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4"/>
  </p:notesMasterIdLst>
  <p:handoutMasterIdLst>
    <p:handoutMasterId r:id="rId35"/>
  </p:handoutMasterIdLst>
  <p:sldIdLst>
    <p:sldId id="410" r:id="rId2"/>
    <p:sldId id="484" r:id="rId3"/>
    <p:sldId id="429" r:id="rId4"/>
    <p:sldId id="430" r:id="rId5"/>
    <p:sldId id="431" r:id="rId6"/>
    <p:sldId id="930" r:id="rId7"/>
    <p:sldId id="432" r:id="rId8"/>
    <p:sldId id="931" r:id="rId9"/>
    <p:sldId id="9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4" r:id="rId21"/>
    <p:sldId id="449" r:id="rId22"/>
    <p:sldId id="485" r:id="rId23"/>
    <p:sldId id="443" r:id="rId24"/>
    <p:sldId id="445" r:id="rId25"/>
    <p:sldId id="446" r:id="rId26"/>
    <p:sldId id="447" r:id="rId27"/>
    <p:sldId id="448" r:id="rId28"/>
    <p:sldId id="456" r:id="rId29"/>
    <p:sldId id="457" r:id="rId30"/>
    <p:sldId id="458" r:id="rId31"/>
    <p:sldId id="460" r:id="rId32"/>
    <p:sldId id="935" r:id="rId3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9E00"/>
    <a:srgbClr val="0000FF"/>
    <a:srgbClr val="6600FF"/>
    <a:srgbClr val="CC9900"/>
    <a:srgbClr val="FF9999"/>
    <a:srgbClr val="CCFFCC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392" y="7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03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 입력요소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92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8351" y="1551112"/>
            <a:ext cx="11351504" cy="7062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URL 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전화번호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색상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날짜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주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지역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숫자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범위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9754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실행결과</a:t>
            </a:r>
            <a:endParaRPr lang="ko-KR" altLang="en-US" dirty="0"/>
          </a:p>
        </p:txBody>
      </p:sp>
      <p:pic>
        <p:nvPicPr>
          <p:cNvPr id="21505" name="_x442754576" descr="EMB00001a1c12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39" y="1551113"/>
            <a:ext cx="7920428" cy="670189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8311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&lt;input&gt;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6157" y="4004248"/>
            <a:ext cx="11146752" cy="765784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"button1"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입력 필드의 종류를 결정한다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버튼에 나타내는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서버로 전달되는 이름이다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중요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 bwMode="auto">
          <a:xfrm flipH="1" flipV="1">
            <a:off x="4526678" y="4527362"/>
            <a:ext cx="351816" cy="1211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>
            <a:stCxn id="7" idx="2"/>
          </p:cNvCxnSpPr>
          <p:nvPr/>
        </p:nvCxnSpPr>
        <p:spPr bwMode="auto">
          <a:xfrm flipH="1">
            <a:off x="7051886" y="3232095"/>
            <a:ext cx="1514409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5" idx="2"/>
          </p:cNvCxnSpPr>
          <p:nvPr/>
        </p:nvCxnSpPr>
        <p:spPr bwMode="auto">
          <a:xfrm flipH="1">
            <a:off x="2119119" y="3232095"/>
            <a:ext cx="221186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9131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속성값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6044758"/>
              </p:ext>
            </p:extLst>
          </p:nvPr>
        </p:nvGraphicFramePr>
        <p:xfrm>
          <a:off x="530054" y="1840410"/>
          <a:ext cx="10793879" cy="58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/>
                <a:gridCol w="8771605"/>
              </a:tblGrid>
              <a:tr h="58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</a:t>
                      </a:r>
                      <a:r>
                        <a:rPr lang="en-US" altLang="ko-KR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radio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라디오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박스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이름을 입력하는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 버튼 생성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누르면 모든 입력 필드가 초기화된다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전송 버튼으로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사용자에게는 보이지 않지만 서버로 전송된다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9908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필드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9638" y="1930638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학번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0" y="4482134"/>
            <a:ext cx="4390344" cy="1877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5037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패스워드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25" y="4071669"/>
            <a:ext cx="4644332" cy="1782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6937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라디오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성별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male“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05" y="4518817"/>
            <a:ext cx="5943785" cy="1792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85765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체크박스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5" y="1930638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과일 선택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87" y="5131864"/>
            <a:ext cx="5588538" cy="141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16941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버튼과 초기화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사용자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5568408"/>
            <a:ext cx="5505705" cy="1678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31468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342" y="1930637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물품가격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수량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12" y="5519647"/>
            <a:ext cx="3933592" cy="1720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84" y="5447425"/>
            <a:ext cx="2031708" cy="1697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75532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문서는 방식에 따라 서버에서 사용자에게 일방적으로 보여주는 방식과 사용자가 서버에 데이터를 보내는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방식으로 분류할 수 있음</a:t>
            </a:r>
            <a:endParaRPr lang="en-US" altLang="ko-KR" dirty="0" smtClean="0"/>
          </a:p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을 이용하여 서버로 데이터를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64527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이미지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9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name“ /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submit.png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77" y="5300727"/>
            <a:ext cx="5644587" cy="218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281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687" y="1782129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"multipart/form-data"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accept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jpg,image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/gif"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4" y="4200933"/>
            <a:ext cx="4444237" cy="1175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18" y="4200933"/>
            <a:ext cx="5513244" cy="3440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4225575" y="5190987"/>
            <a:ext cx="1831631" cy="1460387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80517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&lt;input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type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"hidden"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 </a:t>
            </a:r>
            <a:r>
              <a:rPr lang="en-US" altLang="ko-KR" dirty="0" smtClean="0">
                <a:solidFill>
                  <a:srgbClr val="FF0000"/>
                </a:solidFill>
              </a:rPr>
              <a:t>value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ko-KR" altLang="en-US" dirty="0" smtClean="0"/>
              <a:t>사용자가 직접 입력하는 데이터는 아니지만 클라이언트 컴퓨터가 서버 컴퓨터로 특정한 데이터를 전송하고 싶은 경우 많이 사용</a:t>
            </a:r>
            <a:endParaRPr lang="en-US" altLang="ko-KR" dirty="0" smtClean="0"/>
          </a:p>
          <a:p>
            <a:r>
              <a:rPr lang="ko-KR" altLang="en-US" dirty="0" smtClean="0"/>
              <a:t>화면에는 아무것도 나타나지 않고 사용자가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누를 때 서버로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전송됨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0277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&lt;button&gt;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 smtClean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submit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52" y="3378617"/>
            <a:ext cx="5012234" cy="2852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8003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여러줄의 문자 입력받기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7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의견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"feedback"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7" y="4178889"/>
            <a:ext cx="6194194" cy="2087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10953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콤보박스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드롭다운리스트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6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kia</a:t>
            </a:r>
            <a:r>
              <a:rPr lang="en-US" altLang="ko-KR" sz="2339" b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05" y="5128381"/>
            <a:ext cx="8157290" cy="1472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08" y="6385959"/>
            <a:ext cx="1741014" cy="1237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2078" y="7004753"/>
            <a:ext cx="948818" cy="756091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489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fieldset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요소를 </a:t>
            </a:r>
            <a:r>
              <a:rPr lang="ko-KR" altLang="en-US" dirty="0" err="1" smtClean="0"/>
              <a:t>그룹핑하는</a:t>
            </a:r>
            <a:r>
              <a:rPr lang="ko-KR" altLang="en-US" dirty="0" smtClean="0"/>
              <a:t> 데 사용되는 태그</a:t>
            </a:r>
            <a:endParaRPr lang="en-US" altLang="ko-KR" dirty="0" smtClean="0"/>
          </a:p>
          <a:p>
            <a:r>
              <a:rPr lang="ko-KR" altLang="en-US" dirty="0" smtClean="0"/>
              <a:t>그룹의 경계에 선을 그려준다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&lt;legend&gt;</a:t>
            </a:r>
            <a:r>
              <a:rPr lang="ko-KR" altLang="en-US" dirty="0" smtClean="0"/>
              <a:t>를 사용하면 그룹에 제목을 붙일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599326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&lt;legend&gt;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95" y="3786172"/>
            <a:ext cx="6430913" cy="2807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52105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&lt;label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&lt;input&gt;</a:t>
            </a:r>
            <a:r>
              <a:rPr lang="ko-KR" altLang="en-US" dirty="0" smtClean="0"/>
              <a:t>요소를 위한 레이블</a:t>
            </a:r>
            <a:r>
              <a:rPr lang="en-US" altLang="ko-KR" dirty="0" smtClean="0"/>
              <a:t>(label)</a:t>
            </a:r>
            <a:r>
              <a:rPr lang="ko-KR" altLang="en-US" dirty="0" smtClean="0"/>
              <a:t>을 정의함</a:t>
            </a:r>
            <a:endParaRPr lang="en-US" altLang="ko-KR" dirty="0" smtClean="0"/>
          </a:p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태그의 속성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를 사용하면 레이블과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통해 서로 연결할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7" y="1297268"/>
            <a:ext cx="3791147" cy="2332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420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6" y="1756850"/>
            <a:ext cx="11375281" cy="19423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신발사이즈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"290"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"260"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1" y="4529575"/>
            <a:ext cx="4663033" cy="752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12" y="4529576"/>
            <a:ext cx="5575844" cy="713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250913" y="5160302"/>
            <a:ext cx="260601" cy="916259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자유형 11"/>
          <p:cNvSpPr/>
          <p:nvPr/>
        </p:nvSpPr>
        <p:spPr bwMode="auto">
          <a:xfrm>
            <a:off x="8451590" y="5098865"/>
            <a:ext cx="569638" cy="84156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4324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테니스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7865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678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지역 표준 시간대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924" y="6314093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"dob"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02" y="5642001"/>
            <a:ext cx="3243268" cy="28811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4607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183" y="1711234"/>
            <a:ext cx="7563394" cy="55909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303754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594" y="2024743"/>
            <a:ext cx="8934995" cy="570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52" y="3601617"/>
            <a:ext cx="5204042" cy="1460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2917868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1840050"/>
            <a:ext cx="38152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양식은 항상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&lt;form&gt;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시작한다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처리하는 서버스크립트의 주소를 적어준다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1840050"/>
            <a:ext cx="670751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데이터가 서버로 보내지는 방법을 기술한다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2527052" y="3538979"/>
            <a:ext cx="356740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5648935" y="2486380"/>
            <a:ext cx="2068454" cy="723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 bwMode="auto">
          <a:xfrm flipH="1">
            <a:off x="956278" y="2486381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86284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&lt;body&gt;</a:t>
            </a:r>
          </a:p>
          <a:p>
            <a:pPr marL="0" indent="0">
              <a:buNone/>
            </a:pPr>
            <a:r>
              <a:rPr lang="en-US" altLang="ko-KR" sz="2800" dirty="0"/>
              <a:t> &lt;form action=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aaa.jsp</a:t>
            </a:r>
            <a:r>
              <a:rPr lang="en-US" altLang="ko-KR" sz="2800" i="1" dirty="0"/>
              <a:t>" method="get"&gt;</a:t>
            </a:r>
          </a:p>
          <a:p>
            <a:pPr marL="0" indent="0">
              <a:buNone/>
            </a:pPr>
            <a:r>
              <a:rPr lang="ko-KR" altLang="en-US" sz="2800" dirty="0"/>
              <a:t>    이름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name="name"&gt;&lt;</a:t>
            </a:r>
            <a:r>
              <a:rPr lang="en-US" altLang="ko-KR" sz="2800" i="1" dirty="0" err="1"/>
              <a:t>br</a:t>
            </a:r>
            <a:r>
              <a:rPr lang="en-US" altLang="ko-KR" sz="2800" i="1" dirty="0"/>
              <a:t>&gt;</a:t>
            </a:r>
          </a:p>
          <a:p>
            <a:pPr marL="0" indent="0">
              <a:buNone/>
            </a:pPr>
            <a:r>
              <a:rPr lang="ko-KR" altLang="en-US" sz="2800" dirty="0"/>
              <a:t>    학번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800" dirty="0"/>
              <a:t>   &lt;input type=</a:t>
            </a:r>
            <a:r>
              <a:rPr lang="en-US" altLang="ko-KR" sz="2800" i="1" dirty="0"/>
              <a:t>"submit" value="</a:t>
            </a:r>
            <a:r>
              <a:rPr lang="ko-KR" altLang="en-US" sz="2800" i="1" dirty="0"/>
              <a:t>전송</a:t>
            </a:r>
            <a:r>
              <a:rPr lang="en-US" altLang="ko-KR" sz="2800" i="1" dirty="0"/>
              <a:t>"&gt;</a:t>
            </a:r>
          </a:p>
          <a:p>
            <a:pPr marL="0" indent="0">
              <a:buNone/>
            </a:pPr>
            <a:r>
              <a:rPr lang="en-US" altLang="ko-KR" sz="2800" dirty="0"/>
              <a:t>&lt;/form&gt;</a:t>
            </a:r>
          </a:p>
          <a:p>
            <a:pPr marL="0" indent="0">
              <a:buNone/>
            </a:pPr>
            <a:r>
              <a:rPr lang="en-US" altLang="ko-KR" sz="2800" dirty="0"/>
              <a:t>&lt;/body&gt;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88390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8648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POST /test/</a:t>
            </a:r>
            <a:r>
              <a:rPr lang="en-US" altLang="ko-KR" dirty="0" err="1"/>
              <a:t>input.jsp</a:t>
            </a:r>
            <a:r>
              <a:rPr lang="en-US" altLang="ko-KR" dirty="0"/>
              <a:t>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www.naver.com</a:t>
            </a:r>
            <a:endParaRPr lang="en-US" altLang="ko-KR" dirty="0"/>
          </a:p>
          <a:p>
            <a:r>
              <a:rPr lang="en-US" altLang="ko-KR" dirty="0" err="1"/>
              <a:t>name1</a:t>
            </a:r>
            <a:r>
              <a:rPr lang="en-US" altLang="ko-KR" dirty="0"/>
              <a:t>=</a:t>
            </a:r>
            <a:r>
              <a:rPr lang="en-US" altLang="ko-KR" dirty="0" err="1"/>
              <a:t>value1&amp;name2</a:t>
            </a:r>
            <a:r>
              <a:rPr lang="en-US" altLang="ko-KR" dirty="0"/>
              <a:t>=</a:t>
            </a:r>
            <a:r>
              <a:rPr lang="en-US" altLang="ko-KR" dirty="0" err="1"/>
              <a:t>value2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2784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&lt;form action=</a:t>
            </a:r>
            <a:r>
              <a:rPr lang="en-US" altLang="ko-KR" sz="2400" i="1" dirty="0"/>
              <a:t>"</a:t>
            </a:r>
            <a:r>
              <a:rPr lang="en-US" altLang="ko-KR" sz="2400" i="1" dirty="0" err="1"/>
              <a:t>aaa.jsp</a:t>
            </a:r>
            <a:r>
              <a:rPr lang="en-US" altLang="ko-KR" sz="2400" i="1" dirty="0"/>
              <a:t>" method</a:t>
            </a:r>
            <a:r>
              <a:rPr lang="en-US" altLang="ko-KR" sz="2400" i="1" dirty="0" smtClean="0"/>
              <a:t>=“post"&gt;</a:t>
            </a:r>
            <a:endParaRPr lang="en-US" altLang="ko-KR" sz="2400" i="1" dirty="0"/>
          </a:p>
          <a:p>
            <a:pPr marL="0" indent="0">
              <a:buNone/>
            </a:pPr>
            <a:r>
              <a:rPr lang="ko-KR" altLang="en-US" sz="2400" dirty="0"/>
              <a:t>    이름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name="name"&gt;&lt;</a:t>
            </a:r>
            <a:r>
              <a:rPr lang="en-US" altLang="ko-KR" sz="2400" i="1" dirty="0" err="1"/>
              <a:t>br</a:t>
            </a:r>
            <a:r>
              <a:rPr lang="en-US" altLang="ko-KR" sz="2400" i="1" dirty="0"/>
              <a:t>&gt;</a:t>
            </a:r>
          </a:p>
          <a:p>
            <a:pPr marL="0" indent="0">
              <a:buNone/>
            </a:pPr>
            <a:r>
              <a:rPr lang="ko-KR" altLang="en-US" sz="2400" dirty="0"/>
              <a:t>    학번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400" dirty="0"/>
              <a:t>   &lt;input type=</a:t>
            </a:r>
            <a:r>
              <a:rPr lang="en-US" altLang="ko-KR" sz="2400" i="1" dirty="0"/>
              <a:t>"submit" value="</a:t>
            </a:r>
            <a:r>
              <a:rPr lang="ko-KR" altLang="en-US" sz="2400" i="1" dirty="0"/>
              <a:t>전송</a:t>
            </a:r>
            <a:r>
              <a:rPr lang="en-US" altLang="ko-KR" sz="2400" i="1" dirty="0"/>
              <a:t>"&gt;</a:t>
            </a:r>
          </a:p>
          <a:p>
            <a:pPr marL="0" indent="0">
              <a:buNone/>
            </a:pPr>
            <a:r>
              <a:rPr lang="en-US" altLang="ko-KR" sz="2400" dirty="0"/>
              <a:t>&lt;/form&gt;</a:t>
            </a:r>
          </a:p>
          <a:p>
            <a:pPr marL="0" indent="0">
              <a:buNone/>
            </a:pPr>
            <a:r>
              <a:rPr lang="en-US" altLang="ko-KR" sz="2400" dirty="0"/>
              <a:t>&lt;/body&gt;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956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Post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3076687" y="6325496"/>
            <a:ext cx="3754419" cy="1828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967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13383</TotalTime>
  <Words>1468</Words>
  <Application>Microsoft Office PowerPoint</Application>
  <PresentationFormat>사용자 지정</PresentationFormat>
  <Paragraphs>239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1_Crayons</vt:lpstr>
      <vt:lpstr>03 HTML 입력요소</vt:lpstr>
      <vt:lpstr>HTML 입력양식</vt:lpstr>
      <vt:lpstr>입력 양식의 작동 방식</vt:lpstr>
      <vt:lpstr>&lt;form&gt;</vt:lpstr>
      <vt:lpstr>GET 방식과 POST 방식 </vt:lpstr>
      <vt:lpstr>GET 방식과 POST 방식 </vt:lpstr>
      <vt:lpstr>GET 방식과 POST 방식 </vt:lpstr>
      <vt:lpstr>GET 방식과 POST 방식 </vt:lpstr>
      <vt:lpstr>GET 방식과 POST 방식 </vt:lpstr>
      <vt:lpstr>입력 태그</vt:lpstr>
      <vt:lpstr>실행결과</vt:lpstr>
      <vt:lpstr>&lt;input&gt; 형식</vt:lpstr>
      <vt:lpstr>type 속성값 </vt:lpstr>
      <vt:lpstr>텍스트 필드</vt:lpstr>
      <vt:lpstr>패스워드</vt:lpstr>
      <vt:lpstr>라디오 버튼</vt:lpstr>
      <vt:lpstr>체크박스</vt:lpstr>
      <vt:lpstr>제출 버튼과 초기화 버튼</vt:lpstr>
      <vt:lpstr>&lt;input&gt; 버튼</vt:lpstr>
      <vt:lpstr>이미지 버튼</vt:lpstr>
      <vt:lpstr>파일 업로드 버튼</vt:lpstr>
      <vt:lpstr>hidden</vt:lpstr>
      <vt:lpstr>&lt;button&gt; 버튼</vt:lpstr>
      <vt:lpstr>여러줄의 문자 입력받기</vt:lpstr>
      <vt:lpstr>콤보박스(드롭다운리스트)</vt:lpstr>
      <vt:lpstr>&lt;fieldset&gt;</vt:lpstr>
      <vt:lpstr>&lt;label&gt; </vt:lpstr>
      <vt:lpstr>숫자 입력 </vt:lpstr>
      <vt:lpstr>range 입력 </vt:lpstr>
      <vt:lpstr>날짜 입력 </vt:lpstr>
      <vt:lpstr>연습 1</vt:lpstr>
      <vt:lpstr>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1093</cp:revision>
  <cp:lastPrinted>2015-02-24T08:02:21Z</cp:lastPrinted>
  <dcterms:created xsi:type="dcterms:W3CDTF">2007-06-29T06:43:39Z</dcterms:created>
  <dcterms:modified xsi:type="dcterms:W3CDTF">2020-12-09T08:07:48Z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