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3"/>
  </p:notesMasterIdLst>
  <p:handoutMasterIdLst>
    <p:handoutMasterId r:id="rId34"/>
  </p:handoutMasterIdLst>
  <p:sldIdLst>
    <p:sldId id="554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5" r:id="rId11"/>
    <p:sldId id="566" r:id="rId12"/>
    <p:sldId id="567" r:id="rId13"/>
    <p:sldId id="568" r:id="rId14"/>
    <p:sldId id="569" r:id="rId15"/>
    <p:sldId id="570" r:id="rId16"/>
    <p:sldId id="573" r:id="rId17"/>
    <p:sldId id="574" r:id="rId18"/>
    <p:sldId id="575" r:id="rId19"/>
    <p:sldId id="576" r:id="rId20"/>
    <p:sldId id="580" r:id="rId21"/>
    <p:sldId id="582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392" y="76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05 CSS </a:t>
            </a:r>
            <a:r>
              <a:rPr lang="ko-KR" altLang="en-US" b="1" dirty="0"/>
              <a:t>박스모델과 응용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6858" y="1398478"/>
            <a:ext cx="11068739" cy="72340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#</a:t>
            </a:r>
            <a:r>
              <a:rPr lang="en-US" altLang="ko-KR" sz="2339" dirty="0" err="1"/>
              <a:t>target1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yellow;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</a:t>
            </a:r>
            <a:r>
              <a:rPr lang="en-US" altLang="ko-KR" sz="2339" dirty="0" err="1"/>
              <a:t>target2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target1</a:t>
            </a:r>
            <a:r>
              <a:rPr lang="en-US" altLang="ko-KR" sz="2339" dirty="0"/>
              <a:t>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p</a:t>
            </a:r>
            <a:r>
              <a:rPr lang="ko-KR" altLang="en-US" sz="2339" dirty="0"/>
              <a:t>요소입니다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target2</a:t>
            </a:r>
            <a:r>
              <a:rPr lang="en-US" altLang="ko-KR" sz="2339" dirty="0"/>
              <a:t>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div</a:t>
            </a:r>
            <a:r>
              <a:rPr lang="ko-KR" altLang="en-US" sz="2339" dirty="0"/>
              <a:t>요소입니다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1265" name="_x253743848" descr="EMB0000222830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32" y="2776326"/>
            <a:ext cx="3421931" cy="29950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38717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설정하기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956276" y="1800876"/>
          <a:ext cx="10110727" cy="2405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4782"/>
                <a:gridCol w="8555945"/>
              </a:tblGrid>
              <a:tr h="4811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브라우저가 마진을 계산한다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마진을 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px, pt, cm 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단위로 지정할 수 있다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디폴트는 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0px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마진을 요소 폭의 퍼센트로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inherit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마진이 부모 요소로부터 상속된다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81" y="4480073"/>
            <a:ext cx="6342640" cy="382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05712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auto">
          <a:xfrm>
            <a:off x="1554200" y="2307774"/>
            <a:ext cx="8456364" cy="552109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9" name="직사각형 8"/>
          <p:cNvSpPr/>
          <p:nvPr/>
        </p:nvSpPr>
        <p:spPr bwMode="auto">
          <a:xfrm>
            <a:off x="2602510" y="3111476"/>
            <a:ext cx="6359749" cy="391369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399895" y="3829680"/>
            <a:ext cx="4764979" cy="24772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ctr" anchorCtr="0" compatLnSpc="1">
            <a:prstTxWarp prst="textNoShape">
              <a:avLst/>
            </a:prstTxWarp>
          </a:bodyPr>
          <a:lstStyle/>
          <a:p>
            <a:pPr algn="ctr" defTabSz="1188134"/>
            <a:r>
              <a:rPr lang="ko-KR" altLang="en-US" sz="25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en-US" altLang="ko-KR" sz="25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(contents)</a:t>
            </a:r>
            <a:endParaRPr lang="ko-KR" altLang="en-US" sz="25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7505" y="3230639"/>
            <a:ext cx="1991794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2599" dirty="0"/>
              <a:t>padding</a:t>
            </a:r>
            <a:endParaRPr lang="ko-KR" altLang="en-US" sz="2599" dirty="0"/>
          </a:p>
        </p:txBody>
      </p:sp>
      <p:sp>
        <p:nvSpPr>
          <p:cNvPr id="12" name="TextBox 11"/>
          <p:cNvSpPr txBox="1"/>
          <p:nvPr/>
        </p:nvSpPr>
        <p:spPr>
          <a:xfrm>
            <a:off x="4157505" y="2469687"/>
            <a:ext cx="1991794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99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margin</a:t>
            </a:r>
            <a:endParaRPr lang="ko-KR" altLang="en-US" sz="2599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3341" y="2851441"/>
            <a:ext cx="1624876" cy="492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99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border</a:t>
            </a:r>
            <a:endParaRPr lang="ko-KR" altLang="en-US" sz="2599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765" y="1694527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06100" y="4828380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3765" y="9061969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429" y="4828380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9864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4218" y="1410854"/>
            <a:ext cx="11081376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77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    body {   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            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        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p {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yellow; 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#target {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10px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20px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, padding: </a:t>
            </a:r>
            <a:r>
              <a:rPr lang="en-US" altLang="ko-KR" sz="2339" dirty="0" err="1"/>
              <a:t>0px</a:t>
            </a:r>
            <a:r>
              <a:rPr lang="ko-KR" altLang="en-US" sz="2339" dirty="0"/>
              <a:t>인 단락입니다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 id="target"&gt;margin: </a:t>
            </a:r>
            <a:r>
              <a:rPr lang="en-US" altLang="ko-KR" sz="2339" dirty="0" err="1"/>
              <a:t>10px</a:t>
            </a:r>
            <a:r>
              <a:rPr lang="en-US" altLang="ko-KR" sz="2339" dirty="0"/>
              <a:t>, padding: </a:t>
            </a:r>
            <a:r>
              <a:rPr lang="en-US" altLang="ko-KR" sz="2339" dirty="0" err="1"/>
              <a:t>20px</a:t>
            </a:r>
            <a:r>
              <a:rPr lang="ko-KR" altLang="en-US" sz="2339" dirty="0"/>
              <a:t>인 단락입니다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3315" name="_x474637112" descr="EMB0000222830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376" y="1410854"/>
            <a:ext cx="5799220" cy="23967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박스의 크기 계산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09" y="1920238"/>
            <a:ext cx="8701828" cy="4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5186" y="1827948"/>
            <a:ext cx="11094016" cy="643392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div.test</a:t>
            </a:r>
            <a:r>
              <a:rPr lang="en-US" altLang="ko-KR" sz="2339" dirty="0"/>
              <a:t> { background-color: yellow;</a:t>
            </a:r>
          </a:p>
          <a:p>
            <a:r>
              <a:rPr lang="en-US" altLang="ko-KR" sz="2339" dirty="0"/>
              <a:t>            width: 200px; padding: 10px;</a:t>
            </a:r>
          </a:p>
          <a:p>
            <a:r>
              <a:rPr lang="en-US" altLang="ko-KR" sz="2339" dirty="0"/>
              <a:t>            border: 5px solid red; margin: 20px;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class="test"&gt;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div </a:t>
            </a:r>
            <a:r>
              <a:rPr lang="ko-KR" altLang="en-US" sz="2339" dirty="0"/>
              <a:t>요소로서 전체 폭은 </a:t>
            </a:r>
            <a:r>
              <a:rPr lang="en-US" altLang="ko-KR" sz="2339" dirty="0"/>
              <a:t>270</a:t>
            </a:r>
            <a:r>
              <a:rPr lang="ko-KR" altLang="en-US" sz="2339" dirty="0"/>
              <a:t>픽셀이다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5361" name="_x474637512" descr="EMB0000222830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505" y="1551111"/>
            <a:ext cx="6543699" cy="20048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09790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설정하기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91022" y="1658374"/>
          <a:ext cx="11167263" cy="40924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38629"/>
                <a:gridCol w="7428634"/>
              </a:tblGrid>
              <a:tr h="5846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한줄에서 모든 배경 속성을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background-attachment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고정되어 있는지 스크롤되는지를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배경색을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이미지를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시작위치를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여부를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1021" y="5881444"/>
            <a:ext cx="11156950" cy="208997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 { background-color: red; } 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  <a:p>
            <a:r>
              <a:rPr lang="en-US" altLang="ko-KR" sz="2339" dirty="0"/>
              <a:t>body { background-color: </a:t>
            </a:r>
            <a:r>
              <a:rPr lang="en-US" altLang="ko-KR" sz="2339" dirty="0" err="1"/>
              <a:t>rgb</a:t>
            </a:r>
            <a:r>
              <a:rPr lang="en-US" altLang="ko-KR" sz="2339" dirty="0"/>
              <a:t>(255,0,0); }/*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  <a:p>
            <a:r>
              <a:rPr lang="en-US" altLang="ko-KR" sz="2339" dirty="0"/>
              <a:t>body { background-color: #</a:t>
            </a:r>
            <a:r>
              <a:rPr lang="en-US" altLang="ko-KR" sz="2339" dirty="0" err="1"/>
              <a:t>ff0000</a:t>
            </a:r>
            <a:r>
              <a:rPr lang="en-US" altLang="ko-KR" sz="2339" dirty="0"/>
              <a:t>; }	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2" y="1410854"/>
            <a:ext cx="11131934" cy="67540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</a:t>
            </a:r>
          </a:p>
          <a:p>
            <a:r>
              <a:rPr lang="en-US" altLang="ko-KR" sz="2339" dirty="0"/>
              <a:t>            background-image: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('</a:t>
            </a:r>
            <a:r>
              <a:rPr lang="en-US" altLang="ko-KR" sz="2339" dirty="0" err="1"/>
              <a:t>back1.jpg</a:t>
            </a:r>
            <a:r>
              <a:rPr lang="en-US" altLang="ko-KR" sz="2339" dirty="0"/>
              <a:t>')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ko-KR" altLang="en-US" sz="2339" dirty="0"/>
              <a:t>삶이 그대를 속일지라도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&lt;p&gt; </a:t>
            </a:r>
            <a:r>
              <a:rPr lang="ko-KR" altLang="en-US" sz="2339" dirty="0"/>
              <a:t>삶이 그대를 속일지라도</a:t>
            </a:r>
          </a:p>
          <a:p>
            <a:r>
              <a:rPr lang="ko-KR" altLang="en-US" sz="2339" dirty="0"/>
              <a:t>	슬퍼하거나 노하지 말아라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...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/>
              <a:t>지나가 버린 것 그리움이 되리니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9457" name="_x254942496" descr="EMB0000222830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21" y="521138"/>
            <a:ext cx="5886664" cy="2560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16310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고정된 배경 이미지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022" y="1410855"/>
            <a:ext cx="11144574" cy="64886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</a:t>
            </a:r>
          </a:p>
          <a:p>
            <a:r>
              <a:rPr lang="en-US" altLang="ko-KR" sz="2339" dirty="0"/>
              <a:t>            background-image: </a:t>
            </a:r>
            <a:r>
              <a:rPr lang="en-US" altLang="ko-KR" sz="2339" dirty="0" err="1"/>
              <a:t>url</a:t>
            </a:r>
            <a:r>
              <a:rPr lang="en-US" altLang="ko-KR" sz="2339" dirty="0" smtClean="0"/>
              <a:t>(‘images/back1.jpg</a:t>
            </a:r>
            <a:r>
              <a:rPr lang="en-US" altLang="ko-KR" sz="2339" dirty="0"/>
              <a:t>');</a:t>
            </a:r>
          </a:p>
          <a:p>
            <a:r>
              <a:rPr lang="en-US" altLang="ko-KR" sz="2339" dirty="0"/>
              <a:t>            background-repeat: no-repeat;</a:t>
            </a:r>
          </a:p>
          <a:p>
            <a:r>
              <a:rPr lang="en-US" altLang="ko-KR" sz="2339" dirty="0"/>
              <a:t>            background-attachment: fixed</a:t>
            </a:r>
            <a:r>
              <a:rPr lang="en-US" altLang="ko-KR" sz="2339" dirty="0" smtClean="0"/>
              <a:t>;  </a:t>
            </a:r>
          </a:p>
          <a:p>
            <a:r>
              <a:rPr lang="en-US" altLang="ko-KR" sz="2339" dirty="0"/>
              <a:t> </a:t>
            </a:r>
            <a:r>
              <a:rPr lang="en-US" altLang="ko-KR" sz="2339" dirty="0" smtClean="0"/>
              <a:t>            //</a:t>
            </a:r>
            <a:r>
              <a:rPr lang="en-US" altLang="ko-KR" sz="2339" dirty="0" err="1" smtClean="0"/>
              <a:t>scroll:default</a:t>
            </a:r>
            <a:r>
              <a:rPr lang="en-US" altLang="ko-KR" sz="2339" dirty="0" smtClean="0"/>
              <a:t> //local , initial-&gt; </a:t>
            </a:r>
            <a:r>
              <a:rPr lang="ko-KR" altLang="en-US" sz="2339" dirty="0" smtClean="0"/>
              <a:t>같은 의미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이미지는 한번만 표시되고 위치가 고정되어 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0481" name="_x254944496" descr="EMB0000222831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27" y="6112354"/>
            <a:ext cx="5469571" cy="2093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47488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크기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7" y="1549703"/>
            <a:ext cx="11056099" cy="685536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div {width: 500px; height: 100px;</a:t>
            </a:r>
          </a:p>
          <a:p>
            <a:r>
              <a:rPr lang="en-US" altLang="ko-KR" sz="2339" dirty="0"/>
              <a:t>        background: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(back.jpg</a:t>
            </a:r>
            <a:r>
              <a:rPr lang="en-US" altLang="ko-KR" sz="2339" dirty="0" smtClean="0"/>
              <a:t>);</a:t>
            </a:r>
          </a:p>
          <a:p>
            <a:r>
              <a:rPr lang="en-US" altLang="ko-KR" sz="2339"/>
              <a:t> </a:t>
            </a:r>
            <a:r>
              <a:rPr lang="en-US" altLang="ko-KR" sz="2339" smtClean="0"/>
              <a:t>       background-size</a:t>
            </a:r>
            <a:r>
              <a:rPr lang="en-US" altLang="ko-KR" sz="2339" dirty="0"/>
              <a:t>: 100px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 </a:t>
            </a:r>
          </a:p>
          <a:p>
            <a:r>
              <a:rPr lang="en-US" altLang="ko-KR" sz="2339" dirty="0"/>
              <a:t>        background-repeat: no-repeat;</a:t>
            </a:r>
          </a:p>
          <a:p>
            <a:r>
              <a:rPr lang="en-US" altLang="ko-KR" sz="2339" dirty="0" smtClean="0"/>
              <a:t>}</a:t>
            </a:r>
            <a:endParaRPr lang="en-US" altLang="ko-KR" sz="2339" dirty="0"/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&lt;div&gt;</a:t>
            </a:r>
          </a:p>
          <a:p>
            <a:r>
              <a:rPr lang="ko-KR" altLang="en-US" sz="2339" dirty="0"/>
              <a:t>지금 그 사람의 이름은 잊었지만 그의 눈동자 입술은  내 가슴에 있네</a:t>
            </a:r>
            <a:r>
              <a:rPr lang="en-US" altLang="ko-KR" sz="2339" dirty="0"/>
              <a:t>...</a:t>
            </a:r>
            <a:r>
              <a:rPr lang="ko-KR" altLang="en-US" sz="2339" dirty="0"/>
              <a:t> 내 가슴에 있네</a:t>
            </a:r>
          </a:p>
          <a:p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1505" name="_x253743048" descr="EMB0000222831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83" y="1549702"/>
            <a:ext cx="5330540" cy="17024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요소들을 </a:t>
            </a:r>
            <a:r>
              <a:rPr lang="ko-KR" altLang="en-US" dirty="0"/>
              <a:t>박스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 </a:t>
            </a:r>
            <a:r>
              <a:rPr lang="ko-KR" altLang="en-US" dirty="0"/>
              <a:t>형태로 그리는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박스는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경계 </a:t>
            </a:r>
            <a:r>
              <a:rPr lang="ko-KR" altLang="en-US" dirty="0" smtClean="0"/>
              <a:t>등의 속성을 가진다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6" y="3044467"/>
            <a:ext cx="10511062" cy="427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58437" y="1637295"/>
          <a:ext cx="10609932" cy="26323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/>
                <a:gridCol w="7970337"/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한줄로 설정한다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항목 마커를 이미지로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마커의 위치를 안쪽인지 바깥쪽인지를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3" y="4526560"/>
            <a:ext cx="9518601" cy="357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1410854"/>
            <a:ext cx="11065859" cy="690574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/>
              <a:t>&lt;style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{ 	</a:t>
            </a:r>
          </a:p>
          <a:p>
            <a:r>
              <a:rPr lang="en-US" altLang="ko-KR" sz="2000" dirty="0"/>
              <a:t>    </a:t>
            </a:r>
            <a:r>
              <a:rPr lang="en-US" altLang="ko-KR" sz="2400" dirty="0" err="1"/>
              <a:t>list-style:none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text-align:center</a:t>
            </a:r>
            <a:r>
              <a:rPr lang="en-US" altLang="ko-KR" sz="2400" dirty="0"/>
              <a:t>;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border-top:1px </a:t>
            </a:r>
            <a:r>
              <a:rPr lang="en-US" altLang="ko-KR" sz="2400" dirty="0"/>
              <a:t>solid red;</a:t>
            </a:r>
          </a:p>
          <a:p>
            <a:r>
              <a:rPr lang="en-US" altLang="ko-KR" sz="2400" dirty="0"/>
              <a:t>    border-bottom:1px solid red; padding:10px 0;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{ 	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display:inline</a:t>
            </a:r>
            <a:r>
              <a:rPr lang="en-US" altLang="ko-KR" sz="2339" dirty="0"/>
              <a:t>; </a:t>
            </a:r>
            <a:r>
              <a:rPr lang="en-US" altLang="ko-KR" sz="2339" dirty="0" err="1"/>
              <a:t>text-transform:uppercase</a:t>
            </a:r>
            <a:r>
              <a:rPr lang="en-US" altLang="ko-KR" sz="2339" dirty="0"/>
              <a:t>; </a:t>
            </a:r>
          </a:p>
          <a:p>
            <a:r>
              <a:rPr lang="en-US" altLang="ko-KR" sz="2339" dirty="0"/>
              <a:t>    padding:0 10px; letter-spacing:10px; 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a { </a:t>
            </a:r>
            <a:r>
              <a:rPr lang="en-US" altLang="ko-KR" sz="2339" dirty="0" err="1"/>
              <a:t>text-decoration:none</a:t>
            </a:r>
            <a:r>
              <a:rPr lang="en-US" altLang="ko-KR" sz="2339" dirty="0"/>
              <a:t>; </a:t>
            </a:r>
            <a:r>
              <a:rPr lang="en-US" altLang="ko-KR" sz="2339" dirty="0" err="1"/>
              <a:t>color:black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a:hover { </a:t>
            </a:r>
            <a:r>
              <a:rPr lang="en-US" altLang="ko-KR" sz="2339" dirty="0" err="1"/>
              <a:t>text-decoration:underline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&lt;/style</a:t>
            </a:r>
            <a:r>
              <a:rPr lang="en-US" altLang="ko-KR" sz="2339" dirty="0" smtClean="0"/>
              <a:t>&gt;</a:t>
            </a:r>
            <a:endParaRPr lang="en-US" altLang="ko-KR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0920" y="1410852"/>
            <a:ext cx="11124676" cy="39767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&lt;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="#"&gt;Home&lt;/a&gt;&lt;/li&gt;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="#"&gt;Blog&lt;/a&gt;&lt;/li&gt;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="#"&gt;About&lt;/a&gt;&lt;/li&gt;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="#"&gt;Contact&lt;/a&gt;&lt;/li&gt;</a:t>
            </a:r>
          </a:p>
          <a:p>
            <a:r>
              <a:rPr lang="en-US" altLang="ko-KR" sz="2339" dirty="0"/>
              <a:t>   &lt;/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6625" name="_x474639432" descr="EMB0000222831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04" y="4284545"/>
            <a:ext cx="8773602" cy="18687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50423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06615212"/>
              </p:ext>
            </p:extLst>
          </p:nvPr>
        </p:nvGraphicFramePr>
        <p:xfrm>
          <a:off x="693238" y="1675831"/>
          <a:ext cx="10562423" cy="4852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/>
                <a:gridCol w="8273655"/>
              </a:tblGrid>
              <a:tr h="589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경계선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 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이웃한 셀의 경계선을 합칠 것인지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</a:t>
                      </a:r>
                      <a:endParaRPr lang="en-US" altLang="ko-KR" sz="21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39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separate|collapse|initial|inherit</a:t>
                      </a:r>
                      <a:r>
                        <a:rPr lang="en-US" altLang="ko-KR" sz="2339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width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가로 길이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세로 길이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 사이의 거리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empty-cells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공백 셀을 그릴 것인지 여부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table-align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셀의 정렬 설정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104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ko-KR" altLang="en-US" dirty="0"/>
              <a:t>의 </a:t>
            </a:r>
            <a:r>
              <a:rPr lang="ko-KR" altLang="en-US" dirty="0" smtClean="0"/>
              <a:t>경계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1319412"/>
            <a:ext cx="11065859" cy="65410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blue;}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9697" name="_x253743368" descr="EMB000022283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47" y="3601263"/>
            <a:ext cx="5142180" cy="2160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57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통합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collapse : </a:t>
            </a:r>
            <a:r>
              <a:rPr lang="ko-KR" altLang="en-US" dirty="0"/>
              <a:t>이웃하는 셀의 경계선을 합쳐서 </a:t>
            </a:r>
            <a:r>
              <a:rPr lang="ko-KR" altLang="en-US" dirty="0" err="1"/>
              <a:t>단일선으로</a:t>
            </a:r>
            <a:r>
              <a:rPr lang="ko-KR" altLang="en-US" dirty="0"/>
              <a:t>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separate : </a:t>
            </a:r>
            <a:r>
              <a:rPr lang="ko-KR" altLang="en-US" dirty="0"/>
              <a:t>이웃하는 셀의 경계선을 합치지 않고 분리하여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3593" y="3908574"/>
            <a:ext cx="11089386" cy="38117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table {border-collapse: collapse;}</a:t>
            </a:r>
          </a:p>
          <a:p>
            <a:r>
              <a:rPr lang="en-US" altLang="ko-KR" sz="2339" dirty="0"/>
              <a:t>    table,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, td {border: 1px solid blue;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30721" name="_x474639192" descr="EMB0000222831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46" y="3388808"/>
            <a:ext cx="4747797" cy="19945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배경색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973" y="1551112"/>
            <a:ext cx="11077623" cy="66243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color: white; background-color: green;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31745" name="_x474639112" descr="EMB0000222831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29" y="4055310"/>
            <a:ext cx="4256815" cy="17883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0248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헤더와 데이터의 분리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3867" y="1551112"/>
            <a:ext cx="11171730" cy="411876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green;}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{background-color: green; color: white;}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32769" name="_x474640152" descr="EMB0000222831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31" y="5045275"/>
            <a:ext cx="4752340" cy="2108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5630" y="1435114"/>
            <a:ext cx="11250722" cy="68814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blue; }</a:t>
            </a:r>
          </a:p>
          <a:p>
            <a:r>
              <a:rPr lang="en-US" altLang="ko-KR" sz="2339" dirty="0"/>
              <a:t>table { width: 100%; }</a:t>
            </a:r>
          </a:p>
          <a:p>
            <a:r>
              <a:rPr lang="en-US" altLang="ko-KR" sz="2339" dirty="0"/>
              <a:t>td { text-align: center;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3793" name="_x474636472" descr="EMB0000222831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44" y="3998850"/>
            <a:ext cx="4879799" cy="18440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420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6" y="1551112"/>
            <a:ext cx="11171730" cy="66234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caption { </a:t>
            </a:r>
            <a:r>
              <a:rPr lang="en-US" altLang="ko-KR" sz="2339" dirty="0" err="1"/>
              <a:t>caption-side:bottom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&lt;table border="1"&gt;</a:t>
            </a:r>
          </a:p>
          <a:p>
            <a:r>
              <a:rPr lang="en-US" altLang="ko-KR" sz="2339" dirty="0"/>
              <a:t>        &lt;caption&gt;VIP </a:t>
            </a:r>
            <a:r>
              <a:rPr lang="ko-KR" altLang="en-US" sz="2339" dirty="0"/>
              <a:t>고객 리스트</a:t>
            </a:r>
            <a:r>
              <a:rPr lang="en-US" altLang="ko-KR" sz="2339" dirty="0"/>
              <a:t>&lt;/caption&gt;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4817" name="_x474638792" descr="EMB0000222831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29" y="4146885"/>
            <a:ext cx="4517199" cy="2104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79732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박스모델의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47" y="1727917"/>
            <a:ext cx="9467552" cy="598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42017" y="1904910"/>
            <a:ext cx="10670077" cy="57647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#list {font-family: "Trebuchet </a:t>
            </a:r>
            <a:r>
              <a:rPr lang="en-US" altLang="ko-KR" sz="2339" dirty="0" err="1"/>
              <a:t>MS",sans</a:t>
            </a:r>
            <a:r>
              <a:rPr lang="en-US" altLang="ko-KR" sz="2339" dirty="0"/>
              <a:t>-serif; width: 100%; }</a:t>
            </a:r>
          </a:p>
          <a:p>
            <a:r>
              <a:rPr lang="en-US" altLang="ko-KR" sz="2339" dirty="0"/>
              <a:t>        #list td, #list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border: 1px dotted gray;</a:t>
            </a:r>
          </a:p>
          <a:p>
            <a:r>
              <a:rPr lang="en-US" altLang="ko-KR" sz="2339" dirty="0"/>
              <a:t>            text-align: center;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#list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{color: white; background-color: blue;}</a:t>
            </a:r>
          </a:p>
          <a:p>
            <a:r>
              <a:rPr lang="en-US" altLang="ko-KR" sz="2339" dirty="0"/>
              <a:t>        #list </a:t>
            </a:r>
            <a:r>
              <a:rPr lang="en-US" altLang="ko-KR" sz="2339" dirty="0" err="1"/>
              <a:t>tr.alt</a:t>
            </a:r>
            <a:r>
              <a:rPr lang="en-US" altLang="ko-KR" sz="2339" dirty="0"/>
              <a:t> td {background-color: yellow;}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35922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157" y="1728461"/>
            <a:ext cx="11148203" cy="4364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&lt;table id="list"&gt;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 class="alt"&gt;&lt;td&gt;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/>
              <a:t>홍길동</a:t>
            </a:r>
            <a:r>
              <a:rPr lang="en-US" altLang="ko-KR" sz="2339" dirty="0"/>
              <a:t>&lt;/td&gt;&lt;td&gt;hong@google.com&lt;/td&gt;&lt;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 class="alt"&gt;&lt;td&gt;</a:t>
            </a:r>
            <a:r>
              <a:rPr lang="ko-KR" altLang="en-US" sz="2339" dirty="0" err="1"/>
              <a:t>김수진</a:t>
            </a:r>
            <a:r>
              <a:rPr lang="en-US" altLang="ko-KR" sz="2339" dirty="0"/>
              <a:t>&lt;/td&gt;&lt;td&gt;sujin@google.com&lt;/td&gt;&lt;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5841" name="_x474637032" descr="EMB0000222831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440" y="5028184"/>
            <a:ext cx="4830371" cy="2539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요소에 배경색과 배경 이미지가 설정되어 있는 경우에</a:t>
            </a:r>
            <a:r>
              <a:rPr lang="en-US" altLang="ko-KR" dirty="0"/>
              <a:t>, </a:t>
            </a:r>
            <a:r>
              <a:rPr lang="ko-KR" altLang="en-US" dirty="0" err="1"/>
              <a:t>패딩은</a:t>
            </a:r>
            <a:r>
              <a:rPr lang="ko-KR" altLang="en-US" dirty="0"/>
              <a:t> 투명하므로 배경 이미지와 배경색이 보이게 된다</a:t>
            </a:r>
          </a:p>
          <a:p>
            <a:endParaRPr lang="ko-KR" altLang="en-US" dirty="0"/>
          </a:p>
        </p:txBody>
      </p:sp>
      <p:pic>
        <p:nvPicPr>
          <p:cNvPr id="3073" name="_x254943376" descr="EMB0000222830b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56" y="2844392"/>
            <a:ext cx="5631347" cy="5249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23301" y="77339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스타일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39" y="1398475"/>
            <a:ext cx="11106656" cy="62374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style="border-style: none;"&gt;none.&lt;/p&gt;</a:t>
            </a:r>
          </a:p>
          <a:p>
            <a:r>
              <a:rPr lang="en-US" altLang="ko-KR" sz="2339" dirty="0"/>
              <a:t>    &lt;p style="border-style: dotted;"&gt;dotted&lt;/p&gt;</a:t>
            </a:r>
          </a:p>
          <a:p>
            <a:r>
              <a:rPr lang="en-US" altLang="ko-KR" sz="2339" dirty="0"/>
              <a:t>    &lt;p style="border-style: dashed;"&gt;dashed&lt;/p&gt;</a:t>
            </a:r>
          </a:p>
          <a:p>
            <a:r>
              <a:rPr lang="en-US" altLang="ko-KR" sz="2339" dirty="0"/>
              <a:t>    &lt;p style="border-style: solid;"&gt;solid&lt;/p&gt;</a:t>
            </a:r>
          </a:p>
          <a:p>
            <a:r>
              <a:rPr lang="en-US" altLang="ko-KR" sz="2339" dirty="0"/>
              <a:t>    &lt;p style="border-style: double;"&gt;double&lt;/p&gt;</a:t>
            </a:r>
          </a:p>
          <a:p>
            <a:r>
              <a:rPr lang="en-US" altLang="ko-KR" sz="2339" dirty="0"/>
              <a:t>    &lt;p style="border-style: groove;"&gt;groove&lt;/p&gt;</a:t>
            </a:r>
          </a:p>
          <a:p>
            <a:r>
              <a:rPr lang="en-US" altLang="ko-KR" sz="2339" dirty="0"/>
              <a:t>    &lt;p style="border-style: ridge;"&gt;ridge&lt;/p&gt;</a:t>
            </a:r>
          </a:p>
          <a:p>
            <a:r>
              <a:rPr lang="en-US" altLang="ko-KR" sz="2339" dirty="0"/>
              <a:t>    &lt;p style="border-style: inset;"&gt;inset&lt;/p&gt;</a:t>
            </a:r>
          </a:p>
          <a:p>
            <a:r>
              <a:rPr lang="en-US" altLang="ko-KR" sz="2339" dirty="0"/>
              <a:t>    &lt;p style="border-style: outset;"&gt;outset&lt;/p&gt;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4097" name="_x254944416" descr="EMB0000222830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15" y="561042"/>
            <a:ext cx="2321049" cy="78440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3763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폭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0" y="1551113"/>
            <a:ext cx="11094016" cy="600713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p.thick</a:t>
            </a:r>
            <a:r>
              <a:rPr lang="en-US" altLang="ko-KR" sz="2339" dirty="0"/>
              <a:t> {border-style: solid; border-width: thick;}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p.medium</a:t>
            </a:r>
            <a:r>
              <a:rPr lang="en-US" altLang="ko-KR" sz="2339" dirty="0"/>
              <a:t> {border-style: solid; border-width: medium;}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p.thin</a:t>
            </a:r>
            <a:r>
              <a:rPr lang="en-US" altLang="ko-KR" sz="2339" dirty="0"/>
              <a:t> {border-style: solid; border-width: 1px;}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class="thick"&gt;</a:t>
            </a:r>
            <a:r>
              <a:rPr lang="ko-KR" altLang="en-US" sz="2339" dirty="0"/>
              <a:t>경계선이 </a:t>
            </a:r>
            <a:r>
              <a:rPr lang="en-US" altLang="ko-KR" sz="2339" dirty="0"/>
              <a:t>thick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class="medium"&gt;</a:t>
            </a:r>
            <a:r>
              <a:rPr lang="ko-KR" altLang="en-US" sz="2339" dirty="0"/>
              <a:t>경계선이 </a:t>
            </a:r>
            <a:r>
              <a:rPr lang="en-US" altLang="ko-KR" sz="2339" dirty="0"/>
              <a:t>medium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class="thin"&gt;</a:t>
            </a:r>
            <a:r>
              <a:rPr lang="ko-KR" altLang="en-US" sz="2339" dirty="0"/>
              <a:t>경계선이 </a:t>
            </a:r>
            <a:r>
              <a:rPr lang="en-US" altLang="ko-KR" sz="2339" dirty="0" err="1"/>
              <a:t>1px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5121" name="_x254942656" descr="EMB0000222830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25" y="561040"/>
            <a:ext cx="3371860" cy="22008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70667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색상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40" y="1716125"/>
            <a:ext cx="11140921" cy="590531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p.green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border-style: solid;</a:t>
            </a:r>
          </a:p>
          <a:p>
            <a:r>
              <a:rPr lang="en-US" altLang="ko-KR" sz="2339" dirty="0"/>
              <a:t>            border-color: green;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</a:t>
            </a:r>
            <a:r>
              <a:rPr lang="en-US" altLang="ko-KR" sz="2339" b="0" dirty="0"/>
              <a:t>&lt;p class="green"&gt;</a:t>
            </a:r>
            <a:r>
              <a:rPr lang="ko-KR" altLang="en-US" sz="2339" b="0" dirty="0"/>
              <a:t>경계선의 색상</a:t>
            </a:r>
            <a:r>
              <a:rPr lang="en-US" altLang="ko-KR" sz="2339" b="0" dirty="0"/>
              <a:t>: green&lt;/p&gt;</a:t>
            </a:r>
          </a:p>
          <a:p>
            <a:r>
              <a:rPr lang="en-US" altLang="ko-KR" sz="2339" b="0" dirty="0"/>
              <a:t>&lt;/body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6145" name="_x254944576" descr="EMB0000222830c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79" y="1880433"/>
            <a:ext cx="5807483" cy="1650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95404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동근 경계선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9" y="1744211"/>
            <a:ext cx="10985100" cy="62184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div {</a:t>
            </a:r>
          </a:p>
          <a:p>
            <a:r>
              <a:rPr lang="en-US" altLang="ko-KR" sz="2339" dirty="0"/>
              <a:t>            border: </a:t>
            </a:r>
            <a:r>
              <a:rPr lang="en-US" altLang="ko-KR" sz="2339" dirty="0" err="1"/>
              <a:t>2px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    border-radius: </a:t>
            </a:r>
            <a:r>
              <a:rPr lang="en-US" altLang="ko-KR" sz="2339" dirty="0" err="1"/>
              <a:t>25px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&lt;div&gt;border-radius </a:t>
            </a:r>
            <a:r>
              <a:rPr lang="ko-KR" altLang="en-US" sz="2339" dirty="0"/>
              <a:t>속성을 사용하면 둥근 경계선을 만들 수 있습니다</a:t>
            </a:r>
            <a:r>
              <a:rPr lang="en-US" altLang="ko-KR" sz="2339" dirty="0"/>
              <a:t>.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7169" name="_x254943776" descr="EMB0000222830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70" y="1917651"/>
            <a:ext cx="6117031" cy="1571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92601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그림자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551112"/>
            <a:ext cx="11144574" cy="67746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div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300px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green;</a:t>
            </a:r>
          </a:p>
          <a:p>
            <a:r>
              <a:rPr lang="en-US" altLang="ko-KR" sz="2339" dirty="0"/>
              <a:t>            box-shadow: 20px 10px 5px #666666</a:t>
            </a:r>
            <a:r>
              <a:rPr lang="en-US" altLang="ko-KR" sz="2339" dirty="0" smtClean="0"/>
              <a:t>;  //</a:t>
            </a:r>
            <a:r>
              <a:rPr lang="ko-KR" altLang="en-US" sz="2339" dirty="0" err="1" smtClean="0"/>
              <a:t>퍼짐정도</a:t>
            </a:r>
            <a:r>
              <a:rPr lang="en-US" altLang="ko-KR" sz="2339" dirty="0" smtClean="0"/>
              <a:t>:</a:t>
            </a:r>
            <a:r>
              <a:rPr lang="ko-KR" altLang="en-US" sz="2339" dirty="0" err="1" smtClean="0"/>
              <a:t>흐리고진하고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&lt;div&gt;&lt;/div&gt;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8193" name="_x254942416" descr="EMB0000222830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69" y="6039435"/>
            <a:ext cx="6043312" cy="18584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5800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13340</TotalTime>
  <Words>2034</Words>
  <Application>Microsoft Office PowerPoint</Application>
  <PresentationFormat>사용자 지정</PresentationFormat>
  <Paragraphs>435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1_Crayons</vt:lpstr>
      <vt:lpstr>05 CSS 박스모델과 응용 </vt:lpstr>
      <vt:lpstr>박스모델</vt:lpstr>
      <vt:lpstr>박스모델의 속성</vt:lpstr>
      <vt:lpstr>배경색과 배경 이미지</vt:lpstr>
      <vt:lpstr>경계선 스타일</vt:lpstr>
      <vt:lpstr>경계선의 폭</vt:lpstr>
      <vt:lpstr>경계선의 색상</vt:lpstr>
      <vt:lpstr>동근 경계선</vt:lpstr>
      <vt:lpstr>경계선 그림자</vt:lpstr>
      <vt:lpstr>요소 크기 설정</vt:lpstr>
      <vt:lpstr>마진과 패딩 설정하기</vt:lpstr>
      <vt:lpstr>마진과 패딩</vt:lpstr>
      <vt:lpstr>마진과 패딩 예제</vt:lpstr>
      <vt:lpstr>박스의 크기 계산</vt:lpstr>
      <vt:lpstr>예제</vt:lpstr>
      <vt:lpstr>배경 설정하기 </vt:lpstr>
      <vt:lpstr>배경 이미지 설정</vt:lpstr>
      <vt:lpstr>고정된 배경 이미지</vt:lpstr>
      <vt:lpstr>배경 이미지 크기</vt:lpstr>
      <vt:lpstr>리스트 스타일</vt:lpstr>
      <vt:lpstr>수평 리스트 예제</vt:lpstr>
      <vt:lpstr>수평 리스트 예제</vt:lpstr>
      <vt:lpstr>테이블 스타일</vt:lpstr>
      <vt:lpstr>테이블의 경계</vt:lpstr>
      <vt:lpstr>경계 통합</vt:lpstr>
      <vt:lpstr>테이블 배경색</vt:lpstr>
      <vt:lpstr>헤더와 데이터의 분리</vt:lpstr>
      <vt:lpstr>테이블 텍스트 정렬</vt:lpstr>
      <vt:lpstr>테이블 캡션</vt:lpstr>
      <vt:lpstr>짝수행과 홀수행 다르게 하기 </vt:lpstr>
      <vt:lpstr>짝수행과 홀수행 다르게 하기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</cp:lastModifiedBy>
  <cp:revision>1078</cp:revision>
  <cp:lastPrinted>2015-02-24T08:02:21Z</cp:lastPrinted>
  <dcterms:created xsi:type="dcterms:W3CDTF">2007-06-29T06:43:39Z</dcterms:created>
  <dcterms:modified xsi:type="dcterms:W3CDTF">2020-12-09T08:11:13Z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