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1879262" cy="89106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1126224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97000" y="5102640"/>
            <a:ext cx="1126224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67800" y="173268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97000" y="510264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67800" y="510264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362628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105080" y="1732680"/>
            <a:ext cx="362628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912800" y="1732680"/>
            <a:ext cx="362628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297000" y="5102640"/>
            <a:ext cx="362628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105080" y="5102640"/>
            <a:ext cx="362628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912800" y="5102640"/>
            <a:ext cx="362628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297000" y="1732680"/>
            <a:ext cx="11262240" cy="64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11262240" cy="645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5495760" cy="645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67800" y="1732680"/>
            <a:ext cx="5495760" cy="645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956880" y="560880"/>
            <a:ext cx="9700920" cy="458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67800" y="1732680"/>
            <a:ext cx="5495760" cy="645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97000" y="510264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97000" y="1732680"/>
            <a:ext cx="11262240" cy="64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5495760" cy="645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67800" y="173268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67800" y="510264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67800" y="173268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97000" y="5102640"/>
            <a:ext cx="1126224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1126224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97000" y="5102640"/>
            <a:ext cx="1126224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67800" y="173268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97000" y="510264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67800" y="510264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362628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105080" y="1732680"/>
            <a:ext cx="362628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12800" y="1732680"/>
            <a:ext cx="362628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297000" y="5102640"/>
            <a:ext cx="362628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105080" y="5102640"/>
            <a:ext cx="362628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12800" y="5102640"/>
            <a:ext cx="362628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11262240" cy="645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5495760" cy="645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067800" y="1732680"/>
            <a:ext cx="5495760" cy="645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56880" y="560880"/>
            <a:ext cx="9700920" cy="458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67800" y="1732680"/>
            <a:ext cx="5495760" cy="645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97000" y="510264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5495760" cy="645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67800" y="173268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67800" y="510264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56880" y="287280"/>
            <a:ext cx="9700920" cy="153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67800" y="1732680"/>
            <a:ext cx="549576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97000" y="5102640"/>
            <a:ext cx="11262240" cy="30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91000" y="2768040"/>
            <a:ext cx="10096920" cy="19098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마스터 제목 스타일 편집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9097200" y="8366040"/>
            <a:ext cx="2474640" cy="5443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B65981-5523-4083-913B-9164010312EE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&lt;숫자&gt;</a:t>
            </a:fld>
            <a:endParaRPr b="0" lang="en-US" sz="182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93640" y="2084760"/>
            <a:ext cx="10690920" cy="51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79" spc="-1" strike="noStrike">
                <a:solidFill>
                  <a:srgbClr val="000000"/>
                </a:solidFill>
                <a:latin typeface="나눔고딕"/>
              </a:rPr>
              <a:t>3</a:t>
            </a:r>
            <a:r>
              <a:rPr b="0" lang="en-US" sz="2079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79" spc="-1" strike="noStrike">
              <a:solidFill>
                <a:srgbClr val="000000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20" spc="-1" strike="noStrike">
                <a:solidFill>
                  <a:srgbClr val="000000"/>
                </a:solidFill>
                <a:latin typeface="나눔고딕"/>
              </a:rPr>
              <a:t>4</a:t>
            </a:r>
            <a:r>
              <a:rPr b="0" lang="en-US" sz="182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20" spc="-1" strike="noStrike">
              <a:solidFill>
                <a:srgbClr val="000000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56880" y="560880"/>
            <a:ext cx="9700920" cy="9896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마스터 제목 스타일 편집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97000" y="1732680"/>
            <a:ext cx="11262240" cy="6451560"/>
          </a:xfrm>
          <a:prstGeom prst="rect">
            <a:avLst/>
          </a:prstGeom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마스터 텍스트 스타일을 편집합니다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lvl="1" marL="965520" indent="-370800">
              <a:lnSpc>
                <a:spcPct val="100000"/>
              </a:lnSpc>
              <a:spcBef>
                <a:spcPts val="519"/>
              </a:spcBef>
              <a:buClr>
                <a:srgbClr val="ffb800"/>
              </a:buClr>
              <a:buFont typeface="Symbol"/>
              <a:buChar char="·"/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둘째 수준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lvl="2" marL="1485000" indent="-296640">
              <a:lnSpc>
                <a:spcPct val="100000"/>
              </a:lnSpc>
              <a:spcBef>
                <a:spcPts val="360"/>
              </a:spcBef>
              <a:buClr>
                <a:srgbClr val="00b200"/>
              </a:buClr>
              <a:buFont typeface="Symbol"/>
              <a:buChar char="·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나눔고딕"/>
              </a:rPr>
              <a:t>셋째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3" marL="2079360" indent="-296640">
              <a:lnSpc>
                <a:spcPct val="100000"/>
              </a:lnSpc>
              <a:spcBef>
                <a:spcPts val="414"/>
              </a:spcBef>
              <a:buClr>
                <a:srgbClr val="00b200"/>
              </a:buClr>
              <a:buFont typeface="Symbol"/>
              <a:buChar char="·"/>
            </a:pPr>
            <a:r>
              <a:rPr b="0" lang="en-US" sz="2079" spc="-1" strike="noStrike">
                <a:solidFill>
                  <a:srgbClr val="000000"/>
                </a:solidFill>
                <a:latin typeface="나눔고딕"/>
                <a:ea typeface="나눔고딕"/>
              </a:rPr>
              <a:t>넷째 수준</a:t>
            </a:r>
            <a:endParaRPr b="0" lang="en-US" sz="2079" spc="-1" strike="noStrike">
              <a:solidFill>
                <a:srgbClr val="000000"/>
              </a:solidFill>
              <a:latin typeface="나눔고딕"/>
            </a:endParaRPr>
          </a:p>
          <a:p>
            <a:pPr lvl="4" marL="2673360" indent="-296640">
              <a:lnSpc>
                <a:spcPct val="100000"/>
              </a:lnSpc>
              <a:spcBef>
                <a:spcPts val="363"/>
              </a:spcBef>
              <a:buClr>
                <a:srgbClr val="00b200"/>
              </a:buClr>
              <a:buFont typeface="Symbol"/>
              <a:buChar char="·"/>
            </a:pPr>
            <a:r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다섯째 수준</a:t>
            </a:r>
            <a:endParaRPr b="0" lang="en-US" sz="18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9124200" y="8366040"/>
            <a:ext cx="2447280" cy="5443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D32711-CA93-45E7-90BA-8998CCB3A972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91000" y="2768040"/>
            <a:ext cx="10096920" cy="1909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10 BOM</a:t>
            </a:r>
            <a:r>
              <a:rPr b="1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과 </a:t>
            </a:r>
            <a:r>
              <a:rPr b="1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DOM</a:t>
            </a:r>
            <a:br/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782000" y="5049360"/>
            <a:ext cx="8315280" cy="2276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예제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76360" y="1551240"/>
            <a:ext cx="10669680" cy="569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18800" rIns="118800" tIns="59400" bIns="59400" anchor="ctr">
            <a:noAutofit/>
          </a:bodyPr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&lt;!DOCTYPE html&gt;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&lt;html&gt;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&lt;head&gt;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&lt;script&gt;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b="1" i="1" lang="en-US" sz="2339" spc="-1" strike="noStrike">
                <a:solidFill>
                  <a:srgbClr val="000099"/>
                </a:solidFill>
                <a:latin typeface="나눔고딕코딩"/>
                <a:ea typeface="나눔고딕코딩"/>
              </a:rPr>
              <a:t>function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showAlert() {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setTimeout(</a:t>
            </a:r>
            <a:r>
              <a:rPr b="1" i="1" lang="en-US" sz="2339" spc="-1" strike="noStrike">
                <a:solidFill>
                  <a:srgbClr val="000099"/>
                </a:solidFill>
                <a:latin typeface="나눔고딕코딩"/>
                <a:ea typeface="나눔고딕코딩"/>
              </a:rPr>
              <a:t>function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() { alert(</a:t>
            </a:r>
            <a:r>
              <a:rPr b="1" lang="en-US" sz="2339" spc="-1" strike="noStrike">
                <a:solidFill>
                  <a:srgbClr val="cc9900"/>
                </a:solidFill>
                <a:latin typeface="나눔고딕코딩"/>
                <a:ea typeface="나눔고딕코딩"/>
              </a:rPr>
              <a:t>"setTimeout()</a:t>
            </a:r>
            <a:r>
              <a:rPr b="1" lang="en-US" sz="2339" spc="-1" strike="noStrike">
                <a:solidFill>
                  <a:srgbClr val="cc9900"/>
                </a:solidFill>
                <a:latin typeface="나눔고딕코딩"/>
                <a:ea typeface="나눔고딕코딩"/>
              </a:rPr>
              <a:t>을 사용하여 표시됩니다</a:t>
            </a:r>
            <a:r>
              <a:rPr b="1" lang="en-US" sz="2339" spc="-1" strike="noStrike">
                <a:solidFill>
                  <a:srgbClr val="cc9900"/>
                </a:solidFill>
                <a:latin typeface="나눔고딕코딩"/>
                <a:ea typeface="나눔고딕코딩"/>
              </a:rPr>
              <a:t>."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) }, </a:t>
            </a: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3000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);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}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&lt;/script&gt;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&lt;/head&gt;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&lt;body&gt;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&lt;p&gt;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버튼을 누르면 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3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초 후에 경고 박스가 화면에 표시됩니다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.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&lt;/p&gt;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&lt;button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onclick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"showAlert()"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눌러보세요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&lt;/button&gt;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&lt;/body&gt;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&lt;/html&gt;</a:t>
            </a:r>
            <a:endParaRPr b="0" lang="en-US" sz="2339" spc="-1" strike="noStrike">
              <a:latin typeface="굴림"/>
            </a:endParaRPr>
          </a:p>
        </p:txBody>
      </p:sp>
      <p:pic>
        <p:nvPicPr>
          <p:cNvPr id="116" name="_x239921952" descr=""/>
          <p:cNvPicPr/>
          <p:nvPr/>
        </p:nvPicPr>
        <p:blipFill>
          <a:blip r:embed="rId1"/>
          <a:stretch/>
        </p:blipFill>
        <p:spPr>
          <a:xfrm>
            <a:off x="2190600" y="6670080"/>
            <a:ext cx="3945600" cy="2000520"/>
          </a:xfrm>
          <a:prstGeom prst="rect">
            <a:avLst/>
          </a:prstGeom>
          <a:ln>
            <a:noFill/>
          </a:ln>
        </p:spPr>
      </p:pic>
      <p:pic>
        <p:nvPicPr>
          <p:cNvPr id="117" name="_x239922272" descr=""/>
          <p:cNvPicPr/>
          <p:nvPr/>
        </p:nvPicPr>
        <p:blipFill>
          <a:blip r:embed="rId2"/>
          <a:stretch/>
        </p:blipFill>
        <p:spPr>
          <a:xfrm>
            <a:off x="6794640" y="6642000"/>
            <a:ext cx="2941920" cy="159156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3018960" y="6940800"/>
            <a:ext cx="3650400" cy="1152720"/>
          </a:xfrm>
          <a:custGeom>
            <a:avLst/>
            <a:gdLst/>
            <a:ahLst/>
            <a:rect l="l" t="t" r="r" b="b"/>
            <a:pathLst>
              <a:path w="2809875" h="887415">
                <a:moveTo>
                  <a:pt x="0" y="887415"/>
                </a:moveTo>
                <a:cubicBezTo>
                  <a:pt x="19050" y="874715"/>
                  <a:pt x="38634" y="862781"/>
                  <a:pt x="57150" y="849315"/>
                </a:cubicBezTo>
                <a:cubicBezTo>
                  <a:pt x="73592" y="837358"/>
                  <a:pt x="87859" y="822492"/>
                  <a:pt x="104775" y="811215"/>
                </a:cubicBezTo>
                <a:cubicBezTo>
                  <a:pt x="116589" y="803339"/>
                  <a:pt x="131392" y="800516"/>
                  <a:pt x="142875" y="792165"/>
                </a:cubicBezTo>
                <a:cubicBezTo>
                  <a:pt x="210325" y="743111"/>
                  <a:pt x="207206" y="722299"/>
                  <a:pt x="285750" y="687390"/>
                </a:cubicBezTo>
                <a:cubicBezTo>
                  <a:pt x="316041" y="673927"/>
                  <a:pt x="350986" y="672884"/>
                  <a:pt x="381000" y="658815"/>
                </a:cubicBezTo>
                <a:cubicBezTo>
                  <a:pt x="453043" y="625045"/>
                  <a:pt x="517105" y="575117"/>
                  <a:pt x="590550" y="544515"/>
                </a:cubicBezTo>
                <a:cubicBezTo>
                  <a:pt x="666750" y="512765"/>
                  <a:pt x="740836" y="475370"/>
                  <a:pt x="819150" y="449265"/>
                </a:cubicBezTo>
                <a:cubicBezTo>
                  <a:pt x="857250" y="436565"/>
                  <a:pt x="895846" y="425266"/>
                  <a:pt x="933450" y="411165"/>
                </a:cubicBezTo>
                <a:cubicBezTo>
                  <a:pt x="972097" y="396672"/>
                  <a:pt x="1009313" y="378581"/>
                  <a:pt x="1047750" y="363540"/>
                </a:cubicBezTo>
                <a:cubicBezTo>
                  <a:pt x="1082357" y="349998"/>
                  <a:pt x="1118109" y="339461"/>
                  <a:pt x="1152525" y="325440"/>
                </a:cubicBezTo>
                <a:cubicBezTo>
                  <a:pt x="1203876" y="304519"/>
                  <a:pt x="1250796" y="270794"/>
                  <a:pt x="1304925" y="258765"/>
                </a:cubicBezTo>
                <a:cubicBezTo>
                  <a:pt x="1343037" y="250296"/>
                  <a:pt x="1417919" y="235442"/>
                  <a:pt x="1457325" y="220665"/>
                </a:cubicBezTo>
                <a:cubicBezTo>
                  <a:pt x="1486604" y="209685"/>
                  <a:pt x="1514016" y="194178"/>
                  <a:pt x="1543050" y="182565"/>
                </a:cubicBezTo>
                <a:cubicBezTo>
                  <a:pt x="1759652" y="95924"/>
                  <a:pt x="1422591" y="238421"/>
                  <a:pt x="1666875" y="144465"/>
                </a:cubicBezTo>
                <a:cubicBezTo>
                  <a:pt x="1758601" y="109186"/>
                  <a:pt x="1690948" y="116455"/>
                  <a:pt x="1800225" y="87315"/>
                </a:cubicBezTo>
                <a:cubicBezTo>
                  <a:pt x="1821918" y="81530"/>
                  <a:pt x="1844710" y="81204"/>
                  <a:pt x="1866900" y="77790"/>
                </a:cubicBezTo>
                <a:cubicBezTo>
                  <a:pt x="1885988" y="74853"/>
                  <a:pt x="1905000" y="71440"/>
                  <a:pt x="1924050" y="68265"/>
                </a:cubicBezTo>
                <a:cubicBezTo>
                  <a:pt x="1943100" y="58740"/>
                  <a:pt x="1960537" y="44856"/>
                  <a:pt x="1981200" y="39690"/>
                </a:cubicBezTo>
                <a:cubicBezTo>
                  <a:pt x="2012156" y="31951"/>
                  <a:pt x="2044629" y="32522"/>
                  <a:pt x="2076450" y="30165"/>
                </a:cubicBezTo>
                <a:cubicBezTo>
                  <a:pt x="2130371" y="26171"/>
                  <a:pt x="2184400" y="23815"/>
                  <a:pt x="2238375" y="20640"/>
                </a:cubicBezTo>
                <a:cubicBezTo>
                  <a:pt x="2353588" y="-8163"/>
                  <a:pt x="2303431" y="1590"/>
                  <a:pt x="2533650" y="1590"/>
                </a:cubicBezTo>
                <a:cubicBezTo>
                  <a:pt x="2559248" y="1590"/>
                  <a:pt x="2584450" y="7940"/>
                  <a:pt x="2609850" y="11115"/>
                </a:cubicBezTo>
                <a:cubicBezTo>
                  <a:pt x="2619375" y="14290"/>
                  <a:pt x="2629445" y="16150"/>
                  <a:pt x="2638425" y="20640"/>
                </a:cubicBezTo>
                <a:cubicBezTo>
                  <a:pt x="2648664" y="25760"/>
                  <a:pt x="2656281" y="35670"/>
                  <a:pt x="2667000" y="39690"/>
                </a:cubicBezTo>
                <a:cubicBezTo>
                  <a:pt x="2682159" y="45374"/>
                  <a:pt x="2698821" y="45703"/>
                  <a:pt x="2714625" y="49215"/>
                </a:cubicBezTo>
                <a:cubicBezTo>
                  <a:pt x="2727404" y="52055"/>
                  <a:pt x="2740025" y="55565"/>
                  <a:pt x="2752725" y="58740"/>
                </a:cubicBezTo>
                <a:cubicBezTo>
                  <a:pt x="2789225" y="83074"/>
                  <a:pt x="2769852" y="77790"/>
                  <a:pt x="2809875" y="77790"/>
                </a:cubicBezTo>
              </a:path>
            </a:pathLst>
          </a:custGeom>
          <a:noFill/>
          <a:ln w="9360">
            <a:solidFill>
              <a:schemeClr val="tx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4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AE7D7E3-0027-4A5D-AFCA-EC1595056D6C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setInterval()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770760" y="2289600"/>
            <a:ext cx="10073160" cy="3855600"/>
          </a:xfrm>
          <a:prstGeom prst="rect">
            <a:avLst/>
          </a:prstGeom>
          <a:ln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EE1B15-7196-4355-A6C3-CE79B353F169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예제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76360" y="1596240"/>
            <a:ext cx="10669680" cy="335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18800" rIns="118800" tIns="59400" bIns="59400" anchor="ctr">
            <a:noAutofit/>
          </a:bodyPr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&lt;body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onload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"changeColor();"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&lt;div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id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"target"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&lt;p&gt;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This is a Text.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&lt;/p&gt;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&lt;/div&gt;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&lt;button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onclick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"stopTextColor();"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중지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&lt;/button&gt;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&lt;/body&gt;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&lt;/html&gt;  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  <a:ea typeface="나눔고딕코딩"/>
              </a:rPr>
              <a:t>test_setInterval2</a:t>
            </a:r>
            <a:endParaRPr b="0" lang="en-US" sz="24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endParaRPr b="0" lang="en-US" sz="2400" spc="-1" strike="noStrike">
              <a:latin typeface="굴림"/>
            </a:endParaRPr>
          </a:p>
        </p:txBody>
      </p:sp>
      <p:pic>
        <p:nvPicPr>
          <p:cNvPr id="125" name="_x239922112" descr=""/>
          <p:cNvPicPr/>
          <p:nvPr/>
        </p:nvPicPr>
        <p:blipFill>
          <a:blip r:embed="rId1"/>
          <a:stretch/>
        </p:blipFill>
        <p:spPr>
          <a:xfrm>
            <a:off x="687960" y="5101200"/>
            <a:ext cx="5222880" cy="1659600"/>
          </a:xfrm>
          <a:prstGeom prst="rect">
            <a:avLst/>
          </a:prstGeom>
          <a:ln>
            <a:noFill/>
          </a:ln>
        </p:spPr>
      </p:pic>
      <p:pic>
        <p:nvPicPr>
          <p:cNvPr id="126" name="_x239922192" descr=""/>
          <p:cNvPicPr/>
          <p:nvPr/>
        </p:nvPicPr>
        <p:blipFill>
          <a:blip r:embed="rId2"/>
          <a:stretch/>
        </p:blipFill>
        <p:spPr>
          <a:xfrm>
            <a:off x="6023160" y="5101200"/>
            <a:ext cx="5222880" cy="165960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512D1A-DFC8-4E6D-84EA-7BD120296C83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문제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test_setInterVal, 1</a:t>
            </a: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초마다 브라우저 배경색이 랜덤으로 바뀌는 프로그램을 작성하시오</a:t>
            </a: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. --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참고 </a:t>
            </a: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: HTML</a:t>
            </a: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에서 색 지정 방법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lvl="1" marL="965520" indent="-370800">
              <a:lnSpc>
                <a:spcPct val="100000"/>
              </a:lnSpc>
              <a:spcBef>
                <a:spcPts val="519"/>
              </a:spcBef>
              <a:buClr>
                <a:srgbClr val="ffb800"/>
              </a:buClr>
              <a:buFont typeface="Symbol"/>
              <a:buChar char="·"/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색 이름을 영문으로 지정</a:t>
            </a: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(black, pink, orange, yellow, blue, red…)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lvl="1" marL="965520" indent="-370800">
              <a:lnSpc>
                <a:spcPct val="100000"/>
              </a:lnSpc>
              <a:spcBef>
                <a:spcPts val="519"/>
              </a:spcBef>
              <a:buClr>
                <a:srgbClr val="ffb800"/>
              </a:buClr>
              <a:buFont typeface="Symbol"/>
              <a:buChar char="·"/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#RRGGBB : 16</a:t>
            </a: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진수로 표현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lvl="1" marL="965520" indent="-370800">
              <a:lnSpc>
                <a:spcPct val="100000"/>
              </a:lnSpc>
              <a:spcBef>
                <a:spcPts val="519"/>
              </a:spcBef>
              <a:buClr>
                <a:srgbClr val="ffb800"/>
              </a:buClr>
              <a:buFont typeface="Symbol"/>
              <a:buChar char="·"/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10</a:t>
            </a: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진수를 </a:t>
            </a: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16</a:t>
            </a: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진수로 표현하는 방법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lvl="1" marL="965520" indent="-370800">
              <a:lnSpc>
                <a:spcPct val="100000"/>
              </a:lnSpc>
              <a:spcBef>
                <a:spcPts val="519"/>
              </a:spcBef>
              <a:buClr>
                <a:srgbClr val="ffb800"/>
              </a:buClr>
              <a:buFont typeface="Symbol"/>
              <a:buChar char="·"/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var a = 230; 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lvl="1" marL="965520" indent="-370800">
              <a:lnSpc>
                <a:spcPct val="100000"/>
              </a:lnSpc>
              <a:spcBef>
                <a:spcPts val="519"/>
              </a:spcBef>
              <a:buClr>
                <a:srgbClr val="ffb800"/>
              </a:buClr>
              <a:buFont typeface="Symbol"/>
              <a:buChar char="·"/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a.toString(16);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lvl="1" marL="965520" indent="-370800">
              <a:lnSpc>
                <a:spcPct val="100000"/>
              </a:lnSpc>
              <a:spcBef>
                <a:spcPts val="519"/>
              </a:spcBef>
              <a:buClr>
                <a:srgbClr val="ffb800"/>
              </a:buClr>
              <a:buFont typeface="Symbol"/>
              <a:buChar char="·"/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만약에 파랑을 만들고 싶으면 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marL="59400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   </a:t>
            </a: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var red = 0, green = 0, blue = 255;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marL="59400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   </a:t>
            </a: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"#" + red.toString(16) + green.toString(16) + blue.toString(16);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E72DBD-B49A-46A9-8D2B-2DCDB3F3911C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location 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객체 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296280" y="1732680"/>
          <a:ext cx="11263680" cy="4276800"/>
        </p:xfrm>
        <a:graphic>
          <a:graphicData uri="http://schemas.openxmlformats.org/drawingml/2006/table">
            <a:tbl>
              <a:tblPr/>
              <a:tblGrid>
                <a:gridCol w="2066400"/>
                <a:gridCol w="9197280"/>
              </a:tblGrid>
              <a:tr h="507960"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속성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설명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58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hash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URL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중에서 앵커 부분을 반환한다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658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host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URL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중에서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hostname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과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port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를 반환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58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hostname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URL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중에서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hostname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을 반환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658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href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전체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URL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을 반환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58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pathname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URL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중에서 경로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(path)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를 반환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658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port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URL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중에서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port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를 반환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58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protocol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URL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중에서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protocol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부분을 반환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0796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search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URL </a:t>
                      </a: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중에서 쿼리</a:t>
                      </a: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(query) </a:t>
                      </a: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부분을 반환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Table 3"/>
          <p:cNvGraphicFramePr/>
          <p:nvPr/>
        </p:nvGraphicFramePr>
        <p:xfrm>
          <a:off x="291960" y="6366960"/>
          <a:ext cx="11263680" cy="1900440"/>
        </p:xfrm>
        <a:graphic>
          <a:graphicData uri="http://schemas.openxmlformats.org/drawingml/2006/table">
            <a:tbl>
              <a:tblPr/>
              <a:tblGrid>
                <a:gridCol w="2066400"/>
                <a:gridCol w="9197280"/>
              </a:tblGrid>
              <a:tr h="475200"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메서드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설명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520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assign()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새로운 문서를 로드한다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7520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reload()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현재 문서를 다시 로드한다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520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replace()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현재 문서를 새로운 문서로 대체한다</a:t>
                      </a: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34" name="TextShape 4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811546-E843-4C0B-BF5F-673609EFAB74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Location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객체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467AC3-4457-45C4-8311-4B45572241BB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435960" y="2323800"/>
            <a:ext cx="5376600" cy="4651560"/>
          </a:xfrm>
          <a:prstGeom prst="rect">
            <a:avLst/>
          </a:prstGeom>
          <a:ln>
            <a:noFill/>
          </a:ln>
        </p:spPr>
      </p:pic>
      <p:pic>
        <p:nvPicPr>
          <p:cNvPr id="139" name="Picture 3" descr=""/>
          <p:cNvPicPr/>
          <p:nvPr/>
        </p:nvPicPr>
        <p:blipFill>
          <a:blip r:embed="rId2"/>
          <a:stretch/>
        </p:blipFill>
        <p:spPr>
          <a:xfrm>
            <a:off x="5930640" y="2323800"/>
            <a:ext cx="5407560" cy="510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문서 객체 모델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(DOM)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479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DOM</a:t>
            </a: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은 </a:t>
            </a: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W3C (World Wide Web Consortium)</a:t>
            </a: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의 표준입니다</a:t>
            </a: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479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DOM</a:t>
            </a: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은 문서를 액세스하기위한 표준을 정의한다 </a:t>
            </a: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479"/>
              </a:spcBef>
              <a:buClr>
                <a:srgbClr val="703dff"/>
              </a:buClr>
              <a:buFont typeface="Symbol"/>
              <a:buChar char="·"/>
            </a:pPr>
            <a:r>
              <a:rPr b="0" i="1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"W3C </a:t>
            </a:r>
            <a:r>
              <a:rPr b="0" i="1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문서 객체 모델 </a:t>
            </a:r>
            <a:r>
              <a:rPr b="0" i="1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(DOM)</a:t>
            </a:r>
            <a:r>
              <a:rPr b="0" i="1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은 프로그램 및 스크립트를 동적으로 액세스하여 문서의 콘텐트</a:t>
            </a:r>
            <a:r>
              <a:rPr b="0" i="1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구조 및 스타일을 갱신 할 수 있도록 플랫폼 및 언어 중립 인터페이스이다</a:t>
            </a:r>
            <a:r>
              <a:rPr b="0" i="1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.“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479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The HTML DOM is a standard for how to get, change, add, or delete HTML elements.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479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DOM</a:t>
            </a: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은 </a:t>
            </a: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HTML </a:t>
            </a: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문서의 계층적인 구조를 트리</a:t>
            </a: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(tree)</a:t>
            </a:r>
            <a:r>
              <a:rPr b="0" lang="en-US" sz="2400" spc="-1" strike="noStrike">
                <a:solidFill>
                  <a:srgbClr val="000000"/>
                </a:solidFill>
                <a:latin typeface="나눔고딕"/>
                <a:ea typeface="나눔고딕"/>
              </a:rPr>
              <a:t>로 표현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679320" y="4679640"/>
            <a:ext cx="10406160" cy="3539160"/>
          </a:xfrm>
          <a:prstGeom prst="rect">
            <a:avLst/>
          </a:prstGeom>
          <a:ln>
            <a:noFill/>
          </a:ln>
        </p:spPr>
      </p:pic>
      <p:sp>
        <p:nvSpPr>
          <p:cNvPr id="143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6826D16-3E15-4433-9252-F56B87804623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HTML 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요소 찾기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동적인 웹페이지를 작성하려면 원하는 요소를 찾아야 한다</a:t>
            </a: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. 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lvl="1" marL="965520" indent="-370800">
              <a:lnSpc>
                <a:spcPct val="100000"/>
              </a:lnSpc>
              <a:spcBef>
                <a:spcPts val="519"/>
              </a:spcBef>
              <a:buClr>
                <a:srgbClr val="ffb800"/>
              </a:buClr>
              <a:buFont typeface="Symbol"/>
              <a:buChar char="·"/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요소 속성 중 </a:t>
            </a: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id</a:t>
            </a: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로 찾기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lvl="1" marL="965520" indent="-370800">
              <a:lnSpc>
                <a:spcPct val="100000"/>
              </a:lnSpc>
              <a:spcBef>
                <a:spcPts val="519"/>
              </a:spcBef>
              <a:buClr>
                <a:srgbClr val="ffb800"/>
              </a:buClr>
              <a:buFont typeface="Symbol"/>
              <a:buChar char="·"/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요소 속성 중 </a:t>
            </a: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name</a:t>
            </a: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으로 찾기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 lvl="1" marL="965520" indent="-370800">
              <a:lnSpc>
                <a:spcPct val="100000"/>
              </a:lnSpc>
              <a:spcBef>
                <a:spcPts val="519"/>
              </a:spcBef>
              <a:buClr>
                <a:srgbClr val="ffb800"/>
              </a:buClr>
              <a:buFont typeface="Symbol"/>
              <a:buChar char="·"/>
            </a:pPr>
            <a:r>
              <a:rPr b="0" lang="en-US" sz="2600" spc="-1" strike="noStrike">
                <a:solidFill>
                  <a:srgbClr val="000000"/>
                </a:solidFill>
                <a:latin typeface="나눔고딕"/>
                <a:ea typeface="나눔고딕"/>
              </a:rPr>
              <a:t>태그 이름으로 찾기 </a:t>
            </a: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endParaRPr b="0" lang="en-US" sz="26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956160" y="2811600"/>
            <a:ext cx="9963000" cy="1232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18800" rIns="118800" tIns="59400" bIns="59400" anchor="ctr">
            <a:noAutofit/>
          </a:bodyPr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&lt;script&gt;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document.getElementById("");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&lt;/script&gt;</a:t>
            </a:r>
            <a:endParaRPr b="0" lang="en-US" sz="2339" spc="-1" strike="noStrike">
              <a:latin typeface="굴림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946800" y="4753800"/>
            <a:ext cx="9963000" cy="1232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18800" rIns="118800" tIns="59400" bIns="59400" anchor="ctr">
            <a:noAutofit/>
          </a:bodyPr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&lt;script&gt;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document.getElementsByName(“comImg")[0].src;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&lt;/script&gt;</a:t>
            </a:r>
            <a:endParaRPr b="0" lang="en-US" sz="2339" spc="-1" strike="noStrike">
              <a:latin typeface="굴림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956160" y="6696360"/>
            <a:ext cx="9963000" cy="1232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18800" rIns="118800" tIns="59400" bIns="59400" anchor="ctr">
            <a:noAutofit/>
          </a:bodyPr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&lt;script&gt;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document.getElementsByTagName(“input")[0];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&lt;/script&gt;</a:t>
            </a:r>
            <a:endParaRPr b="0" lang="en-US" sz="2339" spc="-1" strike="noStrike">
              <a:latin typeface="굴림"/>
            </a:endParaRPr>
          </a:p>
        </p:txBody>
      </p:sp>
      <p:sp>
        <p:nvSpPr>
          <p:cNvPr id="149" name="TextShape 6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39D9D8-C976-4431-B97E-CB39AAA1B64B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DOM 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트리 순회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1" name="Table 2"/>
          <p:cNvGraphicFramePr/>
          <p:nvPr/>
        </p:nvGraphicFramePr>
        <p:xfrm>
          <a:off x="297000" y="1845360"/>
          <a:ext cx="11263680" cy="5855400"/>
        </p:xfrm>
        <a:graphic>
          <a:graphicData uri="http://schemas.openxmlformats.org/drawingml/2006/table">
            <a:tbl>
              <a:tblPr/>
              <a:tblGrid>
                <a:gridCol w="2394360"/>
                <a:gridCol w="8869680"/>
              </a:tblGrid>
              <a:tr h="692640"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속성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926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childNodes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한 요소의 모든 자식 요소에 접근할 수 있다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배열이 반환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119556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firstChild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"childNodes"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배열의 첫번째 자식 노드가 반환된다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 "childNodes[0]"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와 같다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9556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lastChild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"childNodes"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배열의 마지막 자식 노드가 반환된다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 "childNodes[childNodes.length – 1]"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와 같다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926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parentNode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현재 노드의 부모 노드를 반환한다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926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nextSibling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현재 노드의 다음 형제 노드를 반환한다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9372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previousSibling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현재 노드의 이전 형제 노드를 반환한다</a:t>
                      </a: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2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0AFEC0-DB5A-4198-99BF-66C5244AA693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DOM - firstChild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72680" y="1551240"/>
            <a:ext cx="10669680" cy="669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18800" rIns="118800" tIns="59400" bIns="59400" anchor="ctr">
            <a:noAutofit/>
          </a:bodyPr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&lt;!DOCTYPE html&gt;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&lt;html&gt;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&lt;body&gt;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&lt;ul&gt;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&lt;li&gt;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List item 1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&lt;/li&gt;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&lt;li&gt;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List item 2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&lt;/li&gt;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&lt;li&gt;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List item 3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&lt;/li&gt;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&lt;li&gt;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List item 4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&lt;/li&gt;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&lt;li&gt;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List item 5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&lt;/li&gt;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&lt;/ul&gt;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&lt;script&gt;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        </a:t>
            </a:r>
            <a:r>
              <a:rPr b="1" i="1" lang="en-US" sz="2339" spc="-1" strike="noStrike">
                <a:solidFill>
                  <a:srgbClr val="000099"/>
                </a:solidFill>
                <a:latin typeface="나눔고딕코딩"/>
                <a:ea typeface="나눔고딕코딩"/>
              </a:rPr>
              <a:t>var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list = document.getElementsByTagName(</a:t>
            </a:r>
            <a:r>
              <a:rPr b="1" lang="en-US" sz="2339" spc="-1" strike="noStrike">
                <a:solidFill>
                  <a:srgbClr val="cc9900"/>
                </a:solidFill>
                <a:latin typeface="나눔고딕코딩"/>
                <a:ea typeface="나눔고딕코딩"/>
              </a:rPr>
              <a:t>'ul'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)[</a:t>
            </a: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0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];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b="1" i="1" lang="en-US" sz="2339" spc="-1" strike="noStrike">
                <a:solidFill>
                  <a:srgbClr val="000099"/>
                </a:solidFill>
                <a:latin typeface="나눔고딕코딩"/>
                <a:ea typeface="나눔고딕코딩"/>
              </a:rPr>
              <a:t>var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allItems = list.getElementsByTagName(</a:t>
            </a:r>
            <a:r>
              <a:rPr b="1" lang="en-US" sz="2339" spc="-1" strike="noStrike">
                <a:solidFill>
                  <a:srgbClr val="cc9900"/>
                </a:solidFill>
                <a:latin typeface="나눔고딕코딩"/>
                <a:ea typeface="나눔고딕코딩"/>
              </a:rPr>
              <a:t>'li'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);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b="1" i="1" lang="en-US" sz="2339" spc="-1" strike="noStrike">
                <a:solidFill>
                  <a:srgbClr val="000099"/>
                </a:solidFill>
                <a:latin typeface="나눔고딕코딩"/>
                <a:ea typeface="나눔고딕코딩"/>
              </a:rPr>
              <a:t>for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(</a:t>
            </a:r>
            <a:r>
              <a:rPr b="1" i="1" lang="en-US" sz="2339" spc="-1" strike="noStrike">
                <a:solidFill>
                  <a:srgbClr val="000099"/>
                </a:solidFill>
                <a:latin typeface="나눔고딕코딩"/>
                <a:ea typeface="나눔고딕코딩"/>
              </a:rPr>
              <a:t>var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i = </a:t>
            </a: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0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, length = allItems.length; i &lt; length; i++) {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alert(allItems[i].firstChild.data);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}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&lt;/script&gt;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&lt;/body&gt;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&lt;/html&gt;</a:t>
            </a:r>
            <a:endParaRPr b="0" lang="en-US" sz="2339" spc="-1" strike="noStrike">
              <a:latin typeface="굴림"/>
            </a:endParaRPr>
          </a:p>
        </p:txBody>
      </p:sp>
      <p:pic>
        <p:nvPicPr>
          <p:cNvPr id="155" name="_x239921072" descr=""/>
          <p:cNvPicPr/>
          <p:nvPr/>
        </p:nvPicPr>
        <p:blipFill>
          <a:blip r:embed="rId1"/>
          <a:stretch/>
        </p:blipFill>
        <p:spPr>
          <a:xfrm>
            <a:off x="6289200" y="2386080"/>
            <a:ext cx="4177440" cy="2140560"/>
          </a:xfrm>
          <a:prstGeom prst="rect">
            <a:avLst/>
          </a:prstGeom>
          <a:ln>
            <a:noFill/>
          </a:ln>
        </p:spPr>
      </p:pic>
      <p:sp>
        <p:nvSpPr>
          <p:cNvPr id="156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1BA88C-9FE8-42A4-BC92-A7D6230B3521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DOM/BOM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A0E5B96-A8D8-406C-AFFA-8D65E0AC0C6E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561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HTML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문서를 객체로 표현한 것을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DOM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561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웹브라우저를 객체로 표현한 것을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BOM(Browser Object Model)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1118880" y="3109320"/>
            <a:ext cx="8821080" cy="471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56880" y="560880"/>
            <a:ext cx="9700920" cy="875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새로운 요소 생성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413640" y="3117240"/>
          <a:ext cx="10859040" cy="4014360"/>
        </p:xfrm>
        <a:graphic>
          <a:graphicData uri="http://schemas.openxmlformats.org/drawingml/2006/table">
            <a:tbl>
              <a:tblPr/>
              <a:tblGrid>
                <a:gridCol w="3781800"/>
                <a:gridCol w="7077240"/>
              </a:tblGrid>
              <a:tr h="618480"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메소드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설명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5268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createElement(tagName) 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태그요소 생성 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7896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createTextNode(text)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텍스트 노드 생성 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74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appendChild(node)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새로운 노드를 추가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1820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removeChild(node)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노드를 삭제한다 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860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remove() 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노드삭제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59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A1F547-AC4D-4A10-86A1-41D10DF9D385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808920" y="1632960"/>
            <a:ext cx="10085040" cy="9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텍스트 노드를 갖는 요소와 갖지 않는 요소로 구분</a:t>
            </a:r>
            <a:endParaRPr b="0" lang="en-US" sz="2300" spc="-1" strike="noStrike">
              <a:latin typeface="굴림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요소노드와 텍스트 노드를 생성한 후에 텍스트 노드를 요소 노드에 붙임</a:t>
            </a:r>
            <a:endParaRPr b="0" lang="en-US" sz="23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새로운 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HTML 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요소 생성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29280" y="1551240"/>
            <a:ext cx="10669680" cy="430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18800" rIns="118800" tIns="59400" bIns="59400" anchor="ctr">
            <a:noAutofit/>
          </a:bodyPr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기존의 요소 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div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태그에 텍스트노드를 생성해서 추가 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&lt;script&gt;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b="1" i="1" lang="en-US" sz="2339" spc="-1" strike="noStrike">
                <a:solidFill>
                  <a:srgbClr val="000099"/>
                </a:solidFill>
                <a:latin typeface="나눔고딕코딩"/>
                <a:ea typeface="나눔고딕코딩"/>
              </a:rPr>
              <a:t>function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addtext(t) {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b="1" i="1" lang="en-US" sz="2339" spc="-1" strike="noStrike">
                <a:solidFill>
                  <a:srgbClr val="000099"/>
                </a:solidFill>
                <a:latin typeface="나눔고딕코딩"/>
                <a:ea typeface="나눔고딕코딩"/>
              </a:rPr>
              <a:t>var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node = document.createTextNode(t);  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document.getElementById(</a:t>
            </a:r>
            <a:r>
              <a:rPr b="1" lang="en-US" sz="2339" spc="-1" strike="noStrike">
                <a:solidFill>
                  <a:srgbClr val="cc9900"/>
                </a:solidFill>
                <a:latin typeface="나눔고딕코딩"/>
                <a:ea typeface="나눔고딕코딩"/>
              </a:rPr>
              <a:t>"target"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).appendChild(node);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}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&lt;/script&gt;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&lt;div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id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"target"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onclick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"addtext(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＇무궁화 꽃이 피었습니다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.')"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ts val="2208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	</a:t>
            </a: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style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"font: 20px bold;"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여기를 클릭하세요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.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&lt;/div&gt;</a:t>
            </a:r>
            <a:endParaRPr b="0" lang="en-US" sz="2339" spc="-1" strike="noStrike">
              <a:latin typeface="굴림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C00093-FF3E-4814-8603-DF62AD796F41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새로운 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HTML 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요소 생성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새로운 이미지 태그 만들어 추가하기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-createElement() 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- firstChild.data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-appendChild()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2B84D4-3E23-440B-B84F-56A9B19B7D60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4479480" y="2673360"/>
            <a:ext cx="6285960" cy="513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새로운 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HTML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요소생성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561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실행결과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561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li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요소들을 가져온다 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561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li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요소만큼 반복문 – 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561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li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의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data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값을 가져온다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561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img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엘리먼트  생성  해서 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변수에 대입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561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img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의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src, width, heigh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속성을 설정 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561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li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요소에 자식요소로 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img</a:t>
            </a:r>
            <a:r>
              <a:rPr b="0" lang="en-US" sz="2800" spc="-1" strike="noStrike">
                <a:solidFill>
                  <a:srgbClr val="000000"/>
                </a:solidFill>
                <a:latin typeface="나눔고딕"/>
                <a:ea typeface="나눔고딕"/>
              </a:rPr>
              <a:t>를  추가 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210B67-3C92-4254-9FAE-0928E42F4699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6662160" y="1722960"/>
            <a:ext cx="4754520" cy="59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예제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각 리스트 요소를 클릭하면 해당  이미지 표시 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9BBD69-C91C-4F9E-A8E9-60A74DB1D200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3082680" y="2521080"/>
            <a:ext cx="6321960" cy="561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HTML 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요소 삭제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92280" y="1551240"/>
            <a:ext cx="10669680" cy="695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18800" rIns="118800" tIns="59400" bIns="59400" anchor="ctr">
            <a:noAutofit/>
          </a:bodyPr>
          <a:p>
            <a:pPr marL="127080">
              <a:lnSpc>
                <a:spcPct val="100000"/>
              </a:lnSpc>
              <a:buClr>
                <a:srgbClr val="703d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removeChild</a:t>
            </a:r>
            <a:r>
              <a:rPr b="1" lang="en-US" sz="32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(“node”);</a:t>
            </a:r>
            <a:endParaRPr b="0" lang="en-US" sz="32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endParaRPr b="0" lang="en-US" sz="32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&lt;!DOCTYPE html&gt;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&lt;html&gt;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&lt;head&gt;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&lt;script&gt;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b="1" i="1" lang="en-US" sz="2000" spc="-1" strike="noStrike">
                <a:solidFill>
                  <a:srgbClr val="000099"/>
                </a:solidFill>
                <a:latin typeface="나눔고딕코딩"/>
                <a:ea typeface="나눔고딕코딩"/>
              </a:rPr>
              <a:t>function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removeNode() {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b="1" i="1" lang="en-US" sz="2000" spc="-1" strike="noStrike">
                <a:solidFill>
                  <a:srgbClr val="000099"/>
                </a:solidFill>
                <a:latin typeface="나눔고딕코딩"/>
                <a:ea typeface="나눔고딕코딩"/>
              </a:rPr>
              <a:t>var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parent = document.getElementById(</a:t>
            </a:r>
            <a:r>
              <a:rPr b="1" lang="en-US" sz="2000" spc="-1" strike="noStrike">
                <a:solidFill>
                  <a:srgbClr val="cc9900"/>
                </a:solidFill>
                <a:latin typeface="나눔고딕코딩"/>
                <a:ea typeface="나눔고딕코딩"/>
              </a:rPr>
              <a:t>"target"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);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b="1" i="1" lang="en-US" sz="2000" spc="-1" strike="noStrike">
                <a:solidFill>
                  <a:srgbClr val="000099"/>
                </a:solidFill>
                <a:latin typeface="나눔고딕코딩"/>
                <a:ea typeface="나눔고딕코딩"/>
              </a:rPr>
              <a:t>var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child = document.getElementById(</a:t>
            </a:r>
            <a:r>
              <a:rPr b="1" lang="en-US" sz="2000" spc="-1" strike="noStrike">
                <a:solidFill>
                  <a:srgbClr val="cc9900"/>
                </a:solidFill>
                <a:latin typeface="나눔고딕코딩"/>
                <a:ea typeface="나눔고딕코딩"/>
              </a:rPr>
              <a:t>"p1"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);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parent.removeChild(child);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}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&lt;/script&gt;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&lt;/head&gt;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&lt;body&gt;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&lt;div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000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"target"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    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&lt;p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000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"p1"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첫번째 단락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&lt;/p&gt;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    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&lt;p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000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"p2"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두번째 단락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&lt;/p&gt;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&lt;/div&gt;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&lt;button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onclick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000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"removeNode()"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누르세요</a:t>
            </a:r>
            <a:r>
              <a:rPr b="1" lang="en-US" sz="200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!</a:t>
            </a: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&lt;/button&gt;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&lt;/body&gt;</a:t>
            </a:r>
            <a:endParaRPr b="0" lang="en-US" sz="2000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&lt;/html&gt;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6B91CBE-B65C-4B77-80BE-151EB9681876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&lt;숫자&gt;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추가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/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삭제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추가삭제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D3758D-8155-4D5E-AF94-54EF41909939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&lt;숫자&gt;</a:t>
            </a:fld>
            <a:endParaRPr b="0" lang="en-US" sz="1820" spc="-1" strike="noStrike">
              <a:latin typeface="바탕"/>
            </a:endParaRPr>
          </a:p>
        </p:txBody>
      </p:sp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>
            <a:off x="470520" y="2310480"/>
            <a:ext cx="5146200" cy="5984280"/>
          </a:xfrm>
          <a:prstGeom prst="rect">
            <a:avLst/>
          </a:prstGeom>
          <a:ln>
            <a:noFill/>
          </a:ln>
        </p:spPr>
      </p:pic>
      <p:pic>
        <p:nvPicPr>
          <p:cNvPr id="183" name="Picture 4" descr=""/>
          <p:cNvPicPr/>
          <p:nvPr/>
        </p:nvPicPr>
        <p:blipFill>
          <a:blip r:embed="rId2"/>
          <a:stretch/>
        </p:blipFill>
        <p:spPr>
          <a:xfrm>
            <a:off x="5812920" y="2244960"/>
            <a:ext cx="5355360" cy="598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실행결과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60C89AB-88FB-40CA-90E6-6680E693E3FF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&lt;숫자&gt;</a:t>
            </a:fld>
            <a:endParaRPr b="0" lang="en-US" sz="1820" spc="-1" strike="noStrike">
              <a:latin typeface="바탕"/>
            </a:endParaRPr>
          </a:p>
        </p:txBody>
      </p:sp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6007680" y="1891800"/>
            <a:ext cx="5317200" cy="5955480"/>
          </a:xfrm>
          <a:prstGeom prst="rect">
            <a:avLst/>
          </a:prstGeom>
          <a:ln>
            <a:noFill/>
          </a:ln>
        </p:spPr>
      </p:pic>
      <p:pic>
        <p:nvPicPr>
          <p:cNvPr id="188" name="Picture 2" descr=""/>
          <p:cNvPicPr/>
          <p:nvPr/>
        </p:nvPicPr>
        <p:blipFill>
          <a:blip r:embed="rId2"/>
          <a:stretch/>
        </p:blipFill>
        <p:spPr>
          <a:xfrm>
            <a:off x="535680" y="1905480"/>
            <a:ext cx="5146200" cy="598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브라우저 객체 모델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(BOM)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브라우저 객체 모델</a:t>
            </a: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(BOM: Browser Object Model):  </a:t>
            </a: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웹 브라우저가 가지고 있는 모든 객체를 의미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최상위 객체는 </a:t>
            </a: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window</a:t>
            </a: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이고 그 아래로 </a:t>
            </a: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navigator, location, history, screen, document, frames </a:t>
            </a: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객체가 있다</a:t>
            </a: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. 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956160" y="3911400"/>
            <a:ext cx="10197360" cy="2375640"/>
          </a:xfrm>
          <a:prstGeom prst="rect">
            <a:avLst/>
          </a:prstGeom>
          <a:ln>
            <a:noFill/>
          </a:ln>
        </p:spPr>
      </p:pic>
      <p:sp>
        <p:nvSpPr>
          <p:cNvPr id="87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E0F986-D599-406F-8888-D9529F26DF22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Window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객체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624"/>
              </a:spcBef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                                                                    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624"/>
              </a:spcBef>
            </a:pP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E02216-A451-4DD1-82D6-74C4EF9A7297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  <p:graphicFrame>
        <p:nvGraphicFramePr>
          <p:cNvPr id="91" name="Table 4"/>
          <p:cNvGraphicFramePr/>
          <p:nvPr/>
        </p:nvGraphicFramePr>
        <p:xfrm>
          <a:off x="574920" y="1998720"/>
          <a:ext cx="10585800" cy="5413320"/>
        </p:xfrm>
        <a:graphic>
          <a:graphicData uri="http://schemas.openxmlformats.org/drawingml/2006/table">
            <a:tbl>
              <a:tblPr/>
              <a:tblGrid>
                <a:gridCol w="2265480"/>
                <a:gridCol w="8320320"/>
              </a:tblGrid>
              <a:tr h="507960"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메소드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설명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796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open()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새로운 창을 연다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0796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close()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열려진 창을 닫는다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796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alert()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내용을 나타내는 경고 창이 뜬다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0796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confirm()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사용자의 대답을 확인하는 창이 뜬다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006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prompt()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메시지와 초기값을 나타내고 새로운 값을 입력할 수 있는 창이 뜬다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.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89676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setTimeout(fn, millisecond)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주어진 시간이 경과하면 지정된 함수가 호출되어 실행된다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8556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a=setInterval(fn, millisecond)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주어진 시간이 경과할 때마다 지정된 함수가 호출되어 실행된다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Window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객체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624"/>
              </a:spcBef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                                                                      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624"/>
              </a:spcBef>
            </a:pP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C24B86F-99C8-4F6E-A1E7-C79DCAC98E12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  <p:graphicFrame>
        <p:nvGraphicFramePr>
          <p:cNvPr id="95" name="Table 4"/>
          <p:cNvGraphicFramePr/>
          <p:nvPr/>
        </p:nvGraphicFramePr>
        <p:xfrm>
          <a:off x="574920" y="1998720"/>
          <a:ext cx="10585800" cy="5334840"/>
        </p:xfrm>
        <a:graphic>
          <a:graphicData uri="http://schemas.openxmlformats.org/drawingml/2006/table">
            <a:tbl>
              <a:tblPr/>
              <a:tblGrid>
                <a:gridCol w="2926080"/>
                <a:gridCol w="7660080"/>
              </a:tblGrid>
              <a:tr h="548640"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메소드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설명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836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clearInterval(id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변수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setInterval()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메소드를 종료시킨다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062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moveTo(x, y) 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절대적인 위치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x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와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y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로 이동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380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moveBy(dx, dy) 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상대적인 위치로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x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와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y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값 만큼 이동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4008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resizeTo(x, y) 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x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와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y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값으로 창의 크기를 재조정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676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resizeBy(dx, dy)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현재 크기에서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x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와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y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값 만큼 크기를 재조정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.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87516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scrollTo(x, y) 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스크롤을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x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와 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y</a:t>
                      </a:r>
                      <a:r>
                        <a:rPr b="0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로 이동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7580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scrollBy(dx, dy) 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스크롤을 </a:t>
                      </a: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x</a:t>
                      </a: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와 </a:t>
                      </a: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y</a:t>
                      </a: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값 만큼 이동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Window</a:t>
            </a: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객체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45680" indent="-445320">
              <a:lnSpc>
                <a:spcPct val="100000"/>
              </a:lnSpc>
              <a:spcBef>
                <a:spcPts val="624"/>
              </a:spcBef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        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624"/>
              </a:spcBef>
            </a:pPr>
            <a:r>
              <a:rPr b="0" lang="en-US" sz="3120" spc="-1" strike="noStrike">
                <a:solidFill>
                  <a:srgbClr val="000000"/>
                </a:solidFill>
                <a:latin typeface="나눔고딕"/>
                <a:ea typeface="나눔고딕"/>
              </a:rPr>
              <a:t>                                                       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CDE738-7E3D-4267-A556-EEEE585DC122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  <p:graphicFrame>
        <p:nvGraphicFramePr>
          <p:cNvPr id="99" name="Table 4"/>
          <p:cNvGraphicFramePr/>
          <p:nvPr/>
        </p:nvGraphicFramePr>
        <p:xfrm>
          <a:off x="574920" y="1998720"/>
          <a:ext cx="10585800" cy="1749960"/>
        </p:xfrm>
        <a:graphic>
          <a:graphicData uri="http://schemas.openxmlformats.org/drawingml/2006/table">
            <a:tbl>
              <a:tblPr/>
              <a:tblGrid>
                <a:gridCol w="2220480"/>
                <a:gridCol w="8365320"/>
              </a:tblGrid>
              <a:tr h="744480"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속성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설명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opener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18800" rIns="118800" tIns="59400" bIns="59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open()</a:t>
                      </a: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을 통해 새로운 창을 열었을 때 그 창을 자식창이라 </a:t>
                      </a:r>
                      <a:endParaRPr b="0" lang="en-US" sz="23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한다면 자식창에서 부모창을 가리킬 때 </a:t>
                      </a: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opener</a:t>
                      </a: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맑은 고딕"/>
                          <a:ea typeface="나눔고딕"/>
                        </a:rPr>
                        <a:t>라 한다</a:t>
                      </a:r>
                      <a:endParaRPr b="0" lang="en-US" sz="2300" spc="-1" strike="noStrike">
                        <a:latin typeface="굴림"/>
                      </a:endParaRPr>
                    </a:p>
                  </a:txBody>
                  <a:tcPr marL="118800" marR="1188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새로운 윈도우 오픈 예제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24"/>
              </a:spcBef>
            </a:pP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1" lang="en-US" sz="312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URL : </a:t>
            </a:r>
            <a:r>
              <a:rPr b="1" lang="en-US" sz="312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오픈할 페이지의 </a:t>
            </a:r>
            <a:r>
              <a:rPr b="1" lang="en-US" sz="312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URL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1" lang="en-US" sz="312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name : </a:t>
            </a:r>
            <a:r>
              <a:rPr b="1" lang="en-US" sz="312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타겟</a:t>
            </a:r>
            <a:r>
              <a:rPr b="1" lang="en-US" sz="312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(target)</a:t>
            </a:r>
            <a:r>
              <a:rPr b="1" lang="en-US" sz="312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을 지정하거나 윈도우의 이름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  <a:p>
            <a:pPr marL="445680" indent="-445320">
              <a:lnSpc>
                <a:spcPct val="100000"/>
              </a:lnSpc>
              <a:spcBef>
                <a:spcPts val="624"/>
              </a:spcBef>
              <a:buClr>
                <a:srgbClr val="703dff"/>
              </a:buClr>
              <a:buFont typeface="Symbol"/>
              <a:buChar char="·"/>
            </a:pPr>
            <a:r>
              <a:rPr b="1" lang="en-US" sz="312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specs : </a:t>
            </a:r>
            <a:r>
              <a:rPr b="1" lang="en-US" sz="312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여러가지 속성</a:t>
            </a:r>
            <a:endParaRPr b="0" lang="en-US" sz="312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98800" y="1676880"/>
            <a:ext cx="11261160" cy="660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18800" rIns="118800" tIns="59400" bIns="59400" anchor="ctr">
            <a:noAutofit/>
          </a:bodyPr>
          <a:p>
            <a:pPr marL="127080">
              <a:lnSpc>
                <a:spcPct val="100000"/>
              </a:lnSpc>
            </a:pPr>
            <a:r>
              <a:rPr b="1" lang="en-US" sz="3120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window.open(URL, name, specs);</a:t>
            </a:r>
            <a:endParaRPr b="0" lang="en-US" sz="3120" spc="-1" strike="noStrike">
              <a:latin typeface="굴림"/>
            </a:endParaRPr>
          </a:p>
        </p:txBody>
      </p:sp>
      <p:grpSp>
        <p:nvGrpSpPr>
          <p:cNvPr id="103" name="Group 4"/>
          <p:cNvGrpSpPr/>
          <p:nvPr/>
        </p:nvGrpSpPr>
        <p:grpSpPr>
          <a:xfrm>
            <a:off x="1313640" y="4771080"/>
            <a:ext cx="8723520" cy="2289240"/>
            <a:chOff x="1313640" y="4771080"/>
            <a:chExt cx="8723520" cy="2289240"/>
          </a:xfrm>
        </p:grpSpPr>
        <p:pic>
          <p:nvPicPr>
            <p:cNvPr id="104" name="_x239919552" descr=""/>
            <p:cNvPicPr/>
            <p:nvPr/>
          </p:nvPicPr>
          <p:blipFill>
            <a:blip r:embed="rId1"/>
            <a:stretch/>
          </p:blipFill>
          <p:spPr>
            <a:xfrm>
              <a:off x="1313640" y="5562360"/>
              <a:ext cx="4852440" cy="1249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_x239921392" descr=""/>
            <p:cNvPicPr/>
            <p:nvPr/>
          </p:nvPicPr>
          <p:blipFill>
            <a:blip r:embed="rId2"/>
            <a:srcRect l="0" t="0" r="0" b="27961"/>
            <a:stretch/>
          </p:blipFill>
          <p:spPr>
            <a:xfrm>
              <a:off x="7159680" y="4771080"/>
              <a:ext cx="2877480" cy="2289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6" name="CustomShape 5"/>
            <p:cNvSpPr/>
            <p:nvPr/>
          </p:nvSpPr>
          <p:spPr>
            <a:xfrm flipV="1">
              <a:off x="2763360" y="6166440"/>
              <a:ext cx="4360320" cy="254520"/>
            </a:xfrm>
            <a:custGeom>
              <a:avLst/>
              <a:gdLst/>
              <a:ahLst/>
              <a:rect l="l" t="t" r="r" b="b"/>
              <a:pathLst>
                <a:path w="2857500" h="745801">
                  <a:moveTo>
                    <a:pt x="0" y="69526"/>
                  </a:moveTo>
                  <a:lnTo>
                    <a:pt x="257175" y="50476"/>
                  </a:lnTo>
                  <a:cubicBezTo>
                    <a:pt x="314286" y="46669"/>
                    <a:pt x="371539" y="45128"/>
                    <a:pt x="428625" y="40951"/>
                  </a:cubicBezTo>
                  <a:cubicBezTo>
                    <a:pt x="501730" y="35602"/>
                    <a:pt x="574467" y="25040"/>
                    <a:pt x="647700" y="21901"/>
                  </a:cubicBezTo>
                  <a:cubicBezTo>
                    <a:pt x="796822" y="15510"/>
                    <a:pt x="946150" y="15551"/>
                    <a:pt x="1095375" y="12376"/>
                  </a:cubicBezTo>
                  <a:cubicBezTo>
                    <a:pt x="1123950" y="9201"/>
                    <a:pt x="1152349" y="2851"/>
                    <a:pt x="1181100" y="2851"/>
                  </a:cubicBezTo>
                  <a:cubicBezTo>
                    <a:pt x="1588468" y="2851"/>
                    <a:pt x="1489261" y="-10876"/>
                    <a:pt x="1685925" y="21901"/>
                  </a:cubicBezTo>
                  <a:cubicBezTo>
                    <a:pt x="1834988" y="81526"/>
                    <a:pt x="1648603" y="9460"/>
                    <a:pt x="1771650" y="50476"/>
                  </a:cubicBezTo>
                  <a:cubicBezTo>
                    <a:pt x="1787870" y="55883"/>
                    <a:pt x="1802933" y="64498"/>
                    <a:pt x="1819275" y="69526"/>
                  </a:cubicBezTo>
                  <a:cubicBezTo>
                    <a:pt x="1844299" y="77226"/>
                    <a:pt x="1895475" y="88576"/>
                    <a:pt x="1895475" y="88576"/>
                  </a:cubicBezTo>
                  <a:cubicBezTo>
                    <a:pt x="1933939" y="112616"/>
                    <a:pt x="1968481" y="137554"/>
                    <a:pt x="2009775" y="155251"/>
                  </a:cubicBezTo>
                  <a:cubicBezTo>
                    <a:pt x="2041206" y="168721"/>
                    <a:pt x="2077199" y="173475"/>
                    <a:pt x="2105025" y="193351"/>
                  </a:cubicBezTo>
                  <a:cubicBezTo>
                    <a:pt x="2225646" y="279509"/>
                    <a:pt x="2118718" y="208367"/>
                    <a:pt x="2228850" y="269551"/>
                  </a:cubicBezTo>
                  <a:cubicBezTo>
                    <a:pt x="2267408" y="290972"/>
                    <a:pt x="2305131" y="313862"/>
                    <a:pt x="2343150" y="336226"/>
                  </a:cubicBezTo>
                  <a:cubicBezTo>
                    <a:pt x="2359107" y="345613"/>
                    <a:pt x="2372814" y="360311"/>
                    <a:pt x="2390775" y="364801"/>
                  </a:cubicBezTo>
                  <a:lnTo>
                    <a:pt x="2428875" y="374326"/>
                  </a:lnTo>
                  <a:cubicBezTo>
                    <a:pt x="2438400" y="383851"/>
                    <a:pt x="2446489" y="395071"/>
                    <a:pt x="2457450" y="402901"/>
                  </a:cubicBezTo>
                  <a:cubicBezTo>
                    <a:pt x="2469004" y="411154"/>
                    <a:pt x="2484864" y="412601"/>
                    <a:pt x="2495550" y="421951"/>
                  </a:cubicBezTo>
                  <a:cubicBezTo>
                    <a:pt x="2510850" y="435338"/>
                    <a:pt x="2519275" y="455201"/>
                    <a:pt x="2533650" y="469576"/>
                  </a:cubicBezTo>
                  <a:cubicBezTo>
                    <a:pt x="2541745" y="477671"/>
                    <a:pt x="2553533" y="481176"/>
                    <a:pt x="2562225" y="488626"/>
                  </a:cubicBezTo>
                  <a:cubicBezTo>
                    <a:pt x="2575862" y="500315"/>
                    <a:pt x="2586901" y="514794"/>
                    <a:pt x="2600325" y="526726"/>
                  </a:cubicBezTo>
                  <a:cubicBezTo>
                    <a:pt x="2723917" y="636586"/>
                    <a:pt x="2560783" y="477659"/>
                    <a:pt x="2705100" y="621976"/>
                  </a:cubicBezTo>
                  <a:lnTo>
                    <a:pt x="2733675" y="650551"/>
                  </a:lnTo>
                  <a:cubicBezTo>
                    <a:pt x="2743200" y="660076"/>
                    <a:pt x="2751474" y="671044"/>
                    <a:pt x="2762250" y="679126"/>
                  </a:cubicBezTo>
                  <a:cubicBezTo>
                    <a:pt x="2774950" y="688651"/>
                    <a:pt x="2787345" y="698597"/>
                    <a:pt x="2800350" y="707701"/>
                  </a:cubicBezTo>
                  <a:cubicBezTo>
                    <a:pt x="2819107" y="720831"/>
                    <a:pt x="2857500" y="745801"/>
                    <a:pt x="2857500" y="745801"/>
                  </a:cubicBezTo>
                </a:path>
              </a:pathLst>
            </a:custGeom>
            <a:noFill/>
            <a:ln w="9360">
              <a:solidFill>
                <a:schemeClr val="tx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TextShape 6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847D31-ABED-4728-8004-E9A06375BAFE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새로운 윈도우 오픈 예제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5360" y="1514880"/>
            <a:ext cx="11261160" cy="50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18800" rIns="118800" tIns="59400" bIns="59400" anchor="ctr">
            <a:noAutofit/>
          </a:bodyPr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&lt;!DOCTYPE html&gt;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&lt;html&gt;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&lt;head&gt;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&lt;script&gt;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i="1" lang="en-US" sz="2339" spc="-1" strike="noStrike">
                <a:solidFill>
                  <a:srgbClr val="000099"/>
                </a:solidFill>
                <a:latin typeface="나눔고딕코딩"/>
                <a:ea typeface="나눔고딕코딩"/>
              </a:rPr>
              <a:t>function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 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openPopup() {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open(</a:t>
            </a:r>
            <a:r>
              <a:rPr b="1" lang="en-US" sz="2339" spc="-1" strike="noStrike">
                <a:solidFill>
                  <a:srgbClr val="cc9900"/>
                </a:solidFill>
                <a:latin typeface="나눔고딕코딩"/>
                <a:ea typeface="나눔고딕코딩"/>
              </a:rPr>
              <a:t>"http://www.google.co.kr"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,</a:t>
            </a:r>
            <a:r>
              <a:rPr b="1" lang="en-US" sz="2339" spc="-1" strike="noStrike">
                <a:solidFill>
                  <a:srgbClr val="cc9900"/>
                </a:solidFill>
                <a:latin typeface="나눔고딕코딩"/>
                <a:ea typeface="나눔고딕코딩"/>
              </a:rPr>
              <a:t>"_blank"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,</a:t>
            </a:r>
            <a:r>
              <a:rPr b="1" lang="en-US" sz="2339" spc="-1" strike="noStrike">
                <a:solidFill>
                  <a:srgbClr val="cc9900"/>
                </a:solidFill>
                <a:latin typeface="나눔고딕코딩"/>
                <a:ea typeface="나눔고딕코딩"/>
              </a:rPr>
              <a:t>"width=200,height=200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);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}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&lt;/script&gt;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&lt;/head&gt;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&lt;body&gt;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&lt;input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type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"button"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value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구글창 열기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b="1" lang="en-US" sz="2339" spc="-1" strike="noStrike">
                <a:solidFill>
                  <a:srgbClr val="ff0000"/>
                </a:solidFill>
                <a:latin typeface="나눔고딕코딩"/>
                <a:ea typeface="나눔고딕코딩"/>
              </a:rPr>
              <a:t>onclick</a:t>
            </a:r>
            <a:r>
              <a:rPr b="1" lang="en-US" sz="2339" spc="-1" strike="noStrike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b="1" lang="en-US" sz="2339" spc="-1" strike="noStrike">
                <a:solidFill>
                  <a:srgbClr val="6600ff"/>
                </a:solidFill>
                <a:latin typeface="나눔고딕코딩"/>
                <a:ea typeface="나눔고딕코딩"/>
              </a:rPr>
              <a:t>"openPopup();"</a:t>
            </a: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&lt;/body&gt;</a:t>
            </a:r>
            <a:endParaRPr b="0" lang="en-US" sz="2339" spc="-1" strike="noStrike">
              <a:latin typeface="굴림"/>
            </a:endParaRPr>
          </a:p>
          <a:p>
            <a:pPr marL="127080">
              <a:lnSpc>
                <a:spcPct val="100000"/>
              </a:lnSpc>
            </a:pPr>
            <a:r>
              <a:rPr b="1" lang="en-US" sz="2339" spc="-1" strike="noStrike">
                <a:solidFill>
                  <a:srgbClr val="0000ff"/>
                </a:solidFill>
                <a:latin typeface="나눔고딕코딩"/>
                <a:ea typeface="나눔고딕코딩"/>
              </a:rPr>
              <a:t>&lt;/html&gt;</a:t>
            </a:r>
            <a:endParaRPr b="0" lang="en-US" sz="2339" spc="-1" strike="noStrike">
              <a:latin typeface="굴림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8E09CC-3BD2-4C6A-9086-AA05BF04043B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setTimeout</a:t>
            </a:r>
            <a:r>
              <a:rPr b="1" i="1" lang="en-US" sz="572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()</a:t>
            </a:r>
            <a:endParaRPr b="0" lang="en-US" sz="57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304200" y="2328120"/>
            <a:ext cx="11199960" cy="2268360"/>
          </a:xfrm>
          <a:prstGeom prst="rect">
            <a:avLst/>
          </a:prstGeom>
          <a:ln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15658D6-758F-4379-8A4B-7A1560357090}" type="slidenum">
              <a:rPr b="0" lang="en-US" sz="1820" spc="-1" strike="noStrike">
                <a:solidFill>
                  <a:srgbClr val="000000"/>
                </a:solidFill>
                <a:latin typeface="나눔고딕"/>
                <a:ea typeface="나눔고딕"/>
              </a:rPr>
              <a:t>1</a:t>
            </a:fld>
            <a:endParaRPr b="0" lang="en-US" sz="182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14057</TotalTime>
  <Application>Neat_Office/6.2.8.2$Windows_x86 LibreOffice_project/</Application>
  <Words>1278</Words>
  <Paragraphs>295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chocojhkim@live.com</dc:creator>
  <dc:description/>
  <dc:language>ko-KR</dc:language>
  <cp:lastModifiedBy/>
  <cp:lastPrinted>2015-02-24T08:02:21Z</cp:lastPrinted>
  <dcterms:modified xsi:type="dcterms:W3CDTF">2022-03-16T17:44:37Z</dcterms:modified>
  <cp:revision>1127</cp:revision>
  <dc:subject/>
  <dc:title>HTML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  <property fmtid="{D5CDD505-2E9C-101B-9397-08002B2CF9AE}" pid="12" name="_TemplateID">
    <vt:lpwstr>TC010187211033</vt:lpwstr>
  </property>
</Properties>
</file>