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8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6934200" cy="9220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굴림"/>
              </a:rPr>
              <a:t>메모 서식을 편집하려면 클릭하십시오</a:t>
            </a:r>
            <a:r>
              <a:rPr b="0" lang="en-US" sz="2000" spc="-1" strike="noStrike">
                <a:latin typeface="굴림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바탕"/>
              </a:rPr>
              <a:t> 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FB596DF-E2CC-44B1-BA2F-1A6194BF7CED}" type="slidenum">
              <a:rPr b="0" lang="en-US" sz="1400" spc="-1" strike="noStrike">
                <a:latin typeface="바탕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62080" y="692280"/>
            <a:ext cx="4609800" cy="345708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93720" y="4379760"/>
            <a:ext cx="5546520" cy="4147920"/>
          </a:xfrm>
          <a:prstGeom prst="rect">
            <a:avLst/>
          </a:prstGeom>
        </p:spPr>
        <p:txBody>
          <a:bodyPr lIns="92160" rIns="92160" tIns="46080" bIns="46080">
            <a:noAutofit/>
          </a:bodyPr>
          <a:p>
            <a:endParaRPr b="0" lang="en-US" sz="2000" spc="-1" strike="noStrike">
              <a:latin typeface="굴림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927600" y="8758080"/>
            <a:ext cx="3004920" cy="4600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 anchor="b">
            <a:noAutofit/>
          </a:bodyPr>
          <a:p>
            <a:pPr algn="r">
              <a:lnSpc>
                <a:spcPct val="100000"/>
              </a:lnSpc>
            </a:pPr>
            <a:fld id="{B58E9F1B-54DF-4B5E-BA44-E20541DCC33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굴림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935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077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27972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935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1077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54960" y="193680"/>
            <a:ext cx="6206760" cy="2194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35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107760" y="126936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7972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35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107760" y="3876480"/>
            <a:ext cx="277488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54960" y="193680"/>
            <a:ext cx="6206760" cy="2194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499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95840" y="387648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4960" y="-107280"/>
            <a:ext cx="6206760" cy="1074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972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95840" y="1269360"/>
            <a:ext cx="420552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79720" y="3876480"/>
            <a:ext cx="8618040" cy="2380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343080"/>
            <a:ext cx="6032160" cy="678960"/>
          </a:xfrm>
          <a:custGeom>
            <a:avLst/>
            <a:gdLst/>
            <a:ah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36520" y="720720"/>
            <a:ext cx="8665200" cy="79200"/>
            <a:chOff x="236520" y="720720"/>
            <a:chExt cx="8665200" cy="79200"/>
          </a:xfrm>
        </p:grpSpPr>
        <p:sp>
          <p:nvSpPr>
            <p:cNvPr id="2" name="CustomShape 3"/>
            <p:cNvSpPr/>
            <p:nvPr/>
          </p:nvSpPr>
          <p:spPr>
            <a:xfrm>
              <a:off x="236520" y="720720"/>
              <a:ext cx="2338560" cy="79200"/>
            </a:xfrm>
            <a:prstGeom prst="rect">
              <a:avLst/>
            </a:prstGeom>
            <a:solidFill>
              <a:srgbClr val="000066"/>
            </a:solidFill>
            <a:ln w="936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236520" y="795240"/>
              <a:ext cx="8665200" cy="0"/>
            </a:xfrm>
            <a:prstGeom prst="line">
              <a:avLst/>
            </a:prstGeom>
            <a:ln w="1908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" name="그림 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474984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-9360" y="4740480"/>
            <a:ext cx="9153000" cy="1103040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1567080" y="4870440"/>
            <a:ext cx="7006320" cy="837720"/>
          </a:xfrm>
          <a:prstGeom prst="rect">
            <a:avLst/>
          </a:prstGeom>
        </p:spPr>
        <p:txBody>
          <a:bodyPr anchor="ctr">
            <a:noAutofit/>
          </a:bodyPr>
          <a:p>
            <a:pPr marL="717480"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omic Sans MS"/>
                <a:ea typeface="굴림"/>
              </a:rPr>
              <a:t>jQuery </a:t>
            </a:r>
            <a:r>
              <a:rPr b="1" lang="en-US" sz="3600" spc="-1" strike="noStrike">
                <a:solidFill>
                  <a:srgbClr val="000000"/>
                </a:solidFill>
                <a:latin typeface="Comic Sans MS"/>
                <a:ea typeface="굴림"/>
              </a:rPr>
              <a:t>기본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2600" y="343080"/>
            <a:ext cx="6032160" cy="678960"/>
          </a:xfrm>
          <a:custGeom>
            <a:avLst/>
            <a:gdLst/>
            <a:ah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2"/>
          <p:cNvGrpSpPr/>
          <p:nvPr/>
        </p:nvGrpSpPr>
        <p:grpSpPr>
          <a:xfrm>
            <a:off x="236520" y="720720"/>
            <a:ext cx="8665200" cy="79200"/>
            <a:chOff x="236520" y="720720"/>
            <a:chExt cx="8665200" cy="79200"/>
          </a:xfrm>
        </p:grpSpPr>
        <p:sp>
          <p:nvSpPr>
            <p:cNvPr id="46" name="CustomShape 3"/>
            <p:cNvSpPr/>
            <p:nvPr/>
          </p:nvSpPr>
          <p:spPr>
            <a:xfrm>
              <a:off x="236520" y="720720"/>
              <a:ext cx="2338560" cy="79200"/>
            </a:xfrm>
            <a:prstGeom prst="rect">
              <a:avLst/>
            </a:prstGeom>
            <a:solidFill>
              <a:srgbClr val="000066"/>
            </a:solidFill>
            <a:ln w="9360">
              <a:solidFill>
                <a:srgbClr val="0000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Line 4"/>
            <p:cNvSpPr/>
            <p:nvPr/>
          </p:nvSpPr>
          <p:spPr>
            <a:xfrm>
              <a:off x="236520" y="795240"/>
              <a:ext cx="8665200" cy="0"/>
            </a:xfrm>
            <a:prstGeom prst="line">
              <a:avLst/>
            </a:prstGeom>
            <a:ln w="19080">
              <a:solidFill>
                <a:srgbClr val="0000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79720" y="1269360"/>
            <a:ext cx="8618040" cy="49910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마스터 텍스트 스타일을 편집합니다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5c0000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둘째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5c000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셋째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7e0404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68040b"/>
              </a:buClr>
              <a:buFont typeface="Wingdings" charset="2"/>
              <a:buChar char=""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다섯째 수준</a:t>
            </a:r>
            <a:endParaRPr b="0" lang="en-US" sz="1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5884920" y="6400800"/>
            <a:ext cx="1904760" cy="4568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406FA0D-E97F-4B27-A6CC-1F4183F84D8E}" type="slidenum">
              <a:rPr b="0" lang="en-US" sz="1400" spc="-1" strike="noStrike">
                <a:solidFill>
                  <a:srgbClr val="000000"/>
                </a:solidFill>
                <a:latin typeface="Comic Sans MS"/>
                <a:ea typeface="굴림"/>
              </a:rPr>
              <a:t>1</a:t>
            </a:fld>
            <a:endParaRPr b="0" lang="en-US" sz="1400" spc="-1" strike="noStrike">
              <a:latin typeface="바탕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354960" y="193680"/>
            <a:ext cx="6206760" cy="473040"/>
          </a:xfrm>
          <a:prstGeom prst="rect">
            <a:avLst/>
          </a:prstGeom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마스터 제목 스타일 편집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550840" y="5034600"/>
            <a:ext cx="2947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mic Sans MS"/>
                <a:ea typeface="굴림"/>
              </a:rPr>
              <a:t>jQuery </a:t>
            </a:r>
            <a:r>
              <a:rPr b="1" lang="en-US" sz="2800" spc="-1" strike="noStrike">
                <a:solidFill>
                  <a:srgbClr val="000000"/>
                </a:solidFill>
                <a:latin typeface="Comic Sans MS"/>
                <a:ea typeface="굴림"/>
              </a:rPr>
              <a:t>메소드</a:t>
            </a:r>
            <a:endParaRPr b="0" lang="en-US" sz="2800" spc="-1" strike="noStrike">
              <a:latin typeface="굴림"/>
            </a:endParaRPr>
          </a:p>
        </p:txBody>
      </p:sp>
      <p:pic>
        <p:nvPicPr>
          <p:cNvPr id="94" name="그림 6" descr=""/>
          <p:cNvPicPr/>
          <p:nvPr/>
        </p:nvPicPr>
        <p:blipFill>
          <a:blip r:embed="rId1"/>
          <a:stretch/>
        </p:blipFill>
        <p:spPr>
          <a:xfrm>
            <a:off x="3742200" y="6135840"/>
            <a:ext cx="1723680" cy="26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47320" y="892800"/>
            <a:ext cx="8650080" cy="5121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div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감싸는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태그와 그렇지 않은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태그를 이용하여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문자열을 작성한다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태그를 클릭하면 부모가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div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인지 판단하여  맞다면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태그를 복사하여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글자색 빨강색으로 설정하여 부모에 붙여넣는다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찾기메소드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(parent-is)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387360" y="2361240"/>
            <a:ext cx="4001400" cy="19627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3" descr=""/>
          <p:cNvPicPr/>
          <p:nvPr/>
        </p:nvPicPr>
        <p:blipFill>
          <a:blip r:embed="rId2"/>
          <a:stretch/>
        </p:blipFill>
        <p:spPr>
          <a:xfrm>
            <a:off x="4625640" y="2334240"/>
            <a:ext cx="3984840" cy="2129760"/>
          </a:xfrm>
          <a:prstGeom prst="rect">
            <a:avLst/>
          </a:prstGeom>
          <a:ln w="9360">
            <a:noFill/>
          </a:ln>
        </p:spPr>
      </p:pic>
      <p:pic>
        <p:nvPicPr>
          <p:cNvPr id="134" name="Picture 5" descr=""/>
          <p:cNvPicPr/>
          <p:nvPr/>
        </p:nvPicPr>
        <p:blipFill>
          <a:blip r:embed="rId3"/>
          <a:stretch/>
        </p:blipFill>
        <p:spPr>
          <a:xfrm>
            <a:off x="2374560" y="4636440"/>
            <a:ext cx="4391640" cy="1876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384480" y="1043640"/>
          <a:ext cx="8350200" cy="4504680"/>
        </p:xfrm>
        <a:graphic>
          <a:graphicData uri="http://schemas.openxmlformats.org/drawingml/2006/table">
            <a:tbl>
              <a:tblPr/>
              <a:tblGrid>
                <a:gridCol w="2551320"/>
                <a:gridCol w="5798880"/>
              </a:tblGrid>
              <a:tr h="8618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2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2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1141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css(name)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첫번째 요소의 스타일의 속성을 반환한다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) $(this).css(‘color’)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112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css(name, value)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모든 요소들의 단일 스타일 속성을 설정한다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) $(this).css(‘color’ , ‘red’)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1389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2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css(propertis)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모든 요소들의 스타일 속성에 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: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값 을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설정한다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예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) $(this.).css({‘color’:’blue’, ‘font-size’:’20px’ })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</a:tbl>
          </a:graphicData>
        </a:graphic>
      </p:graphicFrame>
      <p:sp>
        <p:nvSpPr>
          <p:cNvPr id="137" name="TextShape 3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스타일시트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(css)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관련 메소드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스타일시트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(css)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관련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287640" y="1038240"/>
          <a:ext cx="8350200" cy="5410800"/>
        </p:xfrm>
        <a:graphic>
          <a:graphicData uri="http://schemas.openxmlformats.org/drawingml/2006/table">
            <a:tbl>
              <a:tblPr/>
              <a:tblGrid>
                <a:gridCol w="2551320"/>
                <a:gridCol w="5798880"/>
              </a:tblGrid>
              <a:tr h="6094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726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addClass(class)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매치된 요소들의 집합에 지정된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css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클래스를 추가한다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894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hasClass(class)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지정된 클래스가 매치된 요소들의  집합 중  최소 한군데 이상 적용 되어 있으면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true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를 리턴 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100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removeClass(class)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매치된 요소들의 집합에서 지정된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css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클래스를 삭제한다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955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toggleClass(class)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매치된 요소들에 지정된 클래스가 적용되지 않았다면 적용하고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,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이미 적용되어 있다면  제거한다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1219680">
                <a:tc gridSpan="2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속성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(attribute)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관련 메소드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3" name="Table 3"/>
          <p:cNvGraphicFramePr/>
          <p:nvPr/>
        </p:nvGraphicFramePr>
        <p:xfrm>
          <a:off x="384480" y="1043640"/>
          <a:ext cx="8350200" cy="5055480"/>
        </p:xfrm>
        <a:graphic>
          <a:graphicData uri="http://schemas.openxmlformats.org/drawingml/2006/table">
            <a:tbl>
              <a:tblPr/>
              <a:tblGrid>
                <a:gridCol w="2551320"/>
                <a:gridCol w="5798880"/>
              </a:tblGrid>
              <a:tr h="536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1047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attr(name)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매치된  첫번째 요소의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name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에 지정된 속성의 값을  가져온다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.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지정된 속성 명이 존재하지 않는다면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undefined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가 반환된다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867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attr(properties)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모든 요소들의 속성을 키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: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값 의 형태로 지정한다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818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attr(key, value)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모든 요소들의 속성을 단일 값으로 지정한다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991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attr(key, fn)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매치되는 모든 요소들의 단일속성에 대한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fn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에서 수행된 값을 지정한다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93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removeAttr(name)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매치된요소의 속성을 제거한다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58120" y="1269360"/>
            <a:ext cx="8639280" cy="4902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attr()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메소드를 이용하여 이미지의 이름으로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title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속성을 설정 한다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이미지의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속성값 가져오기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src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속성값에서 이름부분 추출하기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추출된 이름으로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title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 부여하기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974160" y="3743280"/>
            <a:ext cx="6428880" cy="1523520"/>
          </a:xfrm>
          <a:prstGeom prst="rect">
            <a:avLst/>
          </a:prstGeom>
          <a:ln w="19080">
            <a:solidFill>
              <a:srgbClr val="3366ff"/>
            </a:solidFill>
            <a:round/>
          </a:ln>
        </p:spPr>
      </p:pic>
      <p:sp>
        <p:nvSpPr>
          <p:cNvPr id="146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속성 메소드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36520" y="1280160"/>
            <a:ext cx="8660880" cy="494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element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가지는 실제적인 상태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활성화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체크 선택여부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등을 제어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checked, selected, disabled, readonly, multiple 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가져올때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true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또는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false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리턴하고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설정시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true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또는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false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설정한다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상태 설정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(set)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$(selector).prop("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==&gt;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이면 해당 속성을 설정하는 것이고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값이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이면 해당 속성을 해제하는 것이다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상태 얻기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(get)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$(selector).prop("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속성명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==&gt;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해당 속성이 설정되어 있으면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true,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설정되어 있지 않으면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반환한다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54960" y="193680"/>
            <a:ext cx="819684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prop() –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속성상태 설정 및 상태 얻기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47320" y="968040"/>
            <a:ext cx="8628480" cy="510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&lt;form&gt;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체크박스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라디오버튼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:    &lt;input type="checkbox" id="checkTest“  checked&gt;&lt;br&gt;&lt;br&gt;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리스트박스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(select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: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&lt;select id="selTest"&gt;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&lt;option value="1"&gt;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 &lt;option value="2"&gt;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&lt;option value="3“ selected 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셋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  &lt;option value="4"&gt;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넷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&lt;/select&gt;&lt;br&gt;&lt;br&gt;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text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(readonly) : &lt;input type="text" value="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가나다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 id="txtTest"&gt;&lt;br&gt;&lt;br&gt;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button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객체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(disabled) :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&lt;input type="button" value="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실행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 id="runBtn“ 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54960" y="193680"/>
            <a:ext cx="799272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prop()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속성상태 설정 및 상태 얻기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79720" y="1269360"/>
            <a:ext cx="8618040" cy="4991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54960" y="193680"/>
            <a:ext cx="836892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prop()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속성상태 설정 및 상태 얻기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744840" y="1599480"/>
            <a:ext cx="4362120" cy="2647440"/>
          </a:xfrm>
          <a:prstGeom prst="rect">
            <a:avLst/>
          </a:prstGeom>
          <a:ln w="9360">
            <a:noFill/>
          </a:ln>
          <a:scene3d>
            <a:camera prst="orthographicFront"/>
            <a:lightRig dir="t" rig="threePt"/>
          </a:scene3d>
          <a:sp3d>
            <a:bevelT prst="riblet" w="101600"/>
          </a:sp3d>
        </p:spPr>
      </p:pic>
      <p:pic>
        <p:nvPicPr>
          <p:cNvPr id="154" name="Picture 3" descr=""/>
          <p:cNvPicPr/>
          <p:nvPr/>
        </p:nvPicPr>
        <p:blipFill>
          <a:blip r:embed="rId2"/>
          <a:stretch/>
        </p:blipFill>
        <p:spPr>
          <a:xfrm>
            <a:off x="3549960" y="4744080"/>
            <a:ext cx="4786920" cy="1010880"/>
          </a:xfrm>
          <a:prstGeom prst="rect">
            <a:avLst/>
          </a:prstGeom>
          <a:ln w="19080">
            <a:solidFill>
              <a:srgbClr val="0066ff"/>
            </a:solidFill>
            <a:miter/>
          </a:ln>
          <a:scene3d>
            <a:camera prst="orthographicFront"/>
            <a:lightRig dir="t" rig="threePt"/>
          </a:scene3d>
          <a:sp3d>
            <a:bevelT prst="artDeco" w="114300"/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279720" y="1269360"/>
            <a:ext cx="8618040" cy="4991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.attr() element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가지는 속성값이나 정보를 조회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(style, src)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prop() element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가 가지는 실제적인 상태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활성화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체크 선택여부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등을 제어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47320" y="1269360"/>
            <a:ext cx="8650080" cy="531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이벤트관련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434520" y="964080"/>
          <a:ext cx="8211600" cy="4962240"/>
        </p:xfrm>
        <a:graphic>
          <a:graphicData uri="http://schemas.openxmlformats.org/drawingml/2006/table">
            <a:tbl>
              <a:tblPr/>
              <a:tblGrid>
                <a:gridCol w="2786040"/>
                <a:gridCol w="5425560"/>
              </a:tblGrid>
              <a:tr h="5086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942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bind(type, data, fn, map)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매치돤 요소에 이벤트처리기를 바인딩한다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type 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이벤트종류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, data: fn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의 파라미터값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,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Version3.0 deprecated ,Use the on() method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map: </a:t>
                      </a:r>
                      <a:r>
                        <a:rPr b="0" i="1" lang="en-US" sz="14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{event:function, event:function, ...}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13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unbind(type, fn)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매치돤 요소에 이벤트 처리기를 제거한다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Version3.0 deprecated 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Use the off() method instead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51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one(type, data, fn)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bind()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와 같지만 이벤트를 한번만 실행하고 자동으로 이벤트를 제거한다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51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trigger(type)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매치된 요소에 대하여 이벤트 타입에 해당하는 이벤트 처리기를 모두 실행한다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type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에 사용자 정의 이벤트 가 올 수 있다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176436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$("button").click(function(){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$("p").trigger("myOwnEvent", ["Anja"]);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});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$("p").on("myOwnEvent", function(event, showName){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$(this).text(showName + "! What a beautiful name!").show();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});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필터링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7" name="Table 3"/>
          <p:cNvGraphicFramePr/>
          <p:nvPr/>
        </p:nvGraphicFramePr>
        <p:xfrm>
          <a:off x="330840" y="1549080"/>
          <a:ext cx="8211600" cy="4815360"/>
        </p:xfrm>
        <a:graphic>
          <a:graphicData uri="http://schemas.openxmlformats.org/drawingml/2006/table">
            <a:tbl>
              <a:tblPr/>
              <a:tblGrid>
                <a:gridCol w="2616480"/>
                <a:gridCol w="5595120"/>
              </a:tblGrid>
              <a:tr h="442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1047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내용을 가져온다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. innerHTML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기능과 동일하다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요소가 여러 개 라면 그 중 첫번째 요소의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내용만 가져온다 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05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html(code)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요소의 본문을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내용으로 변경한다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요소가 여러 개 라면 모든 요소에 적용된다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35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text()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모드 요소를 내용을 가져온다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내용 중에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코드가 있다면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html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코드는 제외한다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485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text(str)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모든 요소의 내용을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str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로 변경한다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64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val()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해당 입력 요소의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value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속성값을 가져온다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50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val(data)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해당 입력 요소의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value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속성값을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data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로 변경한다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4"/>
          <p:cNvSpPr/>
          <p:nvPr/>
        </p:nvSpPr>
        <p:spPr>
          <a:xfrm>
            <a:off x="376560" y="952920"/>
            <a:ext cx="6228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내용 확인 및 변경  메소드 들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47320" y="1269360"/>
            <a:ext cx="8650080" cy="531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이벤트관련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425880" y="1142640"/>
          <a:ext cx="8211600" cy="4730400"/>
        </p:xfrm>
        <a:graphic>
          <a:graphicData uri="http://schemas.openxmlformats.org/drawingml/2006/table">
            <a:tbl>
              <a:tblPr/>
              <a:tblGrid>
                <a:gridCol w="2943360"/>
                <a:gridCol w="5268240"/>
              </a:tblGrid>
              <a:tr h="399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1145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delegate(selector, type, data, fn)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매치된 요소에 이벤트처리기를 바인딩한다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동적으로 작성된 새로운 요소에서도 이벤트실행  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type :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이벤트종류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, data:fn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의 파라미터값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,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Version3.0 deprecated 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Use the on() method instead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19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undegate(selector, type, data, fn)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된 요소에 이벤트 처리기를 제거한다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Version3.0 deprecated </a:t>
                      </a:r>
                      <a:endParaRPr b="0" lang="en-US" sz="12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Use the off() method instead</a:t>
                      </a:r>
                      <a:endParaRPr b="0" lang="en-US" sz="12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937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on(type, data, fn, map )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on(type, selector, data, fn, map )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된 요소에 이벤트처리기를 바인딩한다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bind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와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delegate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방식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map: </a:t>
                      </a:r>
                      <a:r>
                        <a:rPr b="0" i="1" lang="en-US" sz="16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{event:function, event:function, ...}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52892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$("p").on({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mouseover: function(){      $("body").css("background-color", "lightgray");    },  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mouseout: function(){      $("body").css("background-color", "lightblue");    }, 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click: function(){      $("body").css("background-color", "yellow");    }  </a:t>
                      </a:r>
                      <a:endParaRPr b="0" lang="en-US" sz="14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});</a:t>
                      </a:r>
                      <a:endParaRPr b="0" lang="en-US" sz="1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47320" y="1269360"/>
            <a:ext cx="8650080" cy="531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이벤트관련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425880" y="1142640"/>
          <a:ext cx="8211600" cy="4148640"/>
        </p:xfrm>
        <a:graphic>
          <a:graphicData uri="http://schemas.openxmlformats.org/drawingml/2006/table">
            <a:tbl>
              <a:tblPr/>
              <a:tblGrid>
                <a:gridCol w="2786040"/>
                <a:gridCol w="5425560"/>
              </a:tblGrid>
              <a:tr h="451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Arial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104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on(type, data, fn, map 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on(type, selector, data, fn, map 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매치돤 요소에 이벤트처리기를 바인딩한다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bind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와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delegate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방식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type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에 사용자정의 이벤트 첨부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972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$("p").on("mouseover mouseout", function(){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$(this).toggleClass("intro");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});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$("p").on("myOwnEvent", function(event, showName){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$(this).text(showName + "! What a beautiful name!").show();</a:t>
                      </a:r>
                      <a:endParaRPr b="0" lang="en-US" sz="16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 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});</a:t>
                      </a:r>
                      <a:endParaRPr b="0" lang="en-US" sz="16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683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off(event, selector, fn)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굴림"/>
                        </a:rPr>
                        <a:t>매치돤 요소에 이벤트처리기를 제거한다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36520" y="1280160"/>
            <a:ext cx="8660880" cy="5215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bind()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메소드는 선택자로 검색한 모든 엘리먼트에 핸들러를 등록한다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$(‘h1’)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검색 결과가 몇개이는가에 상관없이 문서내의 모든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&lt;h1&gt;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엘리먼트에 똑같은 핸들러가 등록 된다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그러나 새로 추가되는 엘리먼트에는 핸들러가 지정되지 않아 이벤트가 발생해도 핸들러가 호출되지 않는다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미래에 추가될 엘리먼트에 대해서도 핸들러를 미리 등록하는 메서드가 필요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  $(document).delegate(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핸들러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);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특정 엘리먼트에 대해 핸들러를 지금 당장 등록하는 것이 아니라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문서가 변경될때마다 핸들러가 등록되어야 하므로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document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수준에서 메소드를 호출한다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(document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이벤트  대상객체의 부모가 될  수 있다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이처럼 실행중에 자동으로 등록되는 살아았는 핸들러를 라이브 핸들러 라고 한다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version 3.0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모든  이벤트 등록 메소드를 통합하는 메소드가 새로 도입 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on(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[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핸들러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   off(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이벤트명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[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],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핸들러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선택자 가 있으면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delegate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같고 없으면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bind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와 같다 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delegate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79720" y="1269360"/>
            <a:ext cx="8618040" cy="4991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on(), off()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메소드를 이용하여 작성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bind() delegate()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기능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1380240" y="2541600"/>
            <a:ext cx="3865320" cy="1536480"/>
          </a:xfrm>
          <a:prstGeom prst="rect">
            <a:avLst/>
          </a:prstGeom>
          <a:ln>
            <a:noFill/>
          </a:ln>
        </p:spPr>
      </p:pic>
      <p:sp>
        <p:nvSpPr>
          <p:cNvPr id="170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delegate undelegate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58120" y="1226520"/>
            <a:ext cx="8571240" cy="5069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&lt;body&gt;&lt;form&gt;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&lt;label for="user"&gt;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&lt;/label&gt;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&lt;input type="text" id="user" value="korea"&gt;&lt;br&gt;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&lt;label 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성별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&lt;/label&gt;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&lt;input type=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"radio" id=“gend" name="gend" value="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남자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 checked &gt;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남자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&lt;input type=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"radio" id=“gend" name="gend" value="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여자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"  &gt;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여자</a:t>
            </a:r>
            <a:r>
              <a:rPr b="0" i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&lt;label for="intro"&gt;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소개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&lt;/label&gt;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&lt;textarea id="intro" cols="40" rows="4"&gt;&lt;/textarea&gt; 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&lt;label for="work"&gt;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직업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&lt;/label&gt;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&lt;select id="work"&gt;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&lt;option value="programmer"&gt;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프로그래머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&lt;option value="progammer"&gt;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프로게이머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&lt;option value="whitehand"&gt;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백수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&lt;/option&gt;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&lt;/select&gt;&lt;br&gt;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&lt;button id="btnview"&gt;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조사하기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&lt;/button&gt;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&lt;button  id="btnchange"&gt;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이름변경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&lt;/button&gt;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&lt;/form&gt;&lt;/body&gt; 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00" name="Group 2"/>
          <p:cNvGrpSpPr/>
          <p:nvPr/>
        </p:nvGrpSpPr>
        <p:grpSpPr>
          <a:xfrm>
            <a:off x="5558400" y="3357720"/>
            <a:ext cx="3330000" cy="3257280"/>
            <a:chOff x="5558400" y="3357720"/>
            <a:chExt cx="3330000" cy="3257280"/>
          </a:xfrm>
        </p:grpSpPr>
        <p:grpSp>
          <p:nvGrpSpPr>
            <p:cNvPr id="101" name="Group 3"/>
            <p:cNvGrpSpPr/>
            <p:nvPr/>
          </p:nvGrpSpPr>
          <p:grpSpPr>
            <a:xfrm>
              <a:off x="5558400" y="3357720"/>
              <a:ext cx="3232440" cy="2095200"/>
              <a:chOff x="5558400" y="3357720"/>
              <a:chExt cx="3232440" cy="2095200"/>
            </a:xfrm>
          </p:grpSpPr>
          <p:sp>
            <p:nvSpPr>
              <p:cNvPr id="102" name="CustomShape 4"/>
              <p:cNvSpPr/>
              <p:nvPr/>
            </p:nvSpPr>
            <p:spPr>
              <a:xfrm>
                <a:off x="5558400" y="3357720"/>
                <a:ext cx="3232440" cy="2095200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03" name="Picture 6" descr=""/>
              <p:cNvPicPr/>
              <p:nvPr/>
            </p:nvPicPr>
            <p:blipFill>
              <a:blip r:embed="rId1"/>
              <a:stretch/>
            </p:blipFill>
            <p:spPr>
              <a:xfrm>
                <a:off x="5683320" y="3483360"/>
                <a:ext cx="2982960" cy="184428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04" name="Picture 7" descr=""/>
            <p:cNvPicPr/>
            <p:nvPr/>
          </p:nvPicPr>
          <p:blipFill>
            <a:blip r:embed="rId2"/>
            <a:stretch/>
          </p:blipFill>
          <p:spPr>
            <a:xfrm>
              <a:off x="6945480" y="4781880"/>
              <a:ext cx="1942920" cy="1833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5" name="TextShape 5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8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예제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(val)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5048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54960" y="193680"/>
            <a:ext cx="774504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조작관련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(Manipulation)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메소드들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330840" y="1549080"/>
          <a:ext cx="8211600" cy="4490280"/>
        </p:xfrm>
        <a:graphic>
          <a:graphicData uri="http://schemas.openxmlformats.org/drawingml/2006/table">
            <a:tbl>
              <a:tblPr/>
              <a:tblGrid>
                <a:gridCol w="2616480"/>
                <a:gridCol w="5595120"/>
              </a:tblGrid>
              <a:tr h="451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76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append(content)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일치된 요소 내부의 마지막 위치에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추가한다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566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appendTo(selector)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선택된 요소를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selector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일치된 모든 요소들의 내부 마지막 위치에 추가한다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만일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일치된 요소가 본문에 존재하면 그 요소를 제거한 후 복사한다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(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즉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이동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933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prepend(content)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append(content)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와 동일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다만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내부의 처음위치에 추가한다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70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prependTo(selector)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appendTo(selector)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와 동일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다만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내부의 처음위치에 추가한다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  <p:sp>
        <p:nvSpPr>
          <p:cNvPr id="109" name="CustomShape 4"/>
          <p:cNvSpPr/>
          <p:nvPr/>
        </p:nvSpPr>
        <p:spPr>
          <a:xfrm>
            <a:off x="376560" y="952920"/>
            <a:ext cx="6228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선택 요소내부에  추가하는 메소드 들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54960" y="193680"/>
            <a:ext cx="76053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조작관련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(Manipulation)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메소드들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2" name="Table 3"/>
          <p:cNvGraphicFramePr/>
          <p:nvPr/>
        </p:nvGraphicFramePr>
        <p:xfrm>
          <a:off x="416880" y="1936440"/>
          <a:ext cx="8211600" cy="3517560"/>
        </p:xfrm>
        <a:graphic>
          <a:graphicData uri="http://schemas.openxmlformats.org/drawingml/2006/table">
            <a:tbl>
              <a:tblPr/>
              <a:tblGrid>
                <a:gridCol w="2616480"/>
                <a:gridCol w="5595120"/>
              </a:tblGrid>
              <a:tr h="4550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670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after(content)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일치된 요소 뒤에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삽입한다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요소 내부가 아닌 외부에 삽입된다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37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insertAfter(selector)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선택된 요소를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selector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의해 일치된 모든 요소들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뒤쪽에 삽입한다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요소 내부가 아닌 외부에 삽입된다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85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before(content)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일치된 요소 앞에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를 삽입한다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요소 내부가 아닌 외부에 삽입된다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8686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insertBefore(selector)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insertAfter(selector)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와 유사하나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,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요소 앞쪽에 삽입한다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요소 내부가 아닌 외부에 삽입된다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  <p:sp>
        <p:nvSpPr>
          <p:cNvPr id="113" name="CustomShape 4"/>
          <p:cNvSpPr/>
          <p:nvPr/>
        </p:nvSpPr>
        <p:spPr>
          <a:xfrm>
            <a:off x="333360" y="1028160"/>
            <a:ext cx="6228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굴림"/>
              </a:rPr>
              <a:t>선택 요소  외부 에  추가하는 메소드 들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247320" y="1269360"/>
            <a:ext cx="8650080" cy="501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&lt;script&gt;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$(function(){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//p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클릭하면 그림을 추가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$(‘p’).click(function() {     } 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});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&lt;/script&gt;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 title="Tulips"&gt;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튜울립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 title="Chrysanthemum"&gt;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국화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 title="Koala"&gt;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코알라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&lt;/p&gt;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&lt;p title="Hydrangeas"&gt;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수국     </a:t>
            </a: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&lt;/p&gt;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5372280" y="1704960"/>
            <a:ext cx="2276280" cy="3543120"/>
            <a:chOff x="5372280" y="1704960"/>
            <a:chExt cx="2276280" cy="3543120"/>
          </a:xfrm>
        </p:grpSpPr>
        <p:sp>
          <p:nvSpPr>
            <p:cNvPr id="116" name="CustomShape 3"/>
            <p:cNvSpPr/>
            <p:nvPr/>
          </p:nvSpPr>
          <p:spPr>
            <a:xfrm>
              <a:off x="5372280" y="1704960"/>
              <a:ext cx="2276280" cy="354312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7" name="Picture 2" descr=""/>
            <p:cNvPicPr/>
            <p:nvPr/>
          </p:nvPicPr>
          <p:blipFill>
            <a:blip r:embed="rId1"/>
            <a:stretch/>
          </p:blipFill>
          <p:spPr>
            <a:xfrm>
              <a:off x="5505480" y="1769040"/>
              <a:ext cx="2009520" cy="3414600"/>
            </a:xfrm>
            <a:prstGeom prst="rect">
              <a:avLst/>
            </a:prstGeom>
            <a:ln w="9360">
              <a:solidFill>
                <a:schemeClr val="tx1"/>
              </a:solidFill>
              <a:miter/>
            </a:ln>
          </p:spPr>
        </p:pic>
      </p:grpSp>
      <p:sp>
        <p:nvSpPr>
          <p:cNvPr id="118" name="TextShape 4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예제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36520" y="91440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46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굴림"/>
                <a:ea typeface="굴림"/>
              </a:rPr>
              <a:t>복사  메소드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17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조작관련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(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삭제 복사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) </a:t>
            </a: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메소드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438480" y="1570680"/>
          <a:ext cx="8211600" cy="1168200"/>
        </p:xfrm>
        <a:graphic>
          <a:graphicData uri="http://schemas.openxmlformats.org/drawingml/2006/table">
            <a:tbl>
              <a:tblPr/>
              <a:tblGrid>
                <a:gridCol w="1960560"/>
                <a:gridCol w="6251400"/>
              </a:tblGrid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empty()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선택된 모든요소의 자식요소를 지운다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047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remove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remove(selector)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선택된 모든 요소와 그의 자식요소를 지운다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$(‘p’).remove(‘.test’)  &lt;p&gt;&lt;/p&gt;  &lt;p class=‘test’&gt;&lt;/p&gt;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  <p:sp>
        <p:nvSpPr>
          <p:cNvPr id="122" name="CustomShape 4"/>
          <p:cNvSpPr/>
          <p:nvPr/>
        </p:nvSpPr>
        <p:spPr>
          <a:xfrm>
            <a:off x="358560" y="1129680"/>
            <a:ext cx="3072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굴림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삭제  메소드 </a:t>
            </a:r>
            <a:endParaRPr b="0" lang="en-US" sz="2000" spc="-1" strike="noStrike">
              <a:latin typeface="굴림"/>
            </a:endParaRPr>
          </a:p>
        </p:txBody>
      </p:sp>
      <p:graphicFrame>
        <p:nvGraphicFramePr>
          <p:cNvPr id="123" name="Table 5"/>
          <p:cNvGraphicFramePr/>
          <p:nvPr/>
        </p:nvGraphicFramePr>
        <p:xfrm>
          <a:off x="495000" y="4290840"/>
          <a:ext cx="8154000" cy="1507320"/>
        </p:xfrm>
        <a:graphic>
          <a:graphicData uri="http://schemas.openxmlformats.org/drawingml/2006/table">
            <a:tbl>
              <a:tblPr/>
              <a:tblGrid>
                <a:gridCol w="1925280"/>
                <a:gridCol w="6228720"/>
              </a:tblGrid>
              <a:tr h="457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clone()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요소를 복사하고 선택한다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64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clone(true)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일치된 요소의 이벤트 처리기를 포함하여 복사하고 선택한다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        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필터링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Table 3"/>
          <p:cNvGraphicFramePr/>
          <p:nvPr/>
        </p:nvGraphicFramePr>
        <p:xfrm>
          <a:off x="438480" y="1473840"/>
          <a:ext cx="8211600" cy="3087360"/>
        </p:xfrm>
        <a:graphic>
          <a:graphicData uri="http://schemas.openxmlformats.org/drawingml/2006/table">
            <a:tbl>
              <a:tblPr/>
              <a:tblGrid>
                <a:gridCol w="2616480"/>
                <a:gridCol w="5595120"/>
              </a:tblGrid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eq(index)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선택요소중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index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번째의 요소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first()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 중 가장 첫 번째 요소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last()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 중 가장 마지막 번째 요소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63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filter(selector)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 중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Selector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와 일치하는 요소를 필터링한다 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2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is(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selectorElement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선택요소가 </a:t>
                      </a: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selectorElement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와 일치하는지 판단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true/ false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를 리턴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79720" y="1022040"/>
            <a:ext cx="8618040" cy="549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메소드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54960" y="193680"/>
            <a:ext cx="6206760" cy="473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4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66"/>
                </a:solidFill>
                <a:latin typeface="Comic Sans MS"/>
                <a:ea typeface="굴림"/>
              </a:rPr>
              <a:t>찾기탐색 메소드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9" name="Table 3"/>
          <p:cNvGraphicFramePr/>
          <p:nvPr/>
        </p:nvGraphicFramePr>
        <p:xfrm>
          <a:off x="395280" y="849960"/>
          <a:ext cx="8350200" cy="4517280"/>
        </p:xfrm>
        <a:graphic>
          <a:graphicData uri="http://schemas.openxmlformats.org/drawingml/2006/table">
            <a:tbl>
              <a:tblPr/>
              <a:tblGrid>
                <a:gridCol w="2551320"/>
                <a:gridCol w="5798880"/>
              </a:tblGrid>
              <a:tr h="3967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메소드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omic Sans MS"/>
                          <a:ea typeface="굴림"/>
                        </a:rPr>
                        <a:t>설      명</a:t>
                      </a:r>
                      <a:endParaRPr b="0" lang="en-US" sz="24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699ff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add()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선택확장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72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next() nextAll()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nextUntil(selector)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선택요소의 다음 형제요소들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2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prev() preveAll()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prevUntil(selector)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선택요소의 이전 형제요소들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1366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parent() pratents()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parents(selector)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parentsUntil(selector)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선택요소의 부모요소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  <a:tr h="72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siblings() </a:t>
                      </a:r>
                      <a:endParaRPr b="0" lang="en-US" sz="1800" spc="-1" strike="noStrike">
                        <a:latin typeface="굴림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siblings(selector)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선택요소의 앞뒤 모든 요소들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d3"/>
                    </a:solidFill>
                  </a:tcPr>
                </a:tc>
              </a:tr>
              <a:tr h="410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find()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  <a:ea typeface="굴림"/>
                        </a:rPr>
                        <a:t>선택요소의 후손요소들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b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21357</TotalTime>
  <Application>Neat_Office/6.2.8.2$Windows_x86 LibreOffice_project/</Application>
  <Words>1786</Words>
  <Paragraphs>344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천인국</dc:creator>
  <dc:description/>
  <dc:language>ko-KR</dc:language>
  <cp:lastModifiedBy/>
  <dcterms:modified xsi:type="dcterms:W3CDTF">2022-03-25T17:22:53Z</dcterms:modified>
  <cp:revision>2163</cp:revision>
  <dc:subject/>
  <dc:title>쉽게 풀어쓴 C 프로그래밍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  <property fmtid="{D5CDD505-2E9C-101B-9397-08002B2CF9AE}" pid="12" name="_TemplateID">
    <vt:lpwstr>TC010187211033</vt:lpwstr>
  </property>
</Properties>
</file>