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71"/>
    <p:restoredTop sz="93560"/>
  </p:normalViewPr>
  <p:slideViewPr>
    <p:cSldViewPr snapToGrid="0">
      <p:cViewPr>
        <p:scale>
          <a:sx n="73" d="100"/>
          <a:sy n="73" d="100"/>
        </p:scale>
        <p:origin x="-392" y="756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ko-KR"/>
              <a:t>08 </a:t>
            </a:r>
            <a:r>
              <a:rPr lang="ko-KR" altLang="en-US"/>
              <a:t>자바스크립트 기초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내부 자바 스크립트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716122"/>
            <a:ext cx="10670077" cy="3671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First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342374" y="5387375"/>
            <a:ext cx="8800286" cy="210416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외부 자바 스크립트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551112"/>
            <a:ext cx="10670077" cy="3057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src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"myscript.js"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92365" y="6016419"/>
            <a:ext cx="9966604" cy="2383033"/>
          </a:xfrm>
          <a:prstGeom prst="rect">
            <a:avLst/>
          </a:prstGeom>
          <a:noFill/>
        </p:spPr>
      </p:pic>
      <p:sp>
        <p:nvSpPr>
          <p:cNvPr id="5" name="내용 개체 틀 2"/>
          <p:cNvSpPr txBox="1"/>
          <p:nvPr/>
        </p:nvSpPr>
        <p:spPr>
          <a:xfrm>
            <a:off x="472585" y="5314361"/>
            <a:ext cx="10670077" cy="569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document.write("Hello World!");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584" y="4741705"/>
            <a:ext cx="1419081" cy="399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79" i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myscript.js</a:t>
            </a:r>
            <a:endParaRPr lang="ko-KR" altLang="en-US" sz="2079" i="1" dirty="0">
              <a:solidFill>
                <a:srgbClr val="FF0000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인라인</a:t>
            </a:r>
            <a:r>
              <a:rPr lang="en-US" altLang="ko-KR" sz="5716">
                <a:cs typeface="+mj-cs"/>
              </a:rPr>
              <a:t> </a:t>
            </a:r>
            <a:r>
              <a:rPr lang="ko-KR" altLang="en-US" sz="5716">
                <a:cs typeface="+mj-cs"/>
              </a:rPr>
              <a:t>자바 스크립트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724339"/>
            <a:ext cx="10670077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"alert('</a:t>
            </a:r>
            <a:r>
              <a:rPr lang="ko-KR" altLang="en-US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반갑습니다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.')"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버튼을 누르세요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자유형 5"/>
          <p:cNvSpPr/>
          <p:nvPr/>
        </p:nvSpPr>
        <p:spPr>
          <a:xfrm flipV="1">
            <a:off x="4933061" y="6517964"/>
            <a:ext cx="2706192" cy="447788"/>
          </a:xfrm>
          <a:custGeom>
            <a:avLst/>
            <a:gdLst>
              <a:gd name="connsiteX0" fmla="*/ 0 w 1171575"/>
              <a:gd name="connsiteY0" fmla="*/ 609627 h 609627"/>
              <a:gd name="connsiteX1" fmla="*/ 57150 w 1171575"/>
              <a:gd name="connsiteY1" fmla="*/ 523902 h 609627"/>
              <a:gd name="connsiteX2" fmla="*/ 123825 w 1171575"/>
              <a:gd name="connsiteY2" fmla="*/ 457227 h 609627"/>
              <a:gd name="connsiteX3" fmla="*/ 209550 w 1171575"/>
              <a:gd name="connsiteY3" fmla="*/ 361977 h 609627"/>
              <a:gd name="connsiteX4" fmla="*/ 238125 w 1171575"/>
              <a:gd name="connsiteY4" fmla="*/ 323877 h 609627"/>
              <a:gd name="connsiteX5" fmla="*/ 323850 w 1171575"/>
              <a:gd name="connsiteY5" fmla="*/ 257202 h 609627"/>
              <a:gd name="connsiteX6" fmla="*/ 361950 w 1171575"/>
              <a:gd name="connsiteY6" fmla="*/ 228627 h 609627"/>
              <a:gd name="connsiteX7" fmla="*/ 390525 w 1171575"/>
              <a:gd name="connsiteY7" fmla="*/ 209577 h 609627"/>
              <a:gd name="connsiteX8" fmla="*/ 466725 w 1171575"/>
              <a:gd name="connsiteY8" fmla="*/ 161952 h 609627"/>
              <a:gd name="connsiteX9" fmla="*/ 542925 w 1171575"/>
              <a:gd name="connsiteY9" fmla="*/ 114327 h 609627"/>
              <a:gd name="connsiteX10" fmla="*/ 590550 w 1171575"/>
              <a:gd name="connsiteY10" fmla="*/ 85752 h 609627"/>
              <a:gd name="connsiteX11" fmla="*/ 619125 w 1171575"/>
              <a:gd name="connsiteY11" fmla="*/ 66702 h 609627"/>
              <a:gd name="connsiteX12" fmla="*/ 657225 w 1171575"/>
              <a:gd name="connsiteY12" fmla="*/ 57177 h 609627"/>
              <a:gd name="connsiteX13" fmla="*/ 695325 w 1171575"/>
              <a:gd name="connsiteY13" fmla="*/ 38127 h 609627"/>
              <a:gd name="connsiteX14" fmla="*/ 752475 w 1171575"/>
              <a:gd name="connsiteY14" fmla="*/ 19077 h 609627"/>
              <a:gd name="connsiteX15" fmla="*/ 781050 w 1171575"/>
              <a:gd name="connsiteY15" fmla="*/ 9552 h 609627"/>
              <a:gd name="connsiteX16" fmla="*/ 1171575 w 1171575"/>
              <a:gd name="connsiteY16" fmla="*/ 27 h 6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1575" h="609627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8"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문장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자바스크립트 문장</a:t>
            </a:r>
            <a:r>
              <a:rPr lang="en-US" altLang="ko-KR" dirty="0"/>
              <a:t>(statement)</a:t>
            </a:r>
            <a:r>
              <a:rPr lang="ko-KR" altLang="en-US" dirty="0"/>
              <a:t>들은 웹 브라우저에게 내리는 명령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주석문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// - </a:t>
            </a:r>
            <a:r>
              <a:rPr lang="ko-KR" altLang="en-US" dirty="0"/>
              <a:t>단일문장 주석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/*  */ - </a:t>
            </a:r>
            <a:r>
              <a:rPr lang="ko-KR" altLang="en-US" dirty="0"/>
              <a:t>다중 문장 주석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472585" y="2590651"/>
            <a:ext cx="10670077" cy="1039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id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가 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인 헤딩요소를 찾아서 내용을 바꾼다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"heading1"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593250" y="5610368"/>
            <a:ext cx="10670077" cy="171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/*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		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 코드는 웹 페이지의 헤딩의 내용을 변경한다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*/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"heading1"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).innerHTML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HomePage"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r>
              <a:rPr lang="ko-KR" altLang="en-US" dirty="0"/>
              <a:t>는 데이터를 저장하는 상자</a:t>
            </a:r>
          </a:p>
          <a:p>
            <a:pPr lvl="0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키워드를 사용하여서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lvl="0"/>
            <a:r>
              <a:rPr lang="en-US" altLang="ko-KR" dirty="0" smtClean="0"/>
              <a:t>let x, const PI = 3.141592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638013" y="1551112"/>
            <a:ext cx="10670077" cy="1881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x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alert(x);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0241" name="_x255492200" descr="EMB00001afc695e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5518" y="4130124"/>
            <a:ext cx="9793450" cy="328234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변수 명명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pPr lvl="0"/>
            <a:r>
              <a:rPr lang="ko-KR" altLang="en-US" dirty="0"/>
              <a:t>변수 이름은 문자로 시작해야 한다</a:t>
            </a:r>
            <a:r>
              <a:rPr lang="en-US" altLang="ko-KR" dirty="0"/>
              <a:t>.(</a:t>
            </a:r>
            <a:r>
              <a:rPr lang="ko-KR" altLang="en-US" dirty="0"/>
              <a:t>숫자로 시작하면 </a:t>
            </a:r>
            <a:r>
              <a:rPr lang="ko-KR" altLang="en-US" dirty="0" err="1"/>
              <a:t>안된다</a:t>
            </a:r>
            <a:r>
              <a:rPr lang="en-US" altLang="ko-KR" dirty="0"/>
              <a:t>.)</a:t>
            </a:r>
          </a:p>
          <a:p>
            <a:pPr lvl="0"/>
            <a:r>
              <a:rPr lang="ko-KR" altLang="en-US" dirty="0"/>
              <a:t>변수 이름은 </a:t>
            </a:r>
            <a:r>
              <a:rPr lang="en-US" altLang="ko-KR" dirty="0"/>
              <a:t>$</a:t>
            </a:r>
            <a:r>
              <a:rPr lang="ko-KR" altLang="en-US" dirty="0"/>
              <a:t>나 </a:t>
            </a:r>
            <a:r>
              <a:rPr lang="en-US" altLang="ko-KR" dirty="0"/>
              <a:t>_</a:t>
            </a:r>
            <a:r>
              <a:rPr lang="ko-KR" altLang="en-US" dirty="0"/>
              <a:t>로 시작할 수 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변수 이름은 대소문자를 구별한다</a:t>
            </a:r>
            <a:r>
              <a:rPr lang="en-US" altLang="ko-KR" dirty="0"/>
              <a:t>.(count</a:t>
            </a:r>
            <a:r>
              <a:rPr lang="ko-KR" altLang="en-US" dirty="0"/>
              <a:t>와 </a:t>
            </a:r>
            <a:r>
              <a:rPr lang="en-US" altLang="ko-KR" dirty="0"/>
              <a:t>Count</a:t>
            </a:r>
            <a:r>
              <a:rPr lang="ko-KR" altLang="en-US" dirty="0"/>
              <a:t>는 서로 다른 변수이다</a:t>
            </a:r>
            <a:r>
              <a:rPr lang="en-US" altLang="ko-KR" dirty="0"/>
              <a:t>.)</a:t>
            </a:r>
          </a:p>
          <a:p>
            <a:pPr lvl="0"/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ko-KR" altLang="en-US" dirty="0" err="1"/>
              <a:t>변수명으로</a:t>
            </a:r>
            <a:r>
              <a:rPr lang="ko-KR" altLang="en-US" dirty="0"/>
              <a:t>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자료형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수치형</a:t>
            </a:r>
            <a:r>
              <a:rPr lang="en-US" altLang="ko-KR" dirty="0"/>
              <a:t>(number)  - </a:t>
            </a:r>
            <a:r>
              <a:rPr lang="ko-KR" altLang="en-US" dirty="0"/>
              <a:t>정수나 실수</a:t>
            </a:r>
          </a:p>
          <a:p>
            <a:pPr lvl="0"/>
            <a:r>
              <a:rPr lang="ko-KR" altLang="en-US" dirty="0"/>
              <a:t>문자열</a:t>
            </a:r>
            <a:r>
              <a:rPr lang="en-US" altLang="ko-KR" dirty="0"/>
              <a:t>(string) – </a:t>
            </a:r>
            <a:r>
              <a:rPr lang="ko-KR" altLang="en-US" dirty="0"/>
              <a:t>문자가 연결된 것</a:t>
            </a:r>
            <a:r>
              <a:rPr lang="en-US" altLang="ko-KR" dirty="0"/>
              <a:t>, ""</a:t>
            </a:r>
            <a:r>
              <a:rPr lang="ko-KR" altLang="en-US" dirty="0"/>
              <a:t>나</a:t>
            </a:r>
            <a:r>
              <a:rPr lang="en-US" altLang="ko-KR" dirty="0"/>
              <a:t> ‘’</a:t>
            </a:r>
            <a:r>
              <a:rPr lang="ko-KR" altLang="en-US" dirty="0"/>
              <a:t>로 표현</a:t>
            </a:r>
          </a:p>
          <a:p>
            <a:pPr lvl="0"/>
            <a:r>
              <a:rPr lang="ko-KR" altLang="en-US" dirty="0" err="1"/>
              <a:t>부울형</a:t>
            </a:r>
            <a:r>
              <a:rPr lang="en-US" altLang="ko-KR" dirty="0"/>
              <a:t>(Boolean)</a:t>
            </a:r>
            <a:r>
              <a:rPr lang="ko-KR" altLang="en-US" dirty="0"/>
              <a:t> </a:t>
            </a:r>
            <a:r>
              <a:rPr lang="en-US" altLang="ko-KR" dirty="0"/>
              <a:t>– 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</a:p>
          <a:p>
            <a:pPr lvl="0"/>
            <a:r>
              <a:rPr lang="ko-KR" altLang="en-US" dirty="0" err="1"/>
              <a:t>객체형</a:t>
            </a:r>
            <a:r>
              <a:rPr lang="en-US" altLang="ko-KR" dirty="0"/>
              <a:t>(object) – </a:t>
            </a:r>
            <a:r>
              <a:rPr lang="ko-KR" altLang="en-US" dirty="0"/>
              <a:t>객체를 나타내는 타입</a:t>
            </a:r>
          </a:p>
          <a:p>
            <a:pPr lvl="0"/>
            <a:r>
              <a:rPr lang="en-US" altLang="ko-KR" dirty="0"/>
              <a:t>Undefined – </a:t>
            </a:r>
            <a:r>
              <a:rPr lang="ko-KR" altLang="en-US" dirty="0"/>
              <a:t>값이 정해지지 않은 상태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1646257"/>
            <a:ext cx="10670077" cy="343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document.write(s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document.write(s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197321" y="5176104"/>
            <a:ext cx="5823270" cy="258859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): </a:t>
            </a:r>
            <a:r>
              <a:rPr lang="ko-KR" altLang="en-US" dirty="0"/>
              <a:t>동적인 웹 페이지를 작성하기 위하여 사용되는 언어</a:t>
            </a:r>
          </a:p>
          <a:p>
            <a:pPr lvl="0"/>
            <a:r>
              <a:rPr lang="ko-KR" altLang="en-US" dirty="0"/>
              <a:t>웹의 표준 프로그래밍 언어</a:t>
            </a:r>
          </a:p>
          <a:p>
            <a:pPr lvl="0"/>
            <a:r>
              <a:rPr lang="ko-KR" altLang="en-US" dirty="0"/>
              <a:t>모든 </a:t>
            </a:r>
            <a:r>
              <a:rPr lang="ko-KR" altLang="en-US" dirty="0" err="1"/>
              <a:t>웹브라우저들은</a:t>
            </a:r>
            <a:r>
              <a:rPr lang="ko-KR" altLang="en-US" dirty="0"/>
              <a:t> 자바스크립트를 지원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674811" y="1695543"/>
            <a:ext cx="10670077" cy="299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"How are you"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today?"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(t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s.toUpperCase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3313" name="_x255492840" descr="EMB00001afc696a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348387" y="4838973"/>
            <a:ext cx="6996501" cy="310886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산술 연산자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73463" y="1805676"/>
          <a:ext cx="10343644" cy="55631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85911"/>
                <a:gridCol w="2585911"/>
                <a:gridCol w="2585911"/>
                <a:gridCol w="2585911"/>
              </a:tblGrid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수식의 값</a:t>
                      </a: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덧셈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+ 2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뺄셈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–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곱셈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*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나눗셈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/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나머지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3 %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증가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++x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감소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--x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대입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변수에 값을 할당한다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수식 </a:t>
            </a:r>
            <a:r>
              <a:rPr lang="en-US" altLang="ko-KR"/>
              <a:t>'z = x + y'</a:t>
            </a:r>
            <a:r>
              <a:rPr lang="ko-KR" altLang="en-US"/>
              <a:t>는 </a:t>
            </a:r>
            <a:r>
              <a:rPr lang="en-US" altLang="ko-KR"/>
              <a:t>x</a:t>
            </a:r>
            <a:r>
              <a:rPr lang="ko-KR" altLang="en-US"/>
              <a:t>값과 </a:t>
            </a:r>
            <a:r>
              <a:rPr lang="en-US" altLang="ko-KR"/>
              <a:t>y</a:t>
            </a:r>
            <a:r>
              <a:rPr lang="ko-KR" altLang="en-US"/>
              <a:t>값을 더한 값을 </a:t>
            </a:r>
            <a:r>
              <a:rPr lang="en-US" altLang="ko-KR"/>
              <a:t>z</a:t>
            </a:r>
            <a:r>
              <a:rPr lang="ko-KR" altLang="en-US"/>
              <a:t>에 대입한다는 의미이다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대입연산자 </a:t>
            </a:r>
            <a:r>
              <a:rPr lang="en-US" altLang="ko-KR"/>
              <a:t>"="</a:t>
            </a:r>
            <a:r>
              <a:rPr lang="ko-KR" altLang="en-US"/>
              <a:t>는 산수에서의 같다라는 의미가 아니라 오른쪽에 있는 값을 왼쪽에 있는 변수에 저장하겠다라는 의미를 갖는다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"</a:t>
            </a:r>
            <a:r>
              <a:rPr lang="ko-KR" altLang="en-US"/>
              <a:t>같다</a:t>
            </a:r>
            <a:r>
              <a:rPr lang="en-US" altLang="ko-KR"/>
              <a:t>"</a:t>
            </a:r>
            <a:r>
              <a:rPr lang="ko-KR" altLang="en-US"/>
              <a:t>를 표현할 때는 </a:t>
            </a:r>
            <a:r>
              <a:rPr lang="en-US" altLang="ko-KR"/>
              <a:t>"=="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복합 대입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다음 표는 </a:t>
            </a:r>
            <a:r>
              <a:rPr lang="en-US" altLang="ko-KR"/>
              <a:t>x = 10, y = 5</a:t>
            </a:r>
            <a:r>
              <a:rPr lang="ko-KR" altLang="en-US"/>
              <a:t>라고 가정하고 대입연산이 어떻게 수행되는지를 설명한다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13510" y="3073851"/>
          <a:ext cx="10373496" cy="457528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93374"/>
                <a:gridCol w="2593374"/>
                <a:gridCol w="2593374"/>
                <a:gridCol w="2593374"/>
              </a:tblGrid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동일한 수식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결과</a:t>
                      </a: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+=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+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-=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–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*=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*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/=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/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%=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%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문자열에서의 </a:t>
            </a:r>
            <a:r>
              <a:rPr lang="en-US" altLang="ko-KR"/>
              <a:t>'+' </a:t>
            </a:r>
            <a:r>
              <a:rPr lang="ko-KR" altLang="en-US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en-US" altLang="ko-KR"/>
              <a:t>+ </a:t>
            </a:r>
            <a:r>
              <a:rPr lang="ko-KR" altLang="en-US"/>
              <a:t>연산자는 문자열을 결합하는 용도로도 사용된다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즉 </a:t>
            </a:r>
            <a:r>
              <a:rPr lang="en-US" altLang="ko-KR"/>
              <a:t>+ </a:t>
            </a:r>
            <a:r>
              <a:rPr lang="ko-KR" altLang="en-US"/>
              <a:t>연산자가 문자열에서 사용되면 문자열 결합의 의미가 된다</a:t>
            </a:r>
            <a:r>
              <a:rPr lang="en-US" altLang="ko-KR"/>
              <a:t>.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숫자와</a:t>
            </a:r>
            <a:r>
              <a:rPr lang="en-US" altLang="ko-KR"/>
              <a:t> </a:t>
            </a:r>
            <a:r>
              <a:rPr lang="ko-KR" altLang="en-US"/>
              <a:t>문자열을 </a:t>
            </a:r>
            <a:r>
              <a:rPr lang="en-US" altLang="ko-KR"/>
              <a:t>+ </a:t>
            </a:r>
            <a:r>
              <a:rPr lang="ko-KR" altLang="en-US"/>
              <a:t>연산자로 합하면 숫자를 문자열로 변환하여</a:t>
            </a:r>
            <a:r>
              <a:rPr lang="en-US" altLang="ko-KR"/>
              <a:t>, </a:t>
            </a:r>
            <a:r>
              <a:rPr lang="ko-KR" altLang="en-US"/>
              <a:t>결합된 문자열을 반환한다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87150" y="2993310"/>
            <a:ext cx="10882274" cy="1122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s1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Welcom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to 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s2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s3 = s1 + s2;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487150" y="5773154"/>
            <a:ext cx="10882274" cy="167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x = 1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y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"Car"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document.write(x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비교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논리문장에서 값들을 비교하는 용도로 사용</a:t>
            </a:r>
          </a:p>
          <a:p>
            <a:pPr lvl="0"/>
            <a:r>
              <a:rPr lang="ko-KR" altLang="en-US"/>
              <a:t>다음 표에서 </a:t>
            </a:r>
            <a:r>
              <a:rPr lang="en-US" altLang="ko-KR"/>
              <a:t>x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값은 </a:t>
            </a:r>
            <a:r>
              <a:rPr lang="en-US" altLang="ko-KR"/>
              <a:t>1</a:t>
            </a:r>
            <a:r>
              <a:rPr lang="ko-KR" altLang="en-US"/>
              <a:t>이라고 가정한다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13510" y="3073851"/>
          <a:ext cx="10373499" cy="4796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9138"/>
                <a:gridCol w="4267089"/>
                <a:gridCol w="2177143"/>
                <a:gridCol w="1860129"/>
              </a:tblGrid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결과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</a:t>
                      </a:r>
                    </a:p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같으면 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</a:p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값과 타입이 모두 같으면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 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1 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작으면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크거나 같으면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작거나 같으면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&lt;= 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비교연산자는 다음과 같이 조건문에서 많이 사용된다</a:t>
            </a:r>
            <a:r>
              <a:rPr lang="en-US" altLang="ko-KR"/>
              <a:t>. </a:t>
            </a:r>
            <a:r>
              <a:rPr lang="ko-KR" altLang="en-US"/>
              <a:t>아직 학습하지 않았지만 다음 문장의 의미를 추리하여 보자</a:t>
            </a:r>
            <a:r>
              <a:rPr lang="en-US" altLang="ko-KR"/>
              <a:t>.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다음의 결과를 확인해보자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00499" y="5079313"/>
            <a:ext cx="10882274" cy="310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&gt;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&lt;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==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document.write((x != y)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27197" y="2798719"/>
            <a:ext cx="10882274" cy="1271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(age &gt;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입장하실 수 있습니다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=== </a:t>
            </a:r>
            <a:r>
              <a:rPr lang="ko-KR" altLang="en-US"/>
              <a:t>연산자와 </a:t>
            </a:r>
            <a:r>
              <a:rPr lang="en-US" altLang="ko-KR"/>
              <a:t>!== </a:t>
            </a:r>
            <a:r>
              <a:rPr lang="ko-KR" altLang="en-US"/>
              <a:t>연산자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13510" y="3073849"/>
          <a:ext cx="10373500" cy="3801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550"/>
                <a:gridCol w="4138274"/>
                <a:gridCol w="2269376"/>
                <a:gridCol w="2110300"/>
              </a:tblGrid>
              <a:tr h="76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결과</a:t>
                      </a:r>
                    </a:p>
                  </a:txBody>
                  <a:tcPr marL="118809" marR="118809" marT="59404" marB="59404" anchor="ctr"/>
                </a:tc>
              </a:tr>
              <a:tr h="7602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===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값과 타입이 모두 같으면 참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=== 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=== "1"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!==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값과 타입이 다르면 참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!== 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/>
                        <a:ea typeface="+mn-ea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x !== "1"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여러 개의 조건을 조합하여 참인지 거짓인지를 따질 때 사용</a:t>
            </a:r>
          </a:p>
          <a:p>
            <a:pPr lvl="0"/>
            <a:r>
              <a:rPr lang="ko-KR" altLang="en-US" dirty="0"/>
              <a:t>예를 들어 </a:t>
            </a:r>
            <a:r>
              <a:rPr lang="en-US" altLang="ko-KR" dirty="0"/>
              <a:t>"</a:t>
            </a:r>
            <a:r>
              <a:rPr lang="ko-KR" altLang="en-US" dirty="0"/>
              <a:t>비가 오지 않고 휴일이면 테니스를 친다</a:t>
            </a:r>
            <a:r>
              <a:rPr lang="en-US" altLang="ko-KR" dirty="0"/>
              <a:t>."</a:t>
            </a:r>
            <a:r>
              <a:rPr lang="ko-KR" altLang="en-US" dirty="0"/>
              <a:t>라는 문장에는 </a:t>
            </a:r>
            <a:r>
              <a:rPr lang="en-US" altLang="ko-KR" dirty="0"/>
              <a:t>"</a:t>
            </a:r>
            <a:r>
              <a:rPr lang="ko-KR" altLang="en-US" dirty="0"/>
              <a:t>비가 오지 않는다</a:t>
            </a:r>
            <a:r>
              <a:rPr lang="en-US" altLang="ko-KR" dirty="0"/>
              <a:t>＂</a:t>
            </a:r>
            <a:r>
              <a:rPr lang="ko-KR" altLang="en-US" dirty="0"/>
              <a:t>라는 조건과 </a:t>
            </a:r>
            <a:r>
              <a:rPr lang="en-US" altLang="ko-KR" dirty="0"/>
              <a:t>"</a:t>
            </a:r>
            <a:r>
              <a:rPr lang="ko-KR" altLang="en-US" dirty="0"/>
              <a:t>휴일이다</a:t>
            </a:r>
            <a:r>
              <a:rPr lang="en-US" altLang="ko-KR" dirty="0"/>
              <a:t>＂</a:t>
            </a:r>
            <a:r>
              <a:rPr lang="ko-KR" altLang="en-US" dirty="0"/>
              <a:t>라는 조건이 동시에 만족이 되면 테니스를 친다는 의미가 포함되어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9004" y="4204650"/>
          <a:ext cx="10987221" cy="275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33877"/>
                <a:gridCol w="1399208"/>
                <a:gridCol w="8354136"/>
              </a:tblGrid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사용 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&amp;&amp;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AND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와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모두 참이면 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그렇지 않으면 거짓</a:t>
                      </a: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|| 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OR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중에서 하나만 참이면 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모두 거짓이면 거짓</a:t>
                      </a: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!x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NOT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참이면 거짓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거짓이면 참</a:t>
                      </a: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조건 연산자</a:t>
            </a:r>
            <a:r>
              <a:rPr lang="en-US" altLang="ko-KR"/>
              <a:t>(</a:t>
            </a:r>
            <a:r>
              <a:rPr lang="ko-KR" altLang="en-US"/>
              <a:t>삼항 연산자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x &gt; y </a:t>
            </a:r>
            <a:r>
              <a:rPr lang="ko-KR" altLang="en-US"/>
              <a:t>가 참이면 </a:t>
            </a:r>
            <a:r>
              <a:rPr lang="en-US" altLang="ko-KR"/>
              <a:t>x</a:t>
            </a:r>
            <a:r>
              <a:rPr lang="ko-KR" altLang="en-US"/>
              <a:t>가 수식의 값이 된다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x &gt; y </a:t>
            </a:r>
            <a:r>
              <a:rPr lang="ko-KR" altLang="en-US"/>
              <a:t>가 거짓이면 </a:t>
            </a:r>
            <a:r>
              <a:rPr lang="en-US" altLang="ko-KR"/>
              <a:t>y</a:t>
            </a:r>
            <a:r>
              <a:rPr lang="ko-KR" altLang="en-US"/>
              <a:t>가 수식의 값이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80595" y="3423441"/>
            <a:ext cx="10882274" cy="760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3119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maxValue = (x &gt; y) ? x : y;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HTML5 </a:t>
            </a:r>
            <a:r>
              <a:rPr lang="ko-KR" altLang="en-US"/>
              <a:t>기술의 핵심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연산자 </a:t>
            </a:r>
            <a:r>
              <a:rPr lang="ko-KR" altLang="en-US" dirty="0" smtClean="0"/>
              <a:t>우선순위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</p:nvPr>
        </p:nvGraphicFramePr>
        <p:xfrm>
          <a:off x="336278" y="1674722"/>
          <a:ext cx="11334538" cy="678708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74212"/>
                <a:gridCol w="4149285"/>
                <a:gridCol w="1672332"/>
                <a:gridCol w="3938709"/>
              </a:tblGrid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. []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new </a:t>
                      </a:r>
                    </a:p>
                    <a:p>
                      <a:pPr algn="l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최단산쉬관이일삼대컴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10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^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 --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 ~ 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부호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 typeof void delete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 / %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사칙연산자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?: 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삼항연산자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&lt;&lt; &gt;&gt; &gt;&gt;&gt;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yield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 &lt;= &gt; &gt;= in instanceof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+= -= *= /= %= &lt;&lt;= &gt;&gt;= &gt;&gt;&gt;= &amp;= ^= |=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9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 != === !==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prompt() </a:t>
            </a:r>
            <a:r>
              <a:rPr lang="ko-KR" altLang="en-US">
                <a:latin typeface="Arial"/>
                <a:ea typeface="+mn-ea"/>
                <a:cs typeface="+mj-cs"/>
              </a:rPr>
              <a:t>함수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59638" y="1633618"/>
            <a:ext cx="11175959" cy="134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age = prompt(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나이를 입력하세요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만나이로 입력합니다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1633617"/>
            <a:ext cx="11149259" cy="336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x, y;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input;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정수를 입력하시오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x = parseInt(input);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정수를 입력하시오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y = parseInt(input);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document.write(x + 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6">
                <a:cs typeface="+mj-cs"/>
              </a:rPr>
              <a:t>덧셈 예제</a:t>
            </a:r>
            <a:r>
              <a:rPr lang="en-US" altLang="ko-KR" sz="5716">
                <a:cs typeface="+mj-cs"/>
              </a:rPr>
              <a:t>1</a:t>
            </a:r>
            <a:endParaRPr lang="ko-KR" altLang="en-US" sz="5716"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6268" y="561043"/>
            <a:ext cx="9702694" cy="990071"/>
          </a:xfrm>
        </p:spPr>
        <p:txBody>
          <a:bodyPr/>
          <a:lstStyle/>
          <a:p>
            <a:pPr lvl="2"/>
            <a:r>
              <a:rPr lang="ko-KR" altLang="en-US">
                <a:latin typeface="Arial"/>
                <a:ea typeface="+mn-ea"/>
                <a:cs typeface="+mj-cs"/>
              </a:rPr>
              <a:t>덧셈 예제</a:t>
            </a:r>
            <a:r>
              <a:rPr lang="en-US" altLang="ko-KR">
                <a:latin typeface="Arial"/>
                <a:ea typeface="+mn-ea"/>
                <a:cs typeface="+mj-cs"/>
              </a:rPr>
              <a:t>2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46288" y="1860555"/>
            <a:ext cx="11202657" cy="4989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Calculator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calc()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"x"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"y"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sum;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sum = parseInt(x) + parseInt(y);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"sum"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).value = sum;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>
                <a:latin typeface="Arial"/>
                <a:ea typeface="+mn-ea"/>
                <a:cs typeface="+mj-cs"/>
              </a:rPr>
              <a:t>덧셈 예제</a:t>
            </a:r>
            <a:r>
              <a:rPr lang="en-US" altLang="ko-KR">
                <a:latin typeface="Arial"/>
                <a:ea typeface="+mn-ea"/>
                <a:cs typeface="+mj-cs"/>
              </a:rPr>
              <a:t>2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26384" y="1633616"/>
            <a:ext cx="11109212" cy="480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&lt;h3&gt;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덧셈 계산기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&lt;/h3&gt;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&lt;form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name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"myform"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action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"..."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method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"POST"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첫번째 정수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"x"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&gt;&lt;br&gt;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두번째 정수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"y"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&gt;&lt;br&gt;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합계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    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"sum"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&gt;&lt;br&gt;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&lt;input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value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계산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"calc();"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&lt;/form&gt;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522539" y="5405072"/>
            <a:ext cx="4989280" cy="281728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HTML </a:t>
            </a:r>
            <a:r>
              <a:rPr lang="ko-KR" altLang="en-US">
                <a:latin typeface="Arial"/>
                <a:ea typeface="+mn-ea"/>
                <a:cs typeface="+mj-cs"/>
              </a:rPr>
              <a:t>요소에 접근하기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46287" y="1633618"/>
            <a:ext cx="11189308" cy="4900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&lt;h1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id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This is a heading.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&lt;/h1&gt;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func()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e = 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"test"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e.style.color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"red"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"func()"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클릭하세요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!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171222" y="5772226"/>
            <a:ext cx="5487748" cy="238773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제어문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조건문의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 </a:t>
            </a:r>
            <a:r>
              <a:rPr lang="ko-KR" altLang="en-US"/>
              <a:t>문   </a:t>
            </a:r>
            <a:r>
              <a:rPr lang="en-US" altLang="ko-KR"/>
              <a:t>if(</a:t>
            </a:r>
            <a:r>
              <a:rPr lang="ko-KR" altLang="en-US"/>
              <a:t>조건문</a:t>
            </a:r>
            <a:r>
              <a:rPr lang="en-US" altLang="ko-KR"/>
              <a:t>) </a:t>
            </a:r>
            <a:r>
              <a:rPr lang="ko-KR" altLang="en-US"/>
              <a:t>실행문</a:t>
            </a:r>
            <a:r>
              <a:rPr lang="en-US" altLang="ko-KR"/>
              <a:t>;</a:t>
            </a:r>
          </a:p>
          <a:p>
            <a:pPr lvl="0"/>
            <a:r>
              <a:rPr lang="en-US" altLang="ko-KR"/>
              <a:t>if else </a:t>
            </a:r>
            <a:r>
              <a:rPr lang="ko-KR" altLang="en-US"/>
              <a:t>문 </a:t>
            </a:r>
          </a:p>
          <a:p>
            <a:pPr lvl="0"/>
            <a:r>
              <a:rPr lang="en-US" altLang="ko-KR"/>
              <a:t>switch </a:t>
            </a:r>
            <a:r>
              <a:rPr lang="ko-KR" altLang="en-US"/>
              <a:t>문</a:t>
            </a:r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274" y="561043"/>
            <a:ext cx="9895888" cy="990071"/>
          </a:xfrm>
        </p:spPr>
        <p:txBody>
          <a:bodyPr/>
          <a:lstStyle/>
          <a:p>
            <a:pPr lvl="0"/>
            <a:r>
              <a:rPr lang="en-US" altLang="ko-KR"/>
              <a:t>if</a:t>
            </a:r>
            <a:r>
              <a:rPr lang="ko-KR" altLang="en-US"/>
              <a:t> 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771" y="6609532"/>
            <a:ext cx="10926899" cy="120149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/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</a:p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greeting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Morning!"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 hangingPunct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if-else </a:t>
            </a:r>
            <a:r>
              <a:rPr lang="ko-KR" altLang="en-US"/>
              <a:t>문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88464" y="5749540"/>
            <a:ext cx="11033010" cy="1968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Morning!"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Afternoon!"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511" y="2002019"/>
          <a:ext cx="11112883" cy="3377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311"/>
                <a:gridCol w="8990572"/>
              </a:tblGrid>
              <a:tr h="2349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1" i="1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if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(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조건식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} </a:t>
                      </a:r>
                      <a:r>
                        <a:rPr lang="en-US" altLang="ko-KR" sz="2300" b="1" i="1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else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1028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만약 조건식이 참이면 문장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이 실행된다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. 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그렇지 않으면 문장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r>
                        <a:rPr lang="ko-KR" altLang="en-US" sz="2300">
                          <a:latin typeface="Arial"/>
                          <a:ea typeface="+mn-ea"/>
                          <a:cs typeface="+mj-cs"/>
                        </a:rPr>
                        <a:t>가 실행된다</a:t>
                      </a: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.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넷스케이프의</a:t>
            </a:r>
            <a:r>
              <a:rPr lang="ko-KR" altLang="en-US" dirty="0"/>
              <a:t> </a:t>
            </a:r>
            <a:r>
              <a:rPr lang="ko-KR" altLang="en-US" dirty="0" err="1"/>
              <a:t>브렌던</a:t>
            </a:r>
            <a:r>
              <a:rPr lang="ko-KR" altLang="en-US" dirty="0"/>
              <a:t> </a:t>
            </a:r>
            <a:r>
              <a:rPr lang="ko-KR" altLang="en-US" dirty="0" err="1"/>
              <a:t>아이크</a:t>
            </a:r>
            <a:r>
              <a:rPr lang="en-US" altLang="ko-KR" dirty="0"/>
              <a:t>(Brendan </a:t>
            </a:r>
            <a:r>
              <a:rPr lang="en-US" altLang="ko-KR" dirty="0" err="1"/>
              <a:t>Eich</a:t>
            </a:r>
            <a:r>
              <a:rPr lang="en-US" altLang="ko-KR" dirty="0"/>
              <a:t>)</a:t>
            </a:r>
            <a:r>
              <a:rPr lang="ko-KR" altLang="en-US" dirty="0"/>
              <a:t>가 개발</a:t>
            </a:r>
          </a:p>
          <a:p>
            <a:pPr lvl="0"/>
            <a:r>
              <a:rPr lang="ko-KR" altLang="en-US" dirty="0"/>
              <a:t>처음에는 라이브스크립트</a:t>
            </a:r>
            <a:r>
              <a:rPr lang="en-US" altLang="ko-KR" dirty="0"/>
              <a:t>(</a:t>
            </a:r>
            <a:r>
              <a:rPr lang="en-US" altLang="ko-KR" dirty="0" err="1"/>
              <a:t>LiveScript</a:t>
            </a:r>
            <a:r>
              <a:rPr lang="en-US" altLang="ko-KR" dirty="0"/>
              <a:t>)</a:t>
            </a:r>
          </a:p>
          <a:p>
            <a:pPr lvl="0"/>
            <a:r>
              <a:rPr lang="ko-KR" altLang="en-US" dirty="0"/>
              <a:t>최신 버전은 자바스크립트 </a:t>
            </a:r>
            <a:r>
              <a:rPr lang="en-US" altLang="ko-KR" dirty="0"/>
              <a:t>1.8.5</a:t>
            </a:r>
          </a:p>
          <a:p>
            <a:pPr lvl="0"/>
            <a:r>
              <a:rPr lang="en-US" altLang="ko-KR" dirty="0"/>
              <a:t>ECMA(European Computer Manufacturer’s Association)</a:t>
            </a:r>
            <a:r>
              <a:rPr lang="ko-KR" altLang="en-US" dirty="0"/>
              <a:t>이 </a:t>
            </a:r>
            <a:r>
              <a:rPr lang="en-US" altLang="ko-KR" dirty="0" err="1"/>
              <a:t>ECMAScript</a:t>
            </a:r>
            <a:r>
              <a:rPr lang="ko-KR" altLang="en-US" dirty="0"/>
              <a:t>라는 이름으로 표준을 제정</a:t>
            </a:r>
            <a:r>
              <a:rPr lang="en-US" altLang="ko-KR" dirty="0"/>
              <a:t>-&gt; ECMA-262</a:t>
            </a:r>
            <a:endParaRPr lang="ko-KR" altLang="en-US" dirty="0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529549" y="4521325"/>
            <a:ext cx="2479302" cy="31168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>
                <a:latin typeface="Arial"/>
                <a:ea typeface="+mn-ea"/>
                <a:cs typeface="+mj-cs"/>
              </a:rPr>
              <a:t>연속적인 </a:t>
            </a:r>
            <a:r>
              <a:rPr lang="en-US" altLang="ko-KR">
                <a:latin typeface="Arial"/>
                <a:ea typeface="+mn-ea"/>
                <a:cs typeface="+mj-cs"/>
              </a:rPr>
              <a:t>if </a:t>
            </a:r>
            <a:r>
              <a:rPr lang="ko-KR" altLang="en-US">
                <a:latin typeface="Arial"/>
                <a:ea typeface="+mn-ea"/>
                <a:cs typeface="+mj-cs"/>
              </a:rPr>
              <a:t>문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86338" y="1633616"/>
            <a:ext cx="11149259" cy="4433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time =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Date().getHours();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12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	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12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이전이면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 if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6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이전이면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Afternoon"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{			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그렇지 않으면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6</a:t>
            </a:r>
            <a:r>
              <a:rPr lang="ko-KR" altLang="en-US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이후이면</a:t>
            </a: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)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evening"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alert(msg);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960965" y="5384301"/>
            <a:ext cx="4306766" cy="300898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if </a:t>
            </a:r>
            <a:r>
              <a:rPr lang="ko-KR" altLang="en-US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숫자 </a:t>
            </a:r>
            <a:r>
              <a:rPr lang="en-US" altLang="ko-KR"/>
              <a:t>2</a:t>
            </a:r>
            <a:r>
              <a:rPr lang="ko-KR" altLang="en-US"/>
              <a:t>개와 연산자 </a:t>
            </a:r>
            <a:r>
              <a:rPr lang="en-US" altLang="ko-KR"/>
              <a:t>1</a:t>
            </a:r>
            <a:r>
              <a:rPr lang="ko-KR" altLang="en-US"/>
              <a:t>개를 입력 받아 연산자에 맞는 계산결과를 출력하는 프로그램을 작성하시오</a:t>
            </a:r>
            <a:r>
              <a:rPr lang="en-US" altLang="ko-KR"/>
              <a:t>.</a:t>
            </a:r>
          </a:p>
          <a:p>
            <a:pPr marL="1113876" lvl="1" indent="-594068">
              <a:buFont typeface="+mj-lt"/>
              <a:buAutoNum type="arabicPeriod"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08593" y="3064695"/>
            <a:ext cx="5073304" cy="1630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04715" y="4935019"/>
            <a:ext cx="4972679" cy="1612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904549" y="3000996"/>
            <a:ext cx="5116917" cy="16127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5904549" y="4935019"/>
            <a:ext cx="4748610" cy="1612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Arial"/>
                <a:ea typeface="+mn-ea"/>
                <a:cs typeface="+mj-cs"/>
              </a:rPr>
              <a:t>결과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switch </a:t>
            </a:r>
            <a:r>
              <a:rPr lang="ko-KR" altLang="en-US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  <a:r>
              <a:rPr lang="ko-KR" altLang="en-US"/>
              <a:t>문과 비슷하게 조건에 따라 프로그램의 흐름을 분기시키기 위해 사용된다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if</a:t>
            </a:r>
            <a:r>
              <a:rPr lang="ko-KR" altLang="en-US"/>
              <a:t>문의 경우 조건식이 참이냐 거짓이냐에 따라서 실행할 문장이 둘 중의 하나로 결정되기 때문에 연속적인 </a:t>
            </a:r>
            <a:r>
              <a:rPr lang="en-US" altLang="ko-KR"/>
              <a:t>if</a:t>
            </a:r>
            <a:r>
              <a:rPr lang="ko-KR" altLang="en-US"/>
              <a:t>문을 쓸 경우에는 </a:t>
            </a:r>
            <a:r>
              <a:rPr lang="en-US" altLang="ko-KR"/>
              <a:t>switch</a:t>
            </a:r>
            <a:r>
              <a:rPr lang="ko-KR" altLang="en-US"/>
              <a:t>문을 사용하는 것이 좋다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switch</a:t>
            </a:r>
            <a:r>
              <a:rPr lang="ko-KR" altLang="en-US"/>
              <a:t>문은 제어식의 값에 따라 다음에 실행할 문장을 결정하게 된다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7626" y="5366409"/>
          <a:ext cx="10674967" cy="32212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0861"/>
                <a:gridCol w="9024106"/>
              </a:tblGrid>
              <a:tr h="3221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i="1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switch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(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제어식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c1:</a:t>
                      </a: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c2;</a:t>
                      </a: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default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180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d;</a:t>
                      </a: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1800" b="1" i="1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80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18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switch</a:t>
            </a:r>
            <a:r>
              <a:rPr lang="ko-KR" altLang="en-US">
                <a:latin typeface="Arial"/>
                <a:ea typeface="+mn-ea"/>
                <a:cs typeface="+mj-cs"/>
              </a:rPr>
              <a:t> 문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19589" y="1543281"/>
            <a:ext cx="11216006" cy="59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grade = prompt(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성적을 입력하시오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:"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"A-F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사이의 문자로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switch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(grade)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'A'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잘했어요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!"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'B'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좋은 점수군요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'C'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괜찮은 점수군요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'D'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좀더 노력하세요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case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'F'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다음학기 수강하세요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default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: alert(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알수없는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학점입니다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02277" y="6788005"/>
            <a:ext cx="6424964" cy="1714560"/>
          </a:xfrm>
          <a:prstGeom prst="rect">
            <a:avLst/>
          </a:prstGeom>
          <a:noFill/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685087" y="5302974"/>
            <a:ext cx="2692660" cy="270847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switch </a:t>
            </a:r>
            <a:r>
              <a:rPr lang="ko-KR" altLang="en-US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점수를 </a:t>
            </a:r>
            <a:r>
              <a:rPr lang="ko-KR" altLang="en-US" dirty="0" err="1"/>
              <a:t>입력받아</a:t>
            </a:r>
            <a:r>
              <a:rPr lang="ko-KR" altLang="en-US" dirty="0"/>
              <a:t> 학점을 출력하시오</a:t>
            </a:r>
            <a:r>
              <a:rPr lang="en-US" altLang="ko-KR" dirty="0"/>
              <a:t>.(switch</a:t>
            </a:r>
            <a:r>
              <a:rPr lang="ko-KR" altLang="en-US" dirty="0"/>
              <a:t>문을 이용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90 ~ 100</a:t>
            </a:r>
            <a:r>
              <a:rPr lang="ko-KR" altLang="en-US" dirty="0"/>
              <a:t>이면 </a:t>
            </a:r>
            <a:r>
              <a:rPr lang="en-US" altLang="ko-KR" dirty="0"/>
              <a:t>‘A’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80 ~ 89</a:t>
            </a:r>
            <a:r>
              <a:rPr lang="ko-KR" altLang="en-US" dirty="0"/>
              <a:t>이면 </a:t>
            </a:r>
            <a:r>
              <a:rPr lang="en-US" altLang="ko-KR" dirty="0"/>
              <a:t>‘B’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70 ~ 79</a:t>
            </a:r>
            <a:r>
              <a:rPr lang="ko-KR" altLang="en-US" dirty="0"/>
              <a:t>이면 </a:t>
            </a:r>
            <a:r>
              <a:rPr lang="en-US" altLang="ko-KR" dirty="0"/>
              <a:t>‘C’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60 ~ 69</a:t>
            </a:r>
            <a:r>
              <a:rPr lang="ko-KR" altLang="en-US" dirty="0"/>
              <a:t>이면 </a:t>
            </a:r>
            <a:r>
              <a:rPr lang="en-US" altLang="ko-KR" dirty="0"/>
              <a:t>‘D’</a:t>
            </a:r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0 ~ 59</a:t>
            </a:r>
            <a:r>
              <a:rPr lang="ko-KR" altLang="en-US" dirty="0"/>
              <a:t>이면 </a:t>
            </a:r>
            <a:r>
              <a:rPr lang="en-US" altLang="ko-KR" dirty="0"/>
              <a:t>‘F</a:t>
            </a:r>
            <a:r>
              <a:rPr lang="en-US" altLang="ko-KR" dirty="0" smtClean="0"/>
              <a:t>’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 78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문제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두 사람의 가위</a:t>
            </a:r>
            <a:r>
              <a:rPr lang="en-US" altLang="ko-KR"/>
              <a:t>,</a:t>
            </a:r>
            <a:r>
              <a:rPr lang="ko-KR" altLang="en-US"/>
              <a:t> 바위</a:t>
            </a:r>
            <a:r>
              <a:rPr lang="en-US" altLang="ko-KR"/>
              <a:t>,</a:t>
            </a:r>
            <a:r>
              <a:rPr lang="ko-KR" altLang="en-US"/>
              <a:t> 보를 입력 받아 승자를 출력하는 프로그램을 작성하시오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6229" y="3419139"/>
            <a:ext cx="5641159" cy="1510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919190" y="3419139"/>
            <a:ext cx="5641159" cy="1510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053341" y="5173379"/>
            <a:ext cx="3749893" cy="21534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같은 처리 과정을 여러 번 되풀이하는 것</a:t>
            </a:r>
          </a:p>
          <a:p>
            <a:pPr lvl="0"/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반복문의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while – </a:t>
            </a:r>
            <a:r>
              <a:rPr lang="ko-KR" altLang="en-US"/>
              <a:t>지정된 조건이 참이면 반복 실행한다</a:t>
            </a:r>
            <a:r>
              <a:rPr lang="en-US" altLang="ko-KR"/>
              <a:t>. </a:t>
            </a:r>
          </a:p>
          <a:p>
            <a:pPr lvl="0"/>
            <a:r>
              <a:rPr lang="en-US" altLang="ko-KR"/>
              <a:t>for – </a:t>
            </a:r>
            <a:r>
              <a:rPr lang="ko-KR" altLang="en-US"/>
              <a:t>주로 정해진 횟수 동안 코드를 반복 실행한다</a:t>
            </a:r>
            <a:r>
              <a:rPr lang="en-US" altLang="ko-KR"/>
              <a:t>.</a:t>
            </a:r>
          </a:p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while</a:t>
            </a:r>
            <a:r>
              <a:rPr lang="ko-KR" altLang="en-US"/>
              <a:t> 문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while</a:t>
            </a:r>
            <a:r>
              <a:rPr lang="ko-KR" altLang="en-US"/>
              <a:t> 문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39734" y="1769755"/>
            <a:ext cx="11046359" cy="2640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 /&gt;"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i++;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67668" y="3929657"/>
            <a:ext cx="4278279" cy="4176415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dirty="0" err="1"/>
              <a:t>인터프리트</a:t>
            </a:r>
            <a:r>
              <a:rPr lang="ko-KR" altLang="en-US" dirty="0"/>
              <a:t> 언어</a:t>
            </a:r>
            <a:r>
              <a:rPr lang="en-US" altLang="ko-KR" dirty="0"/>
              <a:t>- </a:t>
            </a:r>
            <a:r>
              <a:rPr lang="ko-KR" altLang="en-US" dirty="0"/>
              <a:t>컴파일 과정을 거치지 않고 바로 실행시킬 수 있는 언어</a:t>
            </a:r>
          </a:p>
          <a:p>
            <a:pPr lvl="0">
              <a:lnSpc>
                <a:spcPct val="90000"/>
              </a:lnSpc>
            </a:pPr>
            <a:r>
              <a:rPr lang="ko-KR" altLang="en-US" dirty="0"/>
              <a:t>동적 타이핑</a:t>
            </a:r>
            <a:r>
              <a:rPr lang="en-US" altLang="ko-KR" dirty="0"/>
              <a:t>(dynamic typing) - </a:t>
            </a:r>
            <a:r>
              <a:rPr lang="ko-KR" altLang="en-US" dirty="0"/>
              <a:t>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선언하지 않고도 변수를 사용할 수 있는 특징</a:t>
            </a:r>
          </a:p>
          <a:p>
            <a:pPr lvl="0">
              <a:lnSpc>
                <a:spcPct val="90000"/>
              </a:lnSpc>
            </a:pPr>
            <a:r>
              <a:rPr lang="ko-KR" altLang="en-US" dirty="0"/>
              <a:t>구조적 프로그래밍 지원 </a:t>
            </a:r>
            <a:r>
              <a:rPr lang="en-US" altLang="ko-KR" dirty="0"/>
              <a:t>- C</a:t>
            </a:r>
            <a:r>
              <a:rPr lang="ko-KR" altLang="en-US" dirty="0"/>
              <a:t>언어의 구조적 프로그래밍을 지원한다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if else, while, for</a:t>
            </a:r>
            <a:r>
              <a:rPr lang="ko-KR" altLang="en-US" dirty="0"/>
              <a:t>등의 제어 구조를 완벽 지원</a:t>
            </a:r>
          </a:p>
          <a:p>
            <a:pPr lvl="0">
              <a:lnSpc>
                <a:spcPct val="90000"/>
              </a:lnSpc>
            </a:pPr>
            <a:r>
              <a:rPr lang="ko-KR" altLang="en-US" dirty="0"/>
              <a:t>객체 기반 </a:t>
            </a:r>
            <a:r>
              <a:rPr lang="en-US" altLang="ko-KR" dirty="0"/>
              <a:t>- </a:t>
            </a:r>
            <a:r>
              <a:rPr lang="ko-KR" altLang="en-US" dirty="0"/>
              <a:t>전적으로 객체지향언어이다</a:t>
            </a:r>
            <a:r>
              <a:rPr lang="en-US" altLang="ko-KR" dirty="0"/>
              <a:t>. </a:t>
            </a:r>
            <a:r>
              <a:rPr lang="ko-KR" altLang="en-US" dirty="0"/>
              <a:t>자바스크립트의 객체는 연관배열</a:t>
            </a:r>
            <a:r>
              <a:rPr lang="en-US" altLang="ko-KR" dirty="0"/>
              <a:t>(associative arrays)</a:t>
            </a:r>
          </a:p>
          <a:p>
            <a:pPr lvl="0">
              <a:lnSpc>
                <a:spcPct val="90000"/>
              </a:lnSpc>
            </a:pPr>
            <a:r>
              <a:rPr lang="ko-KR" altLang="en-US" dirty="0"/>
              <a:t>함수형 프로그래밍 지원 </a:t>
            </a:r>
            <a:r>
              <a:rPr lang="en-US" altLang="ko-KR" dirty="0"/>
              <a:t>- </a:t>
            </a:r>
            <a:r>
              <a:rPr lang="ko-KR" altLang="en-US" dirty="0"/>
              <a:t>자바스크립트에서 함수는 일급 객체</a:t>
            </a:r>
            <a:r>
              <a:rPr lang="en-US" altLang="ko-KR" dirty="0"/>
              <a:t>(first-class object)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즉 함수는 그 자체로 객체이다</a:t>
            </a:r>
            <a:r>
              <a:rPr lang="en-US" altLang="ko-KR" dirty="0"/>
              <a:t>. </a:t>
            </a:r>
            <a:r>
              <a:rPr lang="ko-KR" altLang="en-US" dirty="0"/>
              <a:t>함수는 속성과 </a:t>
            </a:r>
            <a:r>
              <a:rPr lang="en-US" altLang="ko-KR" dirty="0"/>
              <a:t>.call()</a:t>
            </a:r>
            <a:r>
              <a:rPr lang="ko-KR" altLang="en-US" dirty="0"/>
              <a:t>과 같은 메서드를 가진다</a:t>
            </a:r>
            <a:r>
              <a:rPr lang="en-US" altLang="ko-KR" dirty="0"/>
              <a:t>.</a:t>
            </a:r>
          </a:p>
          <a:p>
            <a:pPr lvl="0">
              <a:lnSpc>
                <a:spcPct val="90000"/>
              </a:lnSpc>
            </a:pPr>
            <a:r>
              <a:rPr lang="ko-KR" altLang="en-US" dirty="0" err="1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(prototype-based) -</a:t>
            </a:r>
            <a:r>
              <a:rPr lang="ko-KR" altLang="en-US" dirty="0"/>
              <a:t> 상속을 위해 클래스 개념 대신에 </a:t>
            </a:r>
            <a:r>
              <a:rPr lang="ko-KR" altLang="en-US" dirty="0" err="1"/>
              <a:t>프로토타입을</a:t>
            </a:r>
            <a:r>
              <a:rPr lang="ko-KR" altLang="en-US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for</a:t>
            </a:r>
            <a:r>
              <a:rPr lang="ko-KR" altLang="en-US"/>
              <a:t> 문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for</a:t>
            </a:r>
            <a:r>
              <a:rPr lang="ko-KR" altLang="en-US"/>
              <a:t> 문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99686" y="1769754"/>
            <a:ext cx="11086406" cy="2337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    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i++)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 /&gt;"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006485" y="3666092"/>
            <a:ext cx="4652485" cy="454171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중첩</a:t>
            </a:r>
            <a:r>
              <a:rPr lang="en-US" altLang="ko-KR"/>
              <a:t> </a:t>
            </a:r>
            <a:r>
              <a:rPr lang="ko-KR" altLang="en-US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하나의 </a:t>
            </a:r>
            <a:r>
              <a:rPr lang="en-US" altLang="ko-KR"/>
              <a:t>for</a:t>
            </a:r>
            <a:r>
              <a:rPr lang="ko-KR" altLang="en-US"/>
              <a:t>문 안에 다른 </a:t>
            </a:r>
            <a:r>
              <a:rPr lang="en-US" altLang="ko-KR"/>
              <a:t>for</a:t>
            </a:r>
            <a:r>
              <a:rPr lang="ko-KR" altLang="en-US"/>
              <a:t>문이 내장될 수 있다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반복문이 중첩될 때는 반복문 제어 변수로 서로 다른 변수를 사용해야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중첩 반복문 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39734" y="1551112"/>
            <a:ext cx="11046359" cy="5918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&lt;style&gt;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table, td {border:1px solid black;}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&lt;/style&gt;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"&lt;h1&gt;</a:t>
            </a:r>
            <a:r>
              <a:rPr lang="ko-KR" altLang="en-US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구구단표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&lt;/h1&gt;"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"&lt;table&gt;"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&lt;=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++) {  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j =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 j &lt;=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; j++) { 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 * j 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"&lt;/table&gt;"</a:t>
            </a:r>
            <a:r>
              <a:rPr lang="en-US" altLang="ko-KR" sz="2338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34817" name="_x10039016" descr="EMB00001afc69f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94978" y="1770794"/>
            <a:ext cx="2791114" cy="408441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do/while</a:t>
            </a:r>
            <a:r>
              <a:rPr lang="ko-KR" altLang="en-US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while</a:t>
            </a:r>
            <a:r>
              <a:rPr lang="ko-KR" altLang="en-US"/>
              <a:t>문과 비슷하나 반복 조건을 처음이 아니라 끝에서 검사한다는 점이 다르다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do/while</a:t>
            </a:r>
            <a:r>
              <a:rPr lang="ko-KR" altLang="en-US"/>
              <a:t>문은 일단 문장을 한 번 실행하고 나서 조건을 검사하고 싶을 때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97725" y="3970546"/>
            <a:ext cx="11086406" cy="2665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do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카운터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: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i++;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 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(i &lt;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break </a:t>
            </a:r>
            <a:r>
              <a:rPr lang="ko-KR" altLang="en-US"/>
              <a:t>문장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반복문을 벗어나기 위해 사용</a:t>
            </a:r>
          </a:p>
          <a:p>
            <a:pPr lvl="0"/>
            <a:r>
              <a:rPr lang="ko-KR" altLang="en-US"/>
              <a:t>반복문 안에서 </a:t>
            </a:r>
            <a:r>
              <a:rPr lang="en-US" altLang="ko-KR"/>
              <a:t>break </a:t>
            </a:r>
            <a:r>
              <a:rPr lang="ko-KR" altLang="en-US"/>
              <a:t>문이 실행되면 반복문을 빠져나오게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85085" y="3233701"/>
            <a:ext cx="11086406" cy="3654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i++)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==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msg +=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document.write(msg);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continue </a:t>
            </a:r>
            <a:r>
              <a:rPr lang="ko-KR" altLang="en-US"/>
              <a:t>문장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현재 실행하고 있는 반복 과정의 나머지를 생략하고 다음 </a:t>
            </a:r>
            <a:r>
              <a:rPr lang="ko-KR" altLang="en-US" dirty="0" err="1"/>
              <a:t>반복문을</a:t>
            </a:r>
            <a:r>
              <a:rPr lang="ko-KR" altLang="en-US" dirty="0"/>
              <a:t> 시작하게 만든다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예를 들어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정수 중에서 </a:t>
            </a:r>
            <a:r>
              <a:rPr lang="en-US" altLang="ko-KR" dirty="0"/>
              <a:t>3</a:t>
            </a:r>
            <a:r>
              <a:rPr lang="ko-KR" altLang="en-US" dirty="0"/>
              <a:t>만 제외하고 출력하는 예제를 보면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정수를 하나씩 조사하다가 현재 정수가 </a:t>
            </a:r>
            <a:r>
              <a:rPr lang="en-US" altLang="ko-KR" dirty="0"/>
              <a:t>3</a:t>
            </a:r>
            <a:r>
              <a:rPr lang="ko-KR" altLang="en-US" dirty="0"/>
              <a:t>이면 </a:t>
            </a:r>
            <a:r>
              <a:rPr lang="en-US" altLang="ko-KR" dirty="0"/>
              <a:t>continue</a:t>
            </a:r>
            <a:r>
              <a:rPr lang="ko-KR" altLang="en-US" dirty="0"/>
              <a:t>를 실행해서 현재 반복을 중지하고 다음 반복을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85085" y="4815536"/>
            <a:ext cx="11086406" cy="3501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msg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 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i++)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== </a:t>
            </a:r>
            <a:r>
              <a:rPr lang="en-US" altLang="ko-KR" sz="2338" b="1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continue;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msg += i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document.write(msg);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합을 구하는 프로그램을 작성하시오</a:t>
            </a:r>
            <a:r>
              <a:rPr lang="en-US" altLang="ko-KR" dirty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200</a:t>
            </a:r>
            <a:r>
              <a:rPr lang="ko-KR" altLang="en-US" dirty="0"/>
              <a:t>까지의 짝수의 합을 구하는 프로그램을 작성하시오</a:t>
            </a:r>
            <a:r>
              <a:rPr lang="en-US" altLang="ko-KR" dirty="0"/>
              <a:t>.(continue</a:t>
            </a:r>
            <a:r>
              <a:rPr lang="ko-KR" altLang="en-US" dirty="0"/>
              <a:t>를 이용</a:t>
            </a:r>
            <a:r>
              <a:rPr lang="en-US" altLang="ko-KR" dirty="0"/>
              <a:t>)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dirty="0"/>
              <a:t>사용자가 입력한 값을 계속 더하고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0</a:t>
            </a:r>
            <a:r>
              <a:rPr lang="ko-KR" altLang="en-US" dirty="0"/>
              <a:t>을 입력하면 그때까지 누적된 값을 출력하는 프로그램을 작성하시오</a:t>
            </a:r>
            <a:r>
              <a:rPr lang="en-US" altLang="ko-KR" dirty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문을 이용해서 </a:t>
            </a:r>
            <a:r>
              <a:rPr lang="en-US" altLang="ko-KR" dirty="0"/>
              <a:t>1~ 10 </a:t>
            </a:r>
            <a:r>
              <a:rPr lang="ko-KR" altLang="en-US" dirty="0"/>
              <a:t>까지 중 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의 더한 합이 </a:t>
            </a:r>
            <a:r>
              <a:rPr lang="en-US" altLang="ko-KR" dirty="0"/>
              <a:t>3</a:t>
            </a:r>
            <a:r>
              <a:rPr lang="ko-KR" altLang="en-US" dirty="0"/>
              <a:t>의 배수일때만 출력 </a:t>
            </a:r>
            <a:r>
              <a:rPr lang="en-US" altLang="ko-KR" dirty="0"/>
              <a:t>continue</a:t>
            </a:r>
            <a:r>
              <a:rPr lang="ko-KR" altLang="en-US" dirty="0"/>
              <a:t>를 이용</a:t>
            </a:r>
          </a:p>
          <a:p>
            <a:pPr marL="514350" indent="-514350">
              <a:buAutoNum type="arabicPeriod" startAt="5"/>
            </a:pPr>
            <a:r>
              <a:rPr lang="en-US" altLang="ko-KR" dirty="0"/>
              <a:t>1~100 </a:t>
            </a:r>
            <a:r>
              <a:rPr lang="ko-KR" altLang="en-US" dirty="0"/>
              <a:t>까지 중 </a:t>
            </a:r>
            <a:r>
              <a:rPr lang="en-US" altLang="ko-KR" dirty="0"/>
              <a:t>2</a:t>
            </a:r>
            <a:r>
              <a:rPr lang="ko-KR" altLang="en-US" dirty="0"/>
              <a:t>의 배수이면서 </a:t>
            </a:r>
            <a:r>
              <a:rPr lang="en-US" altLang="ko-KR" dirty="0"/>
              <a:t>3</a:t>
            </a:r>
            <a:r>
              <a:rPr lang="ko-KR" altLang="en-US" dirty="0"/>
              <a:t>의 배수인것만 출력 </a:t>
            </a:r>
          </a:p>
          <a:p>
            <a:pPr marL="514350" indent="-514350">
              <a:buAutoNum type="arabicPeriod" startAt="5"/>
            </a:pPr>
            <a:r>
              <a:rPr lang="en-US" altLang="ko-KR" dirty="0"/>
              <a:t> </a:t>
            </a:r>
            <a:r>
              <a:rPr lang="ko-KR" altLang="en-US" dirty="0"/>
              <a:t>두 수를 입력</a:t>
            </a:r>
            <a:r>
              <a:rPr lang="en-US" altLang="ko-KR" dirty="0"/>
              <a:t>(prompt) </a:t>
            </a:r>
            <a:r>
              <a:rPr lang="ko-KR" altLang="en-US" dirty="0"/>
              <a:t>두수의 합이 </a:t>
            </a:r>
            <a:r>
              <a:rPr lang="en-US" altLang="ko-KR" dirty="0"/>
              <a:t>100</a:t>
            </a:r>
            <a:r>
              <a:rPr lang="ko-KR" altLang="en-US" dirty="0" err="1" smtClean="0"/>
              <a:t>이상일이때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두수와 함께 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두수의 합이 </a:t>
            </a:r>
            <a:r>
              <a:rPr lang="en-US" altLang="ko-KR" dirty="0" smtClean="0"/>
              <a:t>100</a:t>
            </a:r>
            <a:r>
              <a:rPr lang="ko-KR" altLang="en-US" dirty="0" err="1" smtClean="0"/>
              <a:t>미만일때</a:t>
            </a:r>
            <a:r>
              <a:rPr lang="ko-KR" altLang="en-US" dirty="0" smtClean="0"/>
              <a:t> 의 수는 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ko-KR" altLang="en-US" dirty="0" smtClean="0"/>
              <a:t>별도로 다시 출력  </a:t>
            </a:r>
            <a:endParaRPr lang="en-US" altLang="ko-KR" dirty="0" smtClean="0"/>
          </a:p>
          <a:p>
            <a:pPr marL="514350" indent="-514350">
              <a:buAutoNum type="arabicPeriod" startAt="5"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continue</a:t>
            </a:r>
            <a:r>
              <a:rPr lang="ko-KR" altLang="en-US" dirty="0"/>
              <a:t>를 이용 </a:t>
            </a:r>
            <a:r>
              <a:rPr lang="en-US" altLang="ko-KR" dirty="0"/>
              <a:t>, </a:t>
            </a:r>
            <a:r>
              <a:rPr lang="ko-KR" altLang="en-US" dirty="0"/>
              <a:t>두수 모두 </a:t>
            </a:r>
            <a:r>
              <a:rPr lang="en-US" altLang="ko-KR" dirty="0"/>
              <a:t>0 </a:t>
            </a:r>
            <a:r>
              <a:rPr lang="ko-KR" altLang="en-US" dirty="0"/>
              <a:t>이 입력되면 종료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많은 값을 저장할 수 있는 공간이 필요할 때 배열을 사용한다</a:t>
            </a:r>
            <a:r>
              <a:rPr lang="en-US" altLang="ko-KR"/>
              <a:t>. </a:t>
            </a:r>
          </a:p>
          <a:p>
            <a:pPr lvl="0"/>
            <a:r>
              <a:rPr lang="ko-KR" altLang="en-US"/>
              <a:t>서로 관련된 데이터를 차례로 접근하여서 처리할 수 있다</a:t>
            </a:r>
            <a:r>
              <a:rPr lang="en-US" altLang="ko-KR"/>
              <a:t>.</a:t>
            </a:r>
          </a:p>
          <a:p>
            <a:pPr lvl="0"/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053603" y="4467497"/>
            <a:ext cx="7549290" cy="37589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배열을 생성하는 </a:t>
            </a:r>
            <a:r>
              <a:rPr lang="en-US" altLang="ko-KR"/>
              <a:t>2</a:t>
            </a:r>
            <a:r>
              <a:rPr lang="ko-KR" altLang="en-US"/>
              <a:t>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</a:pPr>
            <a:r>
              <a:rPr lang="ko-KR" altLang="en-US" sz="3119"/>
              <a:t>리터럴로 배열 생성</a:t>
            </a:r>
          </a:p>
          <a:p>
            <a:pPr lvl="1"/>
            <a:r>
              <a:rPr lang="en-US" altLang="ko-KR"/>
              <a:t>var fruits = ["apple", "banana", "peach"];</a:t>
            </a:r>
          </a:p>
          <a:p>
            <a:pPr marL="445550" lvl="2" indent="-445550">
              <a:buClr>
                <a:schemeClr val="folHlink"/>
              </a:buClr>
            </a:pPr>
            <a:endParaRPr lang="en-US" altLang="ko-KR"/>
          </a:p>
          <a:p>
            <a:pPr marL="445550" lvl="2" indent="-445550">
              <a:buClr>
                <a:schemeClr val="folHlink"/>
              </a:buClr>
            </a:pPr>
            <a:r>
              <a:rPr lang="en-US" altLang="ko-KR" sz="3119"/>
              <a:t>Array </a:t>
            </a:r>
            <a:r>
              <a:rPr lang="ko-KR" altLang="en-US" sz="3119"/>
              <a:t>객체로 배열 생성</a:t>
            </a:r>
          </a:p>
          <a:p>
            <a:pPr lvl="1"/>
            <a:r>
              <a:rPr lang="en-US" altLang="ko-KR"/>
              <a:t>var fruits = new Array("apple","banana","orange");</a:t>
            </a:r>
          </a:p>
          <a:p>
            <a:pPr lvl="1"/>
            <a:endParaRPr lang="en-US" altLang="ko-KR"/>
          </a:p>
          <a:p>
            <a:pPr lvl="0"/>
            <a:r>
              <a:rPr lang="en-US" altLang="ko-KR"/>
              <a:t> var fruits = new Array();</a:t>
            </a:r>
          </a:p>
          <a:p>
            <a:pPr>
              <a:lnSpc>
                <a:spcPct val="100000"/>
              </a:lnSpc>
            </a:pPr>
            <a:r>
              <a:rPr lang="en-US" altLang="ko-KR" sz="32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32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32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32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3200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3200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3200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첫번째 예제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540963" y="1551112"/>
            <a:ext cx="10670077" cy="433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첫번째 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now =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    document.write(now);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3015155" y="5985804"/>
            <a:ext cx="8223419" cy="195161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615777" y="1551113"/>
            <a:ext cx="10670077" cy="6573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i;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fruits =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Array();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] =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(i =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i &lt; fruits.length; i++)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document.write(fruits[i] +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for(x in fruits ){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document.write(fruits[x] + </a:t>
            </a:r>
            <a:r>
              <a:rPr lang="en-US" altLang="ko-KR" sz="2338" b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47428" y="2939157"/>
            <a:ext cx="4638426" cy="257386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함수는 입력을 받아서 특정한 작업을 수행하여서 결과를 반환하는 블랙 박스</a:t>
            </a:r>
          </a:p>
          <a:p>
            <a:pPr lvl="0"/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274" y="396727"/>
            <a:ext cx="9702694" cy="990071"/>
          </a:xfrm>
        </p:spPr>
        <p:txBody>
          <a:bodyPr/>
          <a:lstStyle/>
          <a:p>
            <a:pPr lvl="0"/>
            <a:r>
              <a:rPr lang="ko-KR" altLang="en-US"/>
              <a:t>함수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386797"/>
            <a:ext cx="11264119" cy="6451961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파라미터도 있고 반환 값도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파라미터는 있고 반환 값은 없는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파라미터는 없고 반환 값은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endParaRPr lang="en-US" altLang="ko-KR"/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파라미터도 없고 반환 값도 없는 함수</a:t>
            </a:r>
            <a:endParaRPr lang="en-US" altLang="ko-KR"/>
          </a:p>
        </p:txBody>
      </p:sp>
      <p:sp>
        <p:nvSpPr>
          <p:cNvPr id="5" name="내용 개체 틀 2"/>
          <p:cNvSpPr txBox="1"/>
          <p:nvPr/>
        </p:nvSpPr>
        <p:spPr>
          <a:xfrm>
            <a:off x="385085" y="1921421"/>
            <a:ext cx="11086406" cy="116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1,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반환값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385083" y="3626656"/>
            <a:ext cx="11086406" cy="1176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1,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380868" y="5331889"/>
            <a:ext cx="11086406" cy="115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반환값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380868" y="7037126"/>
            <a:ext cx="11086406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함수의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6583971"/>
          </a:xfrm>
        </p:spPr>
        <p:txBody>
          <a:bodyPr/>
          <a:lstStyle/>
          <a:p>
            <a:pPr lvl="0"/>
            <a:r>
              <a:rPr lang="ko-KR" altLang="en-US"/>
              <a:t>함수는 호출에 의해서 실행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인수</a:t>
            </a:r>
            <a:r>
              <a:rPr lang="en-US" altLang="ko-KR"/>
              <a:t>(argument) : </a:t>
            </a:r>
            <a:r>
              <a:rPr lang="ko-KR" altLang="en-US"/>
              <a:t>함수를 호출할 때는 어떤 값을 함수로 전달하는 값</a:t>
            </a:r>
          </a:p>
          <a:p>
            <a:pPr lvl="0"/>
            <a:r>
              <a:rPr lang="ko-KR" altLang="en-US"/>
              <a:t>인수는 데이터 타입이 없을 뿐만 아니라 개수에도 제약이 없다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실 인수가 남으면 무시되고</a:t>
            </a:r>
            <a:r>
              <a:rPr lang="en-US" altLang="ko-KR"/>
              <a:t>, </a:t>
            </a:r>
            <a:r>
              <a:rPr lang="ko-KR" altLang="en-US"/>
              <a:t>모자라는 인수는 </a:t>
            </a:r>
            <a:r>
              <a:rPr lang="en-US" altLang="ko-KR"/>
              <a:t>undefined</a:t>
            </a:r>
            <a:r>
              <a:rPr lang="ko-KR" altLang="en-US"/>
              <a:t>가 된다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매개변수 </a:t>
            </a:r>
            <a:r>
              <a:rPr lang="en-US" altLang="ko-KR"/>
              <a:t>(parameter) : </a:t>
            </a:r>
            <a:r>
              <a:rPr lang="ko-KR" altLang="en-US"/>
              <a:t>함수를 만들 때 인수로 받을 변수를 선언하는 것</a:t>
            </a:r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18236" y="2296384"/>
            <a:ext cx="10820105" cy="231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showDialog(para1, para2)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1;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2;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showDialog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(arg1, arg2);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 flipV="1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206911" y="2515409"/>
            <a:ext cx="1554621" cy="359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Arial"/>
                <a:ea typeface="+mn-ea"/>
                <a:cs typeface="+mj-cs"/>
              </a:rPr>
              <a:t>매개변수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Arial"/>
                <a:ea typeface="+mn-ea"/>
                <a:cs typeface="+mj-cs"/>
              </a:rPr>
              <a:t>인수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72585" y="1571916"/>
            <a:ext cx="10820105" cy="4749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showDialog()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alert("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?");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&lt;button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"showDialog()"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대화상자오픈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72584" y="6576378"/>
            <a:ext cx="4572646" cy="1948841"/>
          </a:xfrm>
          <a:prstGeom prst="rect">
            <a:avLst/>
          </a:prstGeom>
          <a:noFill/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262253" y="6321440"/>
            <a:ext cx="2396716" cy="2203777"/>
          </a:xfrm>
          <a:prstGeom prst="rect">
            <a:avLst/>
          </a:prstGeom>
          <a:noFill/>
        </p:spPr>
      </p:pic>
      <p:sp>
        <p:nvSpPr>
          <p:cNvPr id="6" name="자유형 5"/>
          <p:cNvSpPr/>
          <p:nvPr/>
        </p:nvSpPr>
        <p:spPr>
          <a:xfrm>
            <a:off x="2855951" y="7414271"/>
            <a:ext cx="5406303" cy="435101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8"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함수예제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&lt;body&gt;</a:t>
            </a:r>
          </a:p>
          <a:p>
            <a:pPr marL="0" indent="0">
              <a:buNone/>
            </a:pPr>
            <a:r>
              <a:rPr lang="en-US" altLang="ko-KR" sz="2400"/>
              <a:t>   &lt;form&gt;</a:t>
            </a:r>
          </a:p>
          <a:p>
            <a:pPr marL="0" indent="0">
              <a:buNone/>
            </a:pPr>
            <a:r>
              <a:rPr lang="en-US" altLang="ko-KR" sz="2400"/>
              <a:t>      </a:t>
            </a:r>
            <a:r>
              <a:rPr lang="ko-KR" altLang="en-US" sz="2400"/>
              <a:t>첫번째 </a:t>
            </a:r>
            <a:r>
              <a:rPr lang="en-US" altLang="ko-KR" sz="2400"/>
              <a:t>:&lt;input type="text" id="x"&gt;&lt;br&gt;</a:t>
            </a:r>
          </a:p>
          <a:p>
            <a:pPr marL="0" indent="0">
              <a:buNone/>
            </a:pPr>
            <a:r>
              <a:rPr lang="en-US" altLang="ko-KR" sz="2400"/>
              <a:t>	  </a:t>
            </a:r>
            <a:r>
              <a:rPr lang="ko-KR" altLang="en-US" sz="2400"/>
              <a:t>두번째 </a:t>
            </a:r>
            <a:r>
              <a:rPr lang="en-US" altLang="ko-KR" sz="2400"/>
              <a:t>:&lt;input type="text" id="y"&gt;&lt;br&gt;</a:t>
            </a:r>
          </a:p>
          <a:p>
            <a:pPr marL="0" indent="0">
              <a:buNone/>
            </a:pPr>
            <a:r>
              <a:rPr lang="en-US" altLang="ko-KR" sz="2400"/>
              <a:t>	  </a:t>
            </a:r>
            <a:r>
              <a:rPr lang="ko-KR" altLang="en-US" sz="2400"/>
              <a:t>결과 </a:t>
            </a:r>
            <a:r>
              <a:rPr lang="en-US" altLang="ko-KR" sz="2400"/>
              <a:t>:&lt;input type="text" id="sum"&gt;&lt;br&gt;</a:t>
            </a:r>
          </a:p>
          <a:p>
            <a:pPr marL="0" indent="0">
              <a:buNone/>
            </a:pPr>
            <a:r>
              <a:rPr lang="en-US" altLang="ko-KR" sz="2400"/>
              <a:t>	  &lt;input type="button" </a:t>
            </a:r>
          </a:p>
          <a:p>
            <a:pPr marL="0" indent="0">
              <a:buNone/>
            </a:pPr>
            <a:r>
              <a:rPr lang="en-US" altLang="ko-KR" sz="2400"/>
              <a:t>	          onclick="calc()" value="</a:t>
            </a:r>
            <a:r>
              <a:rPr lang="ko-KR" altLang="en-US" sz="2400"/>
              <a:t>확인</a:t>
            </a:r>
            <a:r>
              <a:rPr lang="en-US" altLang="ko-KR" sz="2400"/>
              <a:t>"&gt;</a:t>
            </a:r>
          </a:p>
          <a:p>
            <a:pPr marL="0" indent="0">
              <a:buNone/>
            </a:pPr>
            <a:r>
              <a:rPr lang="en-US" altLang="ko-KR" sz="2400"/>
              <a:t>	  &lt;br&gt;</a:t>
            </a:r>
          </a:p>
          <a:p>
            <a:pPr marL="0" indent="0">
              <a:buNone/>
            </a:pPr>
            <a:r>
              <a:rPr lang="en-US" altLang="ko-KR" sz="2400"/>
              <a:t>      &lt;p&gt;</a:t>
            </a:r>
            <a:r>
              <a:rPr lang="ko-KR" altLang="en-US" sz="2400"/>
              <a:t>첫번째 값 </a:t>
            </a:r>
            <a:r>
              <a:rPr lang="en-US" altLang="ko-KR" sz="2400"/>
              <a:t>:&lt;span id="sp1"&gt;&lt;/span&gt; &lt;/p&gt;</a:t>
            </a:r>
          </a:p>
          <a:p>
            <a:pPr marL="0" indent="0">
              <a:buNone/>
            </a:pPr>
            <a:r>
              <a:rPr lang="en-US" altLang="ko-KR" sz="2400"/>
              <a:t>      &lt;p&gt;</a:t>
            </a:r>
            <a:r>
              <a:rPr lang="ko-KR" altLang="en-US" sz="2400"/>
              <a:t>두번째 값 </a:t>
            </a:r>
            <a:r>
              <a:rPr lang="en-US" altLang="ko-KR" sz="2400"/>
              <a:t>:&lt;span id="sp2"&gt;&lt;/span&gt; &lt;/p&gt;</a:t>
            </a:r>
          </a:p>
          <a:p>
            <a:pPr marL="0" indent="0">
              <a:buNone/>
            </a:pPr>
            <a:r>
              <a:rPr lang="en-US" altLang="ko-KR" sz="2400"/>
              <a:t>      &lt;p&gt;</a:t>
            </a:r>
            <a:r>
              <a:rPr lang="ko-KR" altLang="en-US" sz="2400"/>
              <a:t>결과 </a:t>
            </a:r>
            <a:r>
              <a:rPr lang="en-US" altLang="ko-KR" sz="2400"/>
              <a:t>:&lt;span id="sp3"&gt;&lt;/span&gt; &lt;/p&gt;	  </a:t>
            </a:r>
          </a:p>
          <a:p>
            <a:pPr marL="0" indent="0">
              <a:buNone/>
            </a:pPr>
            <a:r>
              <a:rPr lang="en-US" altLang="ko-KR" sz="2400"/>
              <a:t>			  </a:t>
            </a:r>
          </a:p>
          <a:p>
            <a:pPr marL="0" indent="0">
              <a:buNone/>
            </a:pPr>
            <a:r>
              <a:rPr lang="en-US" altLang="ko-KR" sz="2400"/>
              <a:t>   &lt;/form&gt;</a:t>
            </a:r>
          </a:p>
          <a:p>
            <a:pPr marL="0" indent="0">
              <a:buNone/>
            </a:pPr>
            <a:r>
              <a:rPr lang="en-US" altLang="ko-KR" sz="2400"/>
              <a:t>  &lt;/body&gt;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함수예제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/>
              <a:t>&lt;script&gt;</a:t>
            </a:r>
          </a:p>
          <a:p>
            <a:pPr marL="0" indent="0">
              <a:buNone/>
            </a:pPr>
            <a:r>
              <a:rPr lang="en-US" altLang="ko-KR" sz="1800"/>
              <a:t>    function calc(){</a:t>
            </a:r>
          </a:p>
          <a:p>
            <a:pPr marL="0" indent="0">
              <a:buNone/>
            </a:pPr>
            <a:r>
              <a:rPr lang="en-US" altLang="ko-KR" sz="1800"/>
              <a:t>	</a:t>
            </a:r>
          </a:p>
          <a:p>
            <a:pPr marL="0" indent="0">
              <a:buNone/>
            </a:pPr>
            <a:r>
              <a:rPr lang="en-US" altLang="ko-KR" sz="1800"/>
              <a:t>     //</a:t>
            </a:r>
            <a:r>
              <a:rPr lang="en-US" altLang="ko-KR" sz="2000">
                <a:solidFill>
                  <a:srgbClr val="FF0000"/>
                </a:solidFill>
              </a:rPr>
              <a:t>value</a:t>
            </a:r>
            <a:r>
              <a:rPr lang="en-US" altLang="ko-KR" sz="1800"/>
              <a:t> : </a:t>
            </a:r>
            <a:r>
              <a:rPr lang="ko-KR" altLang="en-US" sz="1800"/>
              <a:t>입력받는 </a:t>
            </a:r>
            <a:r>
              <a:rPr lang="en-US" altLang="ko-KR" sz="1800"/>
              <a:t>html</a:t>
            </a:r>
            <a:r>
              <a:rPr lang="ko-KR" altLang="en-US" sz="1800"/>
              <a:t>의 </a:t>
            </a:r>
            <a:r>
              <a:rPr lang="en-US" altLang="ko-KR" sz="1800"/>
              <a:t>&lt;input&gt;</a:t>
            </a:r>
            <a:r>
              <a:rPr lang="ko-KR" altLang="en-US" sz="1800"/>
              <a:t>태그에서 값을 </a:t>
            </a:r>
          </a:p>
          <a:p>
            <a:pPr marL="0" indent="0">
              <a:buNone/>
            </a:pPr>
            <a:r>
              <a:rPr lang="en-US" altLang="ko-KR" sz="1800"/>
              <a:t>    //</a:t>
            </a:r>
            <a:r>
              <a:rPr lang="ko-KR" altLang="en-US" sz="1800"/>
              <a:t>가져오거나 대입</a:t>
            </a:r>
            <a:r>
              <a:rPr lang="en-US" altLang="ko-KR" sz="1800"/>
              <a:t>(</a:t>
            </a:r>
            <a:r>
              <a:rPr lang="ko-KR" altLang="en-US" sz="1800"/>
              <a:t>출력</a:t>
            </a:r>
            <a:r>
              <a:rPr lang="en-US" altLang="ko-KR" sz="1800"/>
              <a:t>)</a:t>
            </a:r>
            <a:r>
              <a:rPr lang="ko-KR" altLang="en-US" sz="1800"/>
              <a:t>할때 사용</a:t>
            </a:r>
          </a:p>
          <a:p>
            <a:pPr marL="0" indent="0">
              <a:buNone/>
            </a:pPr>
            <a:r>
              <a:rPr lang="ko-KR" altLang="en-US" sz="1800"/>
              <a:t>	  </a:t>
            </a:r>
            <a:r>
              <a:rPr lang="en-US" altLang="ko-KR" sz="1800"/>
              <a:t>var a = document.getElementById('x').value;</a:t>
            </a:r>
          </a:p>
          <a:p>
            <a:pPr marL="0" indent="0">
              <a:buNone/>
            </a:pPr>
            <a:r>
              <a:rPr lang="en-US" altLang="ko-KR" sz="1800"/>
              <a:t>	  var b = document.getElementById('y').value;</a:t>
            </a:r>
          </a:p>
          <a:p>
            <a:pPr marL="0" indent="0">
              <a:buNone/>
            </a:pPr>
            <a:r>
              <a:rPr lang="en-US" altLang="ko-KR" sz="1800"/>
              <a:t>	  var res = parseInt(a) + parseInt(b);</a:t>
            </a:r>
          </a:p>
          <a:p>
            <a:pPr marL="0" indent="0">
              <a:buNone/>
            </a:pPr>
            <a:r>
              <a:rPr lang="en-US" altLang="ko-KR" sz="1800"/>
              <a:t>	  </a:t>
            </a:r>
          </a:p>
          <a:p>
            <a:pPr marL="0" indent="0">
              <a:buNone/>
            </a:pPr>
            <a:r>
              <a:rPr lang="en-US" altLang="ko-KR" sz="1800"/>
              <a:t>	  document.getElementById('sum').value = res;</a:t>
            </a:r>
          </a:p>
          <a:p>
            <a:pPr marL="0" indent="0">
              <a:buNone/>
            </a:pPr>
            <a:r>
              <a:rPr lang="en-US" altLang="ko-KR" sz="1800"/>
              <a:t>	</a:t>
            </a:r>
          </a:p>
          <a:p>
            <a:pPr marL="0" indent="0">
              <a:buNone/>
            </a:pPr>
            <a:r>
              <a:rPr lang="en-US" altLang="ko-KR" sz="1800"/>
              <a:t>   //////////////////////////////////////////////////////////////</a:t>
            </a:r>
          </a:p>
          <a:p>
            <a:pPr marL="0" indent="0">
              <a:buNone/>
            </a:pPr>
            <a:r>
              <a:rPr lang="en-US" altLang="ko-KR" sz="1800"/>
              <a:t>    </a:t>
            </a:r>
            <a:r>
              <a:rPr lang="en-US" altLang="ko-KR" sz="1800">
                <a:solidFill>
                  <a:srgbClr val="FF0000"/>
                </a:solidFill>
              </a:rPr>
              <a:t>//innerHtml </a:t>
            </a:r>
            <a:r>
              <a:rPr lang="en-US" altLang="ko-KR" sz="1800"/>
              <a:t>- &gt; </a:t>
            </a:r>
            <a:r>
              <a:rPr lang="ko-KR" altLang="en-US" sz="1800"/>
              <a:t>입력태그가 아닌 다른 태그에 출력 </a:t>
            </a:r>
          </a:p>
          <a:p>
            <a:pPr marL="0" indent="0">
              <a:buNone/>
            </a:pPr>
            <a:r>
              <a:rPr lang="ko-KR" altLang="en-US" sz="1800"/>
              <a:t>	  </a:t>
            </a:r>
            <a:r>
              <a:rPr lang="en-US" altLang="ko-KR" sz="1800"/>
              <a:t>document.getElementById('sp1').innerHTML = a;</a:t>
            </a:r>
          </a:p>
          <a:p>
            <a:pPr marL="0" indent="0">
              <a:buNone/>
            </a:pPr>
            <a:r>
              <a:rPr lang="en-US" altLang="ko-KR" sz="1800"/>
              <a:t>	  document.getElementById('sp2').innerHTML = b;</a:t>
            </a:r>
          </a:p>
          <a:p>
            <a:pPr marL="0" indent="0">
              <a:buNone/>
            </a:pPr>
            <a:r>
              <a:rPr lang="en-US" altLang="ko-KR" sz="1800"/>
              <a:t>	  document.getElementById('sp3').innerHTML = res;</a:t>
            </a:r>
          </a:p>
          <a:p>
            <a:pPr marL="0" indent="0">
              <a:buNone/>
            </a:pPr>
            <a:r>
              <a:rPr lang="en-US" altLang="ko-KR" sz="1800"/>
              <a:t>   	  </a:t>
            </a:r>
          </a:p>
          <a:p>
            <a:pPr marL="0" indent="0">
              <a:buNone/>
            </a:pPr>
            <a:r>
              <a:rPr lang="en-US" altLang="ko-KR" sz="1800"/>
              <a:t>	}</a:t>
            </a:r>
          </a:p>
          <a:p>
            <a:pPr marL="0" indent="0">
              <a:buNone/>
            </a:pPr>
            <a:r>
              <a:rPr lang="en-US" altLang="ko-KR" sz="1800"/>
              <a:t>  &lt;/script&gt;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09777" y="6319838"/>
            <a:ext cx="5435246" cy="1801020"/>
          </a:xfrm>
          <a:prstGeom prst="rect">
            <a:avLst/>
          </a:prstGeom>
          <a:noFill/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850196" y="6266638"/>
            <a:ext cx="3658709" cy="22989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인수와 매개 변수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9779" y="1551113"/>
            <a:ext cx="11059709" cy="471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greeting(name, position)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    alert(name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+ position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님을 환영합니다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"greeting('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', '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부장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')"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눌러보세요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!</a:t>
            </a: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67</a:t>
            </a:fld>
            <a:endParaRPr lang="en-US" altLang="en-US"/>
          </a:p>
        </p:txBody>
      </p:sp>
      <p:cxnSp>
        <p:nvCxnSpPr>
          <p:cNvPr id="7" name="직선 화살표 연결선 6"/>
          <p:cNvCxnSpPr>
            <a:endCxn id="41985" idx="1"/>
          </p:cNvCxnSpPr>
          <p:nvPr/>
        </p:nvCxnSpPr>
        <p:spPr>
          <a:xfrm flipV="1">
            <a:off x="2602884" y="7416135"/>
            <a:ext cx="4247313" cy="15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함수의 반환값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return </a:t>
            </a:r>
            <a:r>
              <a:rPr lang="ko-KR" altLang="en-US"/>
              <a:t>문장을 사용하여 외부로 값을 반환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반환된 값을 어디에 저장하기 않고 바로 수식에 사용해도 된다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window.onload = function(){</a:t>
            </a:r>
          </a:p>
          <a:p>
            <a:pPr lvl="0"/>
            <a:endParaRPr lang="en-US" altLang="ko-KR"/>
          </a:p>
          <a:p>
            <a:pPr lvl="0"/>
            <a:r>
              <a:rPr lang="en-US" altLang="ko-KR"/>
              <a:t>}</a:t>
            </a:r>
          </a:p>
          <a:p>
            <a:pPr lvl="0"/>
            <a:endParaRPr lang="en-US" altLang="ko-K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6228" y="2377439"/>
            <a:ext cx="11264119" cy="2861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내용 개체 틀 2"/>
          <p:cNvSpPr txBox="1"/>
          <p:nvPr/>
        </p:nvSpPr>
        <p:spPr>
          <a:xfrm>
            <a:off x="890269" y="6812257"/>
            <a:ext cx="10670077" cy="643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document.getElementById(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"para1"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).innerHTML = sub();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함수반환값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444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/>
              <a:t>&lt;script&gt;</a:t>
            </a:r>
          </a:p>
          <a:p>
            <a:pPr marL="0" indent="0">
              <a:buNone/>
            </a:pPr>
            <a:r>
              <a:rPr lang="en-US" altLang="ko-KR" sz="2800"/>
              <a:t>function sub(a,b){</a:t>
            </a:r>
          </a:p>
          <a:p>
            <a:pPr marL="0" indent="0">
              <a:buNone/>
            </a:pPr>
            <a:r>
              <a:rPr lang="en-US" altLang="ko-KR" sz="2800"/>
              <a:t>     return a+b;</a:t>
            </a:r>
          </a:p>
          <a:p>
            <a:pPr marL="0" indent="0">
              <a:buNone/>
            </a:pPr>
            <a:r>
              <a:rPr lang="en-US" altLang="ko-KR" sz="2800"/>
              <a:t> }</a:t>
            </a:r>
          </a:p>
          <a:p>
            <a:pPr marL="0" indent="0">
              <a:buNone/>
            </a:pPr>
            <a:r>
              <a:rPr lang="en-US" altLang="ko-KR" sz="2800"/>
              <a:t>window.onload = function(){</a:t>
            </a:r>
          </a:p>
          <a:p>
            <a:pPr marL="0" indent="0">
              <a:buNone/>
            </a:pPr>
            <a:r>
              <a:rPr lang="en-US" altLang="ko-KR" sz="2800"/>
              <a:t>   //var res =  sub(4,5);</a:t>
            </a:r>
          </a:p>
          <a:p>
            <a:pPr marL="0" indent="0">
              <a:buNone/>
            </a:pPr>
            <a:r>
              <a:rPr lang="en-US" altLang="ko-KR" sz="2800"/>
              <a:t>   //document.getElementById("aa").innerHTML = res;</a:t>
            </a:r>
          </a:p>
          <a:p>
            <a:pPr marL="0" indent="0">
              <a:buNone/>
            </a:pPr>
            <a:r>
              <a:rPr lang="en-US" altLang="ko-KR" sz="2800"/>
              <a:t>   document.getElementById("aa").innerHTML =sub(4,5);</a:t>
            </a:r>
          </a:p>
          <a:p>
            <a:pPr marL="0" indent="0">
              <a:buNone/>
            </a:pPr>
            <a:r>
              <a:rPr lang="en-US" altLang="ko-KR" sz="2800"/>
              <a:t>}</a:t>
            </a:r>
          </a:p>
          <a:p>
            <a:pPr marL="0" indent="0">
              <a:buNone/>
            </a:pPr>
            <a:r>
              <a:rPr lang="en-US" altLang="ko-KR" sz="2800"/>
              <a:t>&lt;/script&gt;</a:t>
            </a:r>
          </a:p>
          <a:p>
            <a:pPr marL="0" indent="0">
              <a:buNone/>
            </a:pPr>
            <a:r>
              <a:rPr lang="en-US" altLang="ko-KR" sz="2800"/>
              <a:t>&lt;body&gt;</a:t>
            </a:r>
          </a:p>
          <a:p>
            <a:pPr marL="0" indent="0">
              <a:buNone/>
            </a:pPr>
            <a:r>
              <a:rPr lang="en-US" altLang="ko-KR" sz="2800"/>
              <a:t>  &lt;p id="aa"&gt;&lt;/p&gt;</a:t>
            </a:r>
          </a:p>
          <a:p>
            <a:pPr marL="0" indent="0">
              <a:buNone/>
            </a:pPr>
            <a:r>
              <a:rPr lang="en-US" altLang="ko-KR" sz="2800"/>
              <a:t>&lt;/body&gt;</a:t>
            </a:r>
          </a:p>
          <a:p>
            <a:pPr marL="0" indent="0">
              <a:buNone/>
            </a:pPr>
            <a:endParaRPr lang="ko-KR" altLang="en-US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이벤트에 반응하는 동작을 구현할 수 있다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통하여 전체 페이지를 다시 로드하지 않고서도 서버로부터 새로운 페이지 콘텐츠를 받거나 데이터를 제출할 때</a:t>
            </a:r>
            <a:r>
              <a:rPr lang="en-US" altLang="ko-KR"/>
              <a:t>, </a:t>
            </a:r>
            <a:r>
              <a:rPr lang="ko-KR" altLang="en-US"/>
              <a:t>사용한다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HTML </a:t>
            </a:r>
            <a:r>
              <a:rPr lang="ko-KR" altLang="en-US"/>
              <a:t>요소들의 크기나 색상을 동적으로 변경할 수 있다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게임이나 애니메이션과 같은 상호 대화적인 콘텐츠를 구현할 수 있다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사용자가 입력한 값들을 검증하는 작업도 자바스크립트를 이용한다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/>
              <a:t>&lt;style&gt;</a:t>
            </a:r>
          </a:p>
          <a:p>
            <a:pPr marL="0" indent="0">
              <a:buNone/>
            </a:pPr>
            <a:r>
              <a:rPr lang="en-US" altLang="ko-KR" sz="2000"/>
              <a:t>    div{</a:t>
            </a:r>
          </a:p>
          <a:p>
            <a:pPr marL="0" indent="0">
              <a:buNone/>
            </a:pPr>
            <a:r>
              <a:rPr lang="en-US" altLang="ko-KR" sz="2000"/>
              <a:t>	  background : yellow;</a:t>
            </a:r>
          </a:p>
          <a:p>
            <a:pPr marL="0" indent="0">
              <a:buNone/>
            </a:pPr>
            <a:r>
              <a:rPr lang="en-US" altLang="ko-KR" sz="2000"/>
              <a:t>	  border : 1px solid red;</a:t>
            </a:r>
          </a:p>
          <a:p>
            <a:pPr marL="0" indent="0">
              <a:buNone/>
            </a:pPr>
            <a:r>
              <a:rPr lang="en-US" altLang="ko-KR" sz="2000"/>
              <a:t>	  width : 300;</a:t>
            </a:r>
          </a:p>
          <a:p>
            <a:pPr marL="0" indent="0">
              <a:buNone/>
            </a:pPr>
            <a:r>
              <a:rPr lang="en-US" altLang="ko-KR" sz="2000"/>
              <a:t>	  height : 500;</a:t>
            </a:r>
          </a:p>
          <a:p>
            <a:pPr marL="0" indent="0">
              <a:buNone/>
            </a:pPr>
            <a:r>
              <a:rPr lang="en-US" altLang="ko-KR" sz="2000"/>
              <a:t>	}</a:t>
            </a:r>
          </a:p>
          <a:p>
            <a:pPr marL="0" indent="0">
              <a:buNone/>
            </a:pPr>
            <a:r>
              <a:rPr lang="en-US" altLang="ko-KR" sz="2000"/>
              <a:t>  &lt;/style&gt;</a:t>
            </a:r>
          </a:p>
          <a:p>
            <a:pPr marL="0" indent="0">
              <a:buNone/>
            </a:pPr>
            <a:r>
              <a:rPr lang="en-US" altLang="ko-KR" sz="2000"/>
              <a:t>  &lt;body&gt;</a:t>
            </a:r>
          </a:p>
          <a:p>
            <a:pPr marL="0" indent="0">
              <a:buNone/>
            </a:pPr>
            <a:r>
              <a:rPr lang="en-US" altLang="ko-KR" sz="2000"/>
              <a:t>     &lt;input type="button"  value="</a:t>
            </a:r>
            <a:r>
              <a:rPr lang="ko-KR" altLang="en-US" sz="2000"/>
              <a:t>시작</a:t>
            </a:r>
            <a:r>
              <a:rPr lang="en-US" altLang="ko-KR" sz="2000"/>
              <a:t>"</a:t>
            </a:r>
          </a:p>
          <a:p>
            <a:pPr marL="0" indent="0">
              <a:buNone/>
            </a:pPr>
            <a:r>
              <a:rPr lang="en-US" altLang="ko-KR" sz="2000"/>
              <a:t>	              onclick="randProc()"&gt; &lt;br&gt;</a:t>
            </a:r>
          </a:p>
          <a:p>
            <a:pPr marL="0" indent="0">
              <a:buNone/>
            </a:pPr>
            <a:r>
              <a:rPr lang="en-US" altLang="ko-KR" sz="2000"/>
              <a:t>	 &lt;hr color='blue'&gt;</a:t>
            </a:r>
          </a:p>
          <a:p>
            <a:pPr marL="0" indent="0">
              <a:buNone/>
            </a:pPr>
            <a:r>
              <a:rPr lang="en-US" altLang="ko-KR" sz="2000"/>
              <a:t>	 &lt;!-- </a:t>
            </a:r>
            <a:r>
              <a:rPr lang="ko-KR" altLang="en-US" sz="2000"/>
              <a:t>시작 버튼 누르면 랜덤수 </a:t>
            </a:r>
            <a:r>
              <a:rPr lang="en-US" altLang="ko-KR" sz="2000"/>
              <a:t>5</a:t>
            </a:r>
            <a:r>
              <a:rPr lang="ko-KR" altLang="en-US" sz="2000"/>
              <a:t>개 를 출력 </a:t>
            </a:r>
            <a:r>
              <a:rPr lang="en-US" altLang="ko-KR" sz="2000"/>
              <a:t>--&gt;</a:t>
            </a:r>
          </a:p>
          <a:p>
            <a:pPr marL="0" indent="0">
              <a:buNone/>
            </a:pPr>
            <a:r>
              <a:rPr lang="en-US" altLang="ko-KR" sz="2000"/>
              <a:t>	 &lt;h1&gt;</a:t>
            </a:r>
            <a:r>
              <a:rPr lang="ko-KR" altLang="en-US" sz="2000"/>
              <a:t>출력위치 </a:t>
            </a:r>
            <a:r>
              <a:rPr lang="en-US" altLang="ko-KR" sz="2000"/>
              <a:t>&lt;/h1&gt;</a:t>
            </a:r>
          </a:p>
          <a:p>
            <a:pPr marL="0" indent="0">
              <a:buNone/>
            </a:pPr>
            <a:r>
              <a:rPr lang="en-US" altLang="ko-KR" sz="2000"/>
              <a:t>	 &lt;div id="res"&gt;&lt;/div&gt;</a:t>
            </a:r>
          </a:p>
          <a:p>
            <a:pPr marL="0" indent="0">
              <a:buNone/>
            </a:pPr>
            <a:r>
              <a:rPr lang="en-US" altLang="ko-KR" sz="2000"/>
              <a:t>  &lt;/body&gt;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70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함수의 반환값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단순히 함수를 종료하고 싶은 경우에도 사용할 수 있다</a:t>
            </a:r>
            <a:r>
              <a:rPr lang="en-US" altLang="ko-KR"/>
              <a:t>.</a:t>
            </a:r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2870094"/>
            <a:ext cx="10670077" cy="264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divide(a, b)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(b == 0)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 / b;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 rot="5400000">
            <a:off x="6080798" y="1695711"/>
            <a:ext cx="1334926" cy="519086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8809" tIns="59404" rIns="118809" bIns="59404" anchor="ctr" anchorCtr="0"/>
          <a:lstStyle/>
          <a:p>
            <a:pPr defTabSz="1350168"/>
            <a:r>
              <a:rPr lang="ko-KR" altLang="en-US" sz="2338">
                <a:solidFill>
                  <a:schemeClr val="tx1"/>
                </a:solidFill>
                <a:latin typeface="Arial"/>
              </a:rPr>
              <a:t>만약 분모가 </a:t>
            </a:r>
            <a:r>
              <a:rPr lang="en-US" altLang="ko-KR" sz="2338">
                <a:solidFill>
                  <a:schemeClr val="tx1"/>
                </a:solidFill>
                <a:latin typeface="Arial"/>
              </a:rPr>
              <a:t>0</a:t>
            </a:r>
            <a:r>
              <a:rPr lang="ko-KR" altLang="en-US" sz="2338">
                <a:solidFill>
                  <a:schemeClr val="tx1"/>
                </a:solidFill>
                <a:latin typeface="Arial"/>
              </a:rPr>
              <a:t>이면 나눗셈을 할 수 없으므로 함수를 종료한다</a:t>
            </a:r>
            <a:r>
              <a:rPr lang="en-US" altLang="ko-KR" sz="2338">
                <a:solidFill>
                  <a:schemeClr val="tx1"/>
                </a:solidFill>
                <a:latin typeface="Arial"/>
              </a:rPr>
              <a:t>.</a:t>
            </a:r>
            <a:endParaRPr lang="ko-KR" altLang="en-US" sz="2338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지역변수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함수 안에서 선언된 변수</a:t>
            </a:r>
          </a:p>
          <a:p>
            <a:pPr lvl="0"/>
            <a:r>
              <a:rPr lang="ko-KR" altLang="en-US"/>
              <a:t>함수 안에서만 사용 가능</a:t>
            </a:r>
          </a:p>
          <a:p>
            <a:pPr lvl="0"/>
            <a:r>
              <a:rPr lang="ko-KR" altLang="en-US"/>
              <a:t>다른 함수에서도 똑같은 이름으로 선언이 가능함</a:t>
            </a:r>
          </a:p>
          <a:p>
            <a:pPr lvl="0"/>
            <a:r>
              <a:rPr lang="ko-KR" altLang="en-US"/>
              <a:t>지역변수는 함수가 종료되면 자동적으로 소멸된다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sum;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ko-KR" altLang="en-US" sz="2338" b="1">
                <a:latin typeface="Arial"/>
                <a:ea typeface="+mn-ea"/>
                <a:cs typeface="+mj-cs"/>
              </a:rPr>
              <a:t>다른 함수 에서는 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sum</a:t>
            </a:r>
            <a:r>
              <a:rPr lang="ko-KR" altLang="en-US" sz="2338" b="1">
                <a:latin typeface="Arial"/>
                <a:ea typeface="+mn-ea"/>
                <a:cs typeface="+mj-cs"/>
              </a:rPr>
              <a:t>을 사용할 수 없다 </a:t>
            </a: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지역변수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800" b="1">
                <a:latin typeface="Arial"/>
                <a:ea typeface="+mn-ea"/>
                <a:cs typeface="+mj-cs"/>
              </a:rPr>
              <a:t> add(a, b)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 var sum = a +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function sub(a,b){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 var res = a-b;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window,.onload= 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add(4,5);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document.write(“add=“ + sum); //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오류 </a:t>
            </a:r>
            <a:r>
              <a:rPr lang="en-US" altLang="ko-KR" sz="2800" b="1">
                <a:latin typeface="Arial"/>
                <a:ea typeface="+mn-ea"/>
                <a:cs typeface="+mj-cs"/>
              </a:rPr>
              <a:t>, 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반환값을 이용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sub(10, 4);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   document.write(“sub=“ + res); //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오류 </a:t>
            </a:r>
            <a:r>
              <a:rPr lang="en-US" altLang="ko-KR" sz="2800" b="1">
                <a:latin typeface="Arial"/>
                <a:ea typeface="+mn-ea"/>
                <a:cs typeface="+mj-cs"/>
              </a:rPr>
              <a:t>, </a:t>
            </a:r>
            <a:r>
              <a:rPr lang="ko-KR" altLang="en-US" sz="2800" b="1">
                <a:latin typeface="Arial"/>
                <a:ea typeface="+mn-ea"/>
                <a:cs typeface="+mj-cs"/>
              </a:rPr>
              <a:t>반환값을 이용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Arial"/>
                <a:ea typeface="+mn-ea"/>
                <a:cs typeface="+mj-cs"/>
              </a:rPr>
              <a:t>}</a:t>
            </a:r>
          </a:p>
          <a:p>
            <a:pPr marL="0" indent="0">
              <a:buNone/>
            </a:pPr>
            <a:endParaRPr lang="ko-KR" altLang="en-US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전역변수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함수 외부에서 선언된 변수</a:t>
            </a:r>
          </a:p>
          <a:p>
            <a:pPr lvl="0"/>
            <a:r>
              <a:rPr lang="ko-KR" altLang="en-US"/>
              <a:t>웹 페이지 상의 모든 스크립트와 모든 함수는 전역변수를 사용할 수 있다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전역변수는 사용자가 웹페이지를 닫으면 소멸된다</a:t>
            </a:r>
            <a:r>
              <a:rPr lang="en-US" altLang="ko-KR"/>
              <a:t>.</a:t>
            </a:r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49" y="4003215"/>
            <a:ext cx="10670077" cy="3968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전역변수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&lt;script&gt;</a:t>
            </a:r>
          </a:p>
          <a:p>
            <a:pPr marL="0" indent="0">
              <a:buNone/>
            </a:pPr>
            <a:r>
              <a:rPr lang="en-US" altLang="ko-KR" sz="2400"/>
              <a:t>var sum = 0;</a:t>
            </a:r>
          </a:p>
          <a:p>
            <a:pPr marL="0" indent="0">
              <a:buNone/>
            </a:pPr>
            <a:r>
              <a:rPr lang="en-US" altLang="ko-KR" sz="2400"/>
              <a:t>function add(a, b) {</a:t>
            </a:r>
          </a:p>
          <a:p>
            <a:pPr marL="0" indent="0">
              <a:buNone/>
            </a:pPr>
            <a:r>
              <a:rPr lang="en-US" altLang="ko-KR" sz="2400"/>
              <a:t>    sum = a + b;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  <a:p>
            <a:pPr marL="0" indent="0">
              <a:buNone/>
            </a:pPr>
            <a:r>
              <a:rPr lang="en-US" altLang="ko-KR" sz="2400"/>
              <a:t>function sub(a,b){</a:t>
            </a:r>
          </a:p>
          <a:p>
            <a:pPr marL="0" indent="0">
              <a:buNone/>
            </a:pPr>
            <a:r>
              <a:rPr lang="en-US" altLang="ko-KR" sz="2400"/>
              <a:t>   sum = a-b;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  <a:p>
            <a:pPr marL="0" indent="0">
              <a:buNone/>
            </a:pPr>
            <a:r>
              <a:rPr lang="en-US" altLang="ko-KR" sz="2400"/>
              <a:t>window.onload= function() {</a:t>
            </a:r>
          </a:p>
          <a:p>
            <a:pPr marL="0" indent="0">
              <a:buNone/>
            </a:pPr>
            <a:r>
              <a:rPr lang="en-US" altLang="ko-KR" sz="2400"/>
              <a:t>   add(4,5);</a:t>
            </a:r>
          </a:p>
          <a:p>
            <a:pPr marL="0" indent="0">
              <a:buNone/>
            </a:pPr>
            <a:r>
              <a:rPr lang="en-US" altLang="ko-KR" sz="2400"/>
              <a:t>   document.write("add=" + sum);</a:t>
            </a:r>
          </a:p>
          <a:p>
            <a:pPr marL="0" indent="0">
              <a:buNone/>
            </a:pPr>
            <a:r>
              <a:rPr lang="en-US" altLang="ko-KR" sz="2400"/>
              <a:t>   sub(10, 4);</a:t>
            </a:r>
          </a:p>
          <a:p>
            <a:pPr marL="0" indent="0">
              <a:buNone/>
            </a:pPr>
            <a:r>
              <a:rPr lang="en-US" altLang="ko-KR" sz="2400"/>
              <a:t>   document.write("sub=" + sum);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  <a:p>
            <a:pPr marL="0" indent="0">
              <a:buNone/>
            </a:pPr>
            <a:r>
              <a:rPr lang="en-US" altLang="ko-KR" sz="2400"/>
              <a:t>&lt;/script&gt;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전역변수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59859"/>
            <a:ext cx="11262614" cy="6624727"/>
          </a:xfrm>
        </p:spPr>
        <p:txBody>
          <a:bodyPr/>
          <a:lstStyle/>
          <a:p>
            <a:pPr lvl="0"/>
            <a:r>
              <a:rPr lang="ko-KR" altLang="en-US" sz="2400"/>
              <a:t>선언되지 않은 변수에 값을 대입하면 그 변수는 자동적으로 전역변수가 된다</a:t>
            </a:r>
            <a:r>
              <a:rPr lang="en-US" altLang="ko-KR" sz="2400"/>
              <a:t>.</a:t>
            </a:r>
          </a:p>
          <a:p>
            <a:pPr lvl="0"/>
            <a:r>
              <a:rPr lang="ko-KR" altLang="en-US" sz="2400"/>
              <a:t>예를 들면 다음과 같은 문장은 함수 안에서 실행되더라도 변수 </a:t>
            </a:r>
            <a:r>
              <a:rPr lang="en-US" altLang="ko-KR" sz="2400"/>
              <a:t>userName</a:t>
            </a:r>
            <a:r>
              <a:rPr lang="ko-KR" altLang="en-US" sz="2400"/>
              <a:t>을 전역변수로 선언하는 것이나 마찬가지이다</a:t>
            </a:r>
            <a:r>
              <a:rPr lang="en-US" altLang="ko-KR" sz="2400"/>
              <a:t>.</a:t>
            </a:r>
          </a:p>
          <a:p>
            <a:pPr lvl="0"/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3082834"/>
            <a:ext cx="10670077" cy="5601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2338" b="1" i="1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add(a,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b)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userName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쵸파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;    sum = a + b;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		   document.write(userName);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function sub(a,b){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>
                <a:solidFill>
                  <a:schemeClr val="tx1"/>
                </a:solidFill>
                <a:latin typeface="Arial"/>
                <a:ea typeface="+mn-ea"/>
                <a:cs typeface="+mj-cs"/>
              </a:rPr>
              <a:t>userName = </a:t>
            </a:r>
            <a:r>
              <a:rPr lang="en-US" altLang="ko-KR" sz="2338" b="1">
                <a:solidFill>
                  <a:srgbClr val="002060"/>
                </a:solidFill>
                <a:latin typeface="Arial"/>
                <a:ea typeface="+mn-ea"/>
                <a:cs typeface="+mj-cs"/>
              </a:rPr>
              <a:t>＂</a:t>
            </a:r>
            <a:r>
              <a:rPr lang="ko-KR" altLang="en-US" sz="2338" b="1">
                <a:solidFill>
                  <a:srgbClr val="002060"/>
                </a:solidFill>
                <a:latin typeface="Arial"/>
                <a:ea typeface="+mn-ea"/>
                <a:cs typeface="+mj-cs"/>
              </a:rPr>
              <a:t>나초</a:t>
            </a:r>
            <a:r>
              <a:rPr lang="en-US" altLang="ko-KR" sz="2338" b="1">
                <a:solidFill>
                  <a:srgbClr val="002060"/>
                </a:solidFill>
                <a:latin typeface="Arial"/>
                <a:ea typeface="+mn-ea"/>
                <a:cs typeface="+mj-cs"/>
              </a:rPr>
              <a:t>";    sum = a- b;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document.write(userName);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window.onload= function() {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add(4,5);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document.write("add=" + sum);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sub(10, 4);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document.write("sub=" + sum);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338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alert() </a:t>
            </a:r>
            <a:r>
              <a:rPr lang="ko-KR" altLang="en-US"/>
              <a:t>함수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68934" y="1703012"/>
            <a:ext cx="10670077" cy="134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alert(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이것이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alert()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088760" y="2813675"/>
            <a:ext cx="4247084" cy="315919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confirm() </a:t>
            </a:r>
            <a:r>
              <a:rPr lang="ko-KR" altLang="en-US"/>
              <a:t>함수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68934" y="1743057"/>
            <a:ext cx="10670077" cy="1302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 user = confirm(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"confirm()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은 사용자의 답변을 전달합니다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868886" y="3727530"/>
            <a:ext cx="5870172" cy="292938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>
                <a:latin typeface="Arial"/>
                <a:ea typeface="+mn-ea"/>
                <a:cs typeface="+mj-cs"/>
              </a:rPr>
              <a:t>prompt() </a:t>
            </a:r>
            <a:r>
              <a:rPr lang="ko-KR" altLang="en-US">
                <a:latin typeface="Arial"/>
                <a:ea typeface="+mn-ea"/>
                <a:cs typeface="+mj-cs"/>
              </a:rPr>
              <a:t>함수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59638" y="1633619"/>
            <a:ext cx="11175959" cy="131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age = prompt(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나이를 입력하세요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만나이로 입력합니다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미래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자바스크립트는 본래 클라이언트 </a:t>
            </a:r>
            <a:r>
              <a:rPr lang="ko-KR" altLang="en-US" dirty="0" err="1"/>
              <a:t>웹페이지를</a:t>
            </a:r>
            <a:r>
              <a:rPr lang="ko-KR" altLang="en-US" dirty="0"/>
              <a:t> 위한 프로그래밍 언어였지만 그 용도는 점점 더 확장되고 있다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Node.js : </a:t>
            </a:r>
            <a:r>
              <a:rPr lang="ko-KR" altLang="en-US" dirty="0" err="1"/>
              <a:t>웹서버와</a:t>
            </a:r>
            <a:r>
              <a:rPr lang="ko-KR" altLang="en-US" dirty="0"/>
              <a:t> 같은 애플리케이션을 작성하기 위해 설계된 서버</a:t>
            </a:r>
            <a:r>
              <a:rPr lang="en-US" altLang="ko-KR" dirty="0"/>
              <a:t>-</a:t>
            </a:r>
            <a:r>
              <a:rPr lang="ko-KR" altLang="en-US" dirty="0"/>
              <a:t>사이드</a:t>
            </a:r>
            <a:r>
              <a:rPr lang="en-US" altLang="ko-KR" dirty="0"/>
              <a:t>(Server-Side)</a:t>
            </a:r>
            <a:r>
              <a:rPr lang="ko-KR" altLang="en-US" dirty="0"/>
              <a:t> 소프트웨어 시스템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 err="1"/>
              <a:t>jQuery</a:t>
            </a:r>
            <a:r>
              <a:rPr lang="en-US" altLang="ko-KR" dirty="0"/>
              <a:t> : </a:t>
            </a:r>
            <a:r>
              <a:rPr lang="ko-KR" altLang="en-US" dirty="0"/>
              <a:t>자바스크립트 라이브러리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JSON : </a:t>
            </a:r>
            <a:r>
              <a:rPr lang="ko-KR" altLang="en-US" dirty="0"/>
              <a:t>자바스크립트의 객체 표기법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 Object Notation)</a:t>
            </a:r>
            <a:r>
              <a:rPr lang="ko-KR" altLang="en-US" dirty="0"/>
              <a:t>은 개발 언어 독립적인 데이터 형식으로서 데이터 전송용 </a:t>
            </a:r>
            <a:r>
              <a:rPr lang="en-US" altLang="ko-KR" dirty="0"/>
              <a:t>XML</a:t>
            </a:r>
            <a:r>
              <a:rPr lang="ko-KR" altLang="en-US" dirty="0"/>
              <a:t>을 대체하고 있다</a:t>
            </a:r>
            <a:r>
              <a:rPr lang="en-US" altLang="ko-KR" dirty="0"/>
              <a:t>. </a:t>
            </a:r>
            <a:r>
              <a:rPr lang="ko-KR" altLang="en-US" dirty="0"/>
              <a:t>심지어 문서 데이터베이스의 표준 저장 형식으로도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http://calebmadrigal.com/images/nodejs-logo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725284" y="3077008"/>
            <a:ext cx="2620026" cy="1310013"/>
          </a:xfrm>
          <a:prstGeom prst="rect">
            <a:avLst/>
          </a:prstGeom>
          <a:noFill/>
        </p:spPr>
      </p:pic>
      <p:pic>
        <p:nvPicPr>
          <p:cNvPr id="1030" name="Picture 6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6631132" y="4280228"/>
            <a:ext cx="2739265" cy="1369633"/>
          </a:xfrm>
          <a:prstGeom prst="rect">
            <a:avLst/>
          </a:prstGeom>
          <a:noFill/>
        </p:spPr>
      </p:pic>
      <p:pic>
        <p:nvPicPr>
          <p:cNvPr id="1032" name="Picture 8" descr="http://www.alsacreations.com/xmedia/doc/full/json.gif"/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5687024" y="7065913"/>
            <a:ext cx="1914913" cy="1118673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 스크립트의 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내부 자바스크립트 </a:t>
            </a:r>
            <a:r>
              <a:rPr lang="en-US" altLang="ko-KR" dirty="0" smtClean="0"/>
              <a:t>&lt;script&gt; function proc1(){} &lt;/script&gt;</a:t>
            </a:r>
            <a:endParaRPr lang="ko-KR" altLang="en-US" dirty="0"/>
          </a:p>
          <a:p>
            <a:pPr lvl="0"/>
            <a:r>
              <a:rPr lang="ko-KR" altLang="en-US" dirty="0"/>
              <a:t>외부 </a:t>
            </a:r>
            <a:r>
              <a:rPr lang="ko-KR" altLang="en-US" dirty="0" smtClean="0"/>
              <a:t>자바스크립트  </a:t>
            </a:r>
            <a:r>
              <a:rPr lang="en-US" altLang="ko-KR" dirty="0" smtClean="0"/>
              <a:t>test.js</a:t>
            </a:r>
            <a:r>
              <a:rPr lang="ko-KR" altLang="en-US" dirty="0" smtClean="0"/>
              <a:t>파일로 저장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             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=“test.js” type=“text/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&lt;input type=“button” 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=“function(){ }”&gt;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3806</Words>
  <Application>Hancom Office Hanshow 2010</Application>
  <PresentationFormat>사용자 지정</PresentationFormat>
  <Paragraphs>910</Paragraphs>
  <Slides>79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0" baseType="lpstr">
      <vt:lpstr>1_Crayons</vt:lpstr>
      <vt:lpstr>08 자바스크립트 기초 </vt:lpstr>
      <vt:lpstr>자바스크립트 소개</vt:lpstr>
      <vt:lpstr>HTML5 기술의 핵심 </vt:lpstr>
      <vt:lpstr>자바스크립트 역사</vt:lpstr>
      <vt:lpstr>자바스크립트 특징</vt:lpstr>
      <vt:lpstr>첫번째 예제</vt:lpstr>
      <vt:lpstr>자바스크립트의 용도</vt:lpstr>
      <vt:lpstr>자바스크립트의 미래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주석문</vt:lpstr>
      <vt:lpstr>변수</vt:lpstr>
      <vt:lpstr>예제</vt:lpstr>
      <vt:lpstr>변수 명명 규칙</vt:lpstr>
      <vt:lpstr>자료형</vt:lpstr>
      <vt:lpstr>예제</vt:lpstr>
      <vt:lpstr>예제</vt:lpstr>
      <vt:lpstr>산술 연산자</vt:lpstr>
      <vt:lpstr>대입 연산자</vt:lpstr>
      <vt:lpstr>복합 대입 연산자</vt:lpstr>
      <vt:lpstr>문자열에서의 '+' 연산자</vt:lpstr>
      <vt:lpstr>비교 연산자</vt:lpstr>
      <vt:lpstr>비교 연산자</vt:lpstr>
      <vt:lpstr>비교 연산자</vt:lpstr>
      <vt:lpstr>논리 연산자</vt:lpstr>
      <vt:lpstr>조건 연산자(삼항 연산자)</vt:lpstr>
      <vt:lpstr>연산자 우선순위</vt:lpstr>
      <vt:lpstr>prompt() 함수</vt:lpstr>
      <vt:lpstr>덧셈 예제1</vt:lpstr>
      <vt:lpstr>덧셈 예제2</vt:lpstr>
      <vt:lpstr>덧셈 예제2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if 문제</vt:lpstr>
      <vt:lpstr>switch 문</vt:lpstr>
      <vt:lpstr>switch 문</vt:lpstr>
      <vt:lpstr>switch 문제</vt:lpstr>
      <vt:lpstr>문제 1</vt:lpstr>
      <vt:lpstr>반복문</vt:lpstr>
      <vt:lpstr>반복문의 종류</vt:lpstr>
      <vt:lpstr>while 문</vt:lpstr>
      <vt:lpstr>while 문</vt:lpstr>
      <vt:lpstr>for 문</vt:lpstr>
      <vt:lpstr>for 문</vt:lpstr>
      <vt:lpstr>중첩 반복문</vt:lpstr>
      <vt:lpstr>중첩 반복문 예제 </vt:lpstr>
      <vt:lpstr>do/while문</vt:lpstr>
      <vt:lpstr>break 문장</vt:lpstr>
      <vt:lpstr>continue 문장</vt:lpstr>
      <vt:lpstr>문제</vt:lpstr>
      <vt:lpstr>배열</vt:lpstr>
      <vt:lpstr>배열을 생성하는 2가지 방법</vt:lpstr>
      <vt:lpstr>예제</vt:lpstr>
      <vt:lpstr>함수</vt:lpstr>
      <vt:lpstr>함수 만들기</vt:lpstr>
      <vt:lpstr>함수의 호출</vt:lpstr>
      <vt:lpstr>예제</vt:lpstr>
      <vt:lpstr>함수예제</vt:lpstr>
      <vt:lpstr>함수예제</vt:lpstr>
      <vt:lpstr>인수와 매개 변수</vt:lpstr>
      <vt:lpstr>함수의 반환값</vt:lpstr>
      <vt:lpstr>함수반환값</vt:lpstr>
      <vt:lpstr>예제</vt:lpstr>
      <vt:lpstr>함수의 반환값</vt:lpstr>
      <vt:lpstr>지역변수</vt:lpstr>
      <vt:lpstr>지역변수</vt:lpstr>
      <vt:lpstr>전역변수</vt:lpstr>
      <vt:lpstr>전역변수</vt:lpstr>
      <vt:lpstr>전역변수</vt:lpstr>
      <vt:lpstr>alert() 함수 </vt:lpstr>
      <vt:lpstr>confirm() 함수 </vt:lpstr>
      <vt:lpstr>prompt() 함수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SEM</cp:lastModifiedBy>
  <cp:revision>1108</cp:revision>
  <dcterms:created xsi:type="dcterms:W3CDTF">2007-06-29T06:43:39Z</dcterms:created>
  <dcterms:modified xsi:type="dcterms:W3CDTF">2020-12-09T08:14:03Z</dcterms:modified>
  <cp:category/>
  <cp:contentStatus/>
</cp:coreProperties>
</file>