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873" r:id="rId2"/>
    <p:sldId id="637" r:id="rId3"/>
    <p:sldId id="639" r:id="rId4"/>
    <p:sldId id="685" r:id="rId5"/>
    <p:sldId id="800" r:id="rId6"/>
    <p:sldId id="640" r:id="rId7"/>
    <p:sldId id="822" r:id="rId8"/>
    <p:sldId id="679" r:id="rId9"/>
    <p:sldId id="696" r:id="rId10"/>
    <p:sldId id="636" r:id="rId11"/>
    <p:sldId id="680" r:id="rId12"/>
    <p:sldId id="684" r:id="rId13"/>
    <p:sldId id="681" r:id="rId14"/>
    <p:sldId id="683" r:id="rId15"/>
    <p:sldId id="686" r:id="rId16"/>
    <p:sldId id="875" r:id="rId17"/>
    <p:sldId id="687" r:id="rId18"/>
    <p:sldId id="688" r:id="rId1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99FF"/>
    <a:srgbClr val="000066"/>
    <a:srgbClr val="3366FF"/>
    <a:srgbClr val="000099"/>
    <a:srgbClr val="0066FF"/>
    <a:srgbClr val="0000FF"/>
    <a:srgbClr val="CCFFCC"/>
    <a:srgbClr val="FF9999"/>
    <a:srgbClr val="FFFFFF"/>
    <a:srgbClr val="CC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91" autoAdjust="0"/>
    <p:restoredTop sz="93525" autoAdjust="0"/>
  </p:normalViewPr>
  <p:slideViewPr>
    <p:cSldViewPr snapToGrid="0">
      <p:cViewPr>
        <p:scale>
          <a:sx n="89" d="100"/>
          <a:sy n="89" d="100"/>
        </p:scale>
        <p:origin x="-732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62050" y="692150"/>
            <a:ext cx="4610100" cy="3457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3618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519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1907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jquery-logo-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750130"/>
          </a:xfrm>
          <a:prstGeom prst="rect">
            <a:avLst/>
          </a:prstGeom>
        </p:spPr>
      </p:pic>
      <p:sp>
        <p:nvSpPr>
          <p:cNvPr id="6" name="Rectangle 10"/>
          <p:cNvSpPr>
            <a:spLocks noChangeArrowheads="1"/>
          </p:cNvSpPr>
          <p:nvPr userDrawn="1"/>
        </p:nvSpPr>
        <p:spPr bwMode="invGray">
          <a:xfrm>
            <a:off x="-9526" y="4740536"/>
            <a:ext cx="9153526" cy="1103313"/>
          </a:xfrm>
          <a:prstGeom prst="rect">
            <a:avLst/>
          </a:prstGeom>
          <a:solidFill>
            <a:srgbClr val="6699FF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67031" y="4870525"/>
            <a:ext cx="7006814" cy="838200"/>
          </a:xfrm>
          <a:prstGeom prst="rect">
            <a:avLst/>
          </a:prstGeom>
          <a:solidFill>
            <a:srgbClr val="6699FF"/>
          </a:solidFill>
        </p:spPr>
        <p:txBody>
          <a:bodyPr/>
          <a:lstStyle>
            <a:lvl1pPr marL="717550" indent="0" algn="r">
              <a:defRPr sz="36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699" y="1269403"/>
            <a:ext cx="8618239" cy="4991548"/>
          </a:xfrm>
        </p:spPr>
        <p:txBody>
          <a:bodyPr/>
          <a:lstStyle>
            <a:lvl1pPr>
              <a:buClr>
                <a:srgbClr val="460000"/>
              </a:buClr>
              <a:buFont typeface="Wingdings" pitchFamily="2" charset="2"/>
              <a:buChar char="u"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rgbClr val="5C0000"/>
              </a:buClr>
              <a:buFont typeface="Wingdings" pitchFamily="2" charset="2"/>
              <a:buChar char="l"/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buClr>
                <a:srgbClr val="5C0000"/>
              </a:buClr>
              <a:buFont typeface="Wingdings" pitchFamily="2" charset="2"/>
              <a:buChar char="§"/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buClr>
                <a:srgbClr val="7E0404"/>
              </a:buCl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buClr>
                <a:srgbClr val="68040B"/>
              </a:buClr>
              <a:buFont typeface="Wingdings" pitchFamily="2" charset="2"/>
              <a:buChar char="ü"/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699" y="1258645"/>
            <a:ext cx="8618239" cy="504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6 w 3800"/>
              <a:gd name="T3" fmla="*/ 0 h 428"/>
              <a:gd name="T4" fmla="*/ 2147483646 w 3800"/>
              <a:gd name="T5" fmla="*/ 2147483646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9" name="Group 192"/>
          <p:cNvGrpSpPr>
            <a:grpSpLocks/>
          </p:cNvGrpSpPr>
          <p:nvPr/>
        </p:nvGrpSpPr>
        <p:grpSpPr bwMode="auto">
          <a:xfrm>
            <a:off x="236668" y="720761"/>
            <a:ext cx="8665342" cy="79709"/>
            <a:chOff x="192" y="446"/>
            <a:chExt cx="5513" cy="78"/>
          </a:xfrm>
          <a:solidFill>
            <a:srgbClr val="000066"/>
          </a:solidFill>
        </p:grpSpPr>
        <p:sp>
          <p:nvSpPr>
            <p:cNvPr id="11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grp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12" name="Line 194"/>
            <p:cNvSpPr>
              <a:spLocks noChangeShapeType="1"/>
            </p:cNvSpPr>
            <p:nvPr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grp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sp>
        <p:nvSpPr>
          <p:cNvPr id="28" name="제목 개체 틀 27"/>
          <p:cNvSpPr>
            <a:spLocks noGrp="1"/>
          </p:cNvSpPr>
          <p:nvPr>
            <p:ph type="title"/>
          </p:nvPr>
        </p:nvSpPr>
        <p:spPr>
          <a:xfrm>
            <a:off x="355002" y="193638"/>
            <a:ext cx="6207163" cy="473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rgbClr val="760000"/>
        </a:buClr>
        <a:buFont typeface="Wingdings" pitchFamily="2" charset="2"/>
        <a:buChar char="u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rgbClr val="70060E"/>
        </a:buClr>
        <a:buFont typeface="Wingdings" pitchFamily="2" charset="2"/>
        <a:buChar char="l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rgbClr val="680816"/>
        </a:buClr>
        <a:buFont typeface="Wingdings" pitchFamily="2" charset="2"/>
        <a:buChar char="§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rgbClr val="680404"/>
        </a:buClr>
        <a:buFont typeface="Arial" pitchFamily="34" charset="0"/>
        <a:buChar char="•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rgbClr val="720808"/>
        </a:buClr>
        <a:buFont typeface="Wingdings" pitchFamily="2" charset="2"/>
        <a:buChar char="ü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50946" y="5034579"/>
            <a:ext cx="294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jQuery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기본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그림 6" descr="bottom-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42261" y="6135671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566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7426" y="1258644"/>
            <a:ext cx="8650512" cy="5034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&lt;!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DOCTYPE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="http://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code.jquery.com/jquery-3.4.1.min.js"&gt;&lt;/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});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클릭하면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1.&lt;/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h2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4.&lt;/h2&gt;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5.&lt;/h2&gt;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6.&lt;/h2&gt;</a:t>
            </a:r>
          </a:p>
          <a:p>
            <a:pPr>
              <a:lnSpc>
                <a:spcPts val="1700"/>
              </a:lnSpc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&lt;h2&gt;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클릭하면 사라집니다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7.&lt;/h2&gt;</a:t>
            </a:r>
          </a:p>
          <a:p>
            <a:pPr>
              <a:lnSpc>
                <a:spcPts val="1700"/>
              </a:lnSpc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&lt;/html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 smtClean="0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 smtClean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3646" y="2521210"/>
            <a:ext cx="2936557" cy="3142441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="" xmlns:p14="http://schemas.microsoft.com/office/powerpoint/2010/main" val="644950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2122" y="935916"/>
            <a:ext cx="8649148" cy="544337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  ) : 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jQuery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 </a:t>
            </a:r>
            <a:r>
              <a:rPr lang="ko-KR" altLang="en-US" sz="2400" b="1" dirty="0" smtClean="0">
                <a:solidFill>
                  <a:srgbClr val="3366FF"/>
                </a:solidFill>
              </a:rPr>
              <a:t>함수</a:t>
            </a:r>
            <a:endParaRPr lang="en-US" altLang="ko-KR" sz="2400" b="1" dirty="0" smtClean="0">
              <a:solidFill>
                <a:srgbClr val="3366FF"/>
              </a:solidFill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$()</a:t>
            </a:r>
            <a:r>
              <a:rPr lang="ko-KR" altLang="en-US" dirty="0" smtClean="0"/>
              <a:t>함수의 인수로 다른 함수를 전달하면 문서가 </a:t>
            </a:r>
            <a:r>
              <a:rPr lang="ko-KR" altLang="en-US" dirty="0" err="1" smtClean="0"/>
              <a:t>로드될</a:t>
            </a:r>
            <a:r>
              <a:rPr lang="ko-KR" altLang="en-US" dirty="0" smtClean="0"/>
              <a:t> 때 호출될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함수를 등록한다 </a:t>
            </a:r>
            <a:endParaRPr lang="en-US" altLang="ko-KR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window.onload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이벤트와 유사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document.ready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이벤트에 대한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이벤트핸들러</a:t>
            </a:r>
            <a:r>
              <a:rPr lang="ko-KR" altLang="en-US" dirty="0" smtClean="0"/>
              <a:t> 함수 지정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로드 직후 곧바로 실행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&lt;head&gt;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$( function()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$(‘h1’).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});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&lt;/head&gt;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&lt;h1&gt;</a:t>
            </a:r>
            <a:r>
              <a:rPr lang="ko-KR" altLang="en-US" dirty="0" smtClean="0"/>
              <a:t>제목입니다 </a:t>
            </a:r>
            <a:r>
              <a:rPr lang="en-US" altLang="ko-KR" dirty="0" smtClean="0"/>
              <a:t>&lt;/h1&gt;</a:t>
            </a:r>
          </a:p>
          <a:p>
            <a:pPr marL="0" indent="0">
              <a:buNone/>
            </a:pPr>
            <a:r>
              <a:rPr lang="en-US" altLang="ko-KR" dirty="0" smtClean="0"/>
              <a:t>&lt;/body&gt;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1361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426" y="1280160"/>
            <a:ext cx="8650512" cy="49915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</a:t>
            </a:r>
            <a:r>
              <a:rPr lang="ko-KR" altLang="en-US" sz="2400" b="1" dirty="0" err="1">
                <a:solidFill>
                  <a:srgbClr val="3366FF"/>
                </a:solidFill>
              </a:rPr>
              <a:t>선택자</a:t>
            </a:r>
            <a:r>
              <a:rPr lang="en-US" altLang="ko-KR" sz="2400" b="1" dirty="0">
                <a:solidFill>
                  <a:srgbClr val="3366FF"/>
                </a:solidFill>
              </a:rPr>
              <a:t>,[</a:t>
            </a:r>
            <a:r>
              <a:rPr lang="ko-KR" altLang="en-US" sz="2400" b="1" dirty="0" err="1">
                <a:solidFill>
                  <a:srgbClr val="3366FF"/>
                </a:solidFill>
              </a:rPr>
              <a:t>컨텍스트</a:t>
            </a:r>
            <a:r>
              <a:rPr lang="en-US" altLang="ko-KR" sz="2400" b="1" dirty="0">
                <a:solidFill>
                  <a:srgbClr val="3366FF"/>
                </a:solidFill>
              </a:rPr>
              <a:t>])</a:t>
            </a:r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선택자로</a:t>
            </a:r>
            <a:r>
              <a:rPr lang="ko-KR" altLang="en-US" dirty="0" smtClean="0"/>
              <a:t> </a:t>
            </a:r>
            <a:r>
              <a:rPr lang="ko-KR" altLang="en-US" dirty="0"/>
              <a:t>작업대상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ko-KR" altLang="en-US" dirty="0"/>
              <a:t>검색한다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선택된 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 err="1" smtClean="0"/>
              <a:t>jQuery</a:t>
            </a:r>
            <a:r>
              <a:rPr lang="ko-KR" altLang="en-US" dirty="0"/>
              <a:t>객체에 저장되며 이후 </a:t>
            </a:r>
            <a:r>
              <a:rPr lang="ko-KR" altLang="en-US" dirty="0" err="1"/>
              <a:t>메서드를</a:t>
            </a:r>
            <a:r>
              <a:rPr lang="ko-KR" altLang="en-US" dirty="0"/>
              <a:t> </a:t>
            </a:r>
            <a:r>
              <a:rPr lang="ko-KR" altLang="en-US" dirty="0" err="1" smtClean="0"/>
              <a:t>호츨하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여 </a:t>
            </a:r>
            <a:r>
              <a:rPr lang="ko-KR" altLang="en-US" dirty="0"/>
              <a:t>검색된 엘리먼트에 </a:t>
            </a:r>
            <a:r>
              <a:rPr lang="ko-KR" altLang="en-US" dirty="0" err="1"/>
              <a:t>여러가지</a:t>
            </a:r>
            <a:r>
              <a:rPr lang="ko-KR" altLang="en-US" dirty="0"/>
              <a:t> 조작을 가할 수 있다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컨텍스트는</a:t>
            </a:r>
            <a:r>
              <a:rPr lang="ko-KR" altLang="en-US" dirty="0" smtClean="0"/>
              <a:t> </a:t>
            </a:r>
            <a:r>
              <a:rPr lang="ko-KR" altLang="en-US" dirty="0"/>
              <a:t>검색의 시작점을 지정 </a:t>
            </a:r>
            <a:r>
              <a:rPr lang="en-US" altLang="ko-KR" dirty="0"/>
              <a:t>, </a:t>
            </a:r>
            <a:r>
              <a:rPr lang="ko-KR" altLang="en-US" dirty="0"/>
              <a:t>생략하면 문서전체에서 검색 </a:t>
            </a:r>
            <a:endParaRPr lang="en-US" altLang="ko-KR" dirty="0"/>
          </a:p>
          <a:p>
            <a:pPr marL="0" indent="0">
              <a:buFont typeface="Wingdings" pitchFamily="2" charset="2"/>
              <a:buChar char="§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컨텍스트를</a:t>
            </a:r>
            <a:r>
              <a:rPr lang="ko-KR" altLang="en-US" dirty="0" smtClean="0"/>
              <a:t> </a:t>
            </a:r>
            <a:r>
              <a:rPr lang="ko-KR" altLang="en-US" dirty="0"/>
              <a:t>지정하면 그 하위로 검색 범위가 제한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myJquery1 = $(“p”);</a:t>
            </a:r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 err="1" smtClean="0"/>
              <a:t>var</a:t>
            </a:r>
            <a:r>
              <a:rPr lang="ko-KR" altLang="en-US" dirty="0" smtClean="0"/>
              <a:t> </a:t>
            </a:r>
            <a:r>
              <a:rPr lang="en-US" altLang="ko-KR" dirty="0" smtClean="0"/>
              <a:t>myJquery2 = $(“p”, </a:t>
            </a:r>
            <a:r>
              <a:rPr lang="en-US" altLang="ko-KR" dirty="0" err="1" smtClean="0"/>
              <a:t>document.forms</a:t>
            </a:r>
            <a:r>
              <a:rPr lang="en-US" altLang="ko-KR" dirty="0" smtClean="0"/>
              <a:t>[2]);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$(‘p’, this)  -&gt;  this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p  this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p</a:t>
            </a:r>
            <a:r>
              <a:rPr lang="ko-KR" altLang="en-US" dirty="0" smtClean="0"/>
              <a:t>의  부모가 됨 </a:t>
            </a: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core2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698696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184" y="978946"/>
            <a:ext cx="8618239" cy="54218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$(element)</a:t>
            </a:r>
          </a:p>
          <a:p>
            <a:pPr marL="0" indent="0">
              <a:buNone/>
            </a:pPr>
            <a:r>
              <a:rPr lang="en-US" altLang="ko-KR" dirty="0" smtClean="0"/>
              <a:t>DOM </a:t>
            </a:r>
            <a:r>
              <a:rPr lang="ko-KR" altLang="en-US" dirty="0" err="1" smtClean="0"/>
              <a:t>엘리먼트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인수로 전달하면 이 객체를 감싸는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리턴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사용가능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document.getElementsByTagName</a:t>
            </a:r>
            <a:r>
              <a:rPr lang="en-US" altLang="ko-KR" dirty="0" smtClean="0"/>
              <a:t>(‘h1’)[0];</a:t>
            </a:r>
          </a:p>
          <a:p>
            <a:pPr>
              <a:buNone/>
            </a:pPr>
            <a:r>
              <a:rPr lang="en-US" altLang="ko-KR" dirty="0" err="1" smtClean="0"/>
              <a:t>elem.style.color</a:t>
            </a:r>
            <a:r>
              <a:rPr lang="en-US" altLang="ko-KR" dirty="0" smtClean="0"/>
              <a:t> = ‘red’;</a:t>
            </a:r>
          </a:p>
          <a:p>
            <a:pPr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메서드가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것은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객체 배열이며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 객체에 대해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text() html()</a:t>
            </a:r>
            <a:r>
              <a:rPr lang="ko-KR" altLang="en-US" dirty="0" smtClean="0"/>
              <a:t>같은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직접 호출할 수 없다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그래서 이 객체를 </a:t>
            </a:r>
            <a:r>
              <a:rPr lang="en-US" altLang="ko-KR" dirty="0" smtClean="0"/>
              <a:t>$()</a:t>
            </a:r>
            <a:r>
              <a:rPr lang="ko-KR" altLang="en-US" dirty="0" smtClean="0"/>
              <a:t>함수로 전달하여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객체로 </a:t>
            </a:r>
            <a:r>
              <a:rPr lang="ko-KR" altLang="en-US" dirty="0" err="1" smtClean="0"/>
              <a:t>랩핑하면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여러 가지 편리한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 할 수 있다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$(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(‘</a:t>
            </a:r>
            <a:r>
              <a:rPr lang="en-US" altLang="ko-KR" dirty="0" err="1" smtClean="0"/>
              <a:t>color’,’red</a:t>
            </a:r>
            <a:r>
              <a:rPr lang="en-US" altLang="ko-KR" dirty="0" smtClean="0"/>
              <a:t>’);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core3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6363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5"/>
            <a:ext cx="8617401" cy="50453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smtClean="0">
                <a:solidFill>
                  <a:srgbClr val="3366FF"/>
                </a:solidFill>
              </a:rPr>
              <a:t>$(“html”), $(“html”, {</a:t>
            </a:r>
            <a:r>
              <a:rPr lang="en-US" altLang="ko-KR" sz="2400" b="1" dirty="0" err="1" smtClean="0">
                <a:solidFill>
                  <a:srgbClr val="3366FF"/>
                </a:solidFill>
              </a:rPr>
              <a:t>propertis</a:t>
            </a:r>
            <a:r>
              <a:rPr lang="en-US" altLang="ko-KR" sz="2400" b="1" dirty="0" smtClean="0">
                <a:solidFill>
                  <a:srgbClr val="3366FF"/>
                </a:solidFill>
              </a:rPr>
              <a:t>})</a:t>
            </a:r>
            <a:endParaRPr lang="en-US" altLang="ko-KR" sz="24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인수로 전달된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문자열로 새로운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직접 생성한다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생성된 </a:t>
            </a:r>
            <a:r>
              <a:rPr lang="ko-KR" altLang="en-US" dirty="0" err="1" smtClean="0"/>
              <a:t>엘리먼트를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DOM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원하는 부분에 삽입하여 실행 중에 문서를 만들 수 있다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000066"/>
                </a:solidFill>
              </a:rPr>
              <a:t>propertis</a:t>
            </a:r>
            <a:r>
              <a:rPr lang="en-US" altLang="ko-KR" b="1" dirty="0" smtClean="0">
                <a:solidFill>
                  <a:srgbClr val="000066"/>
                </a:solidFill>
              </a:rPr>
              <a:t> </a:t>
            </a:r>
            <a:r>
              <a:rPr lang="ko-KR" altLang="en-US" dirty="0" err="1" smtClean="0"/>
              <a:t>는새로</a:t>
            </a:r>
            <a:r>
              <a:rPr lang="ko-KR" altLang="en-US" dirty="0" smtClean="0"/>
              <a:t> 만들어진 요소의 속성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등을 지정 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&lt;button type=“button”&gt;</a:t>
            </a:r>
            <a:r>
              <a:rPr lang="ko-KR" altLang="en-US" dirty="0" err="1" smtClean="0"/>
              <a:t>새로만들기</a:t>
            </a:r>
            <a:r>
              <a:rPr lang="en-US" altLang="ko-KR" dirty="0" smtClean="0"/>
              <a:t>&lt;/button&gt;</a:t>
            </a:r>
          </a:p>
          <a:p>
            <a:pPr marL="0" indent="0">
              <a:buNone/>
            </a:pPr>
            <a:r>
              <a:rPr lang="en-US" altLang="ko-KR" dirty="0" smtClean="0"/>
              <a:t>&lt;script&gt;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</a:t>
            </a:r>
            <a:r>
              <a:rPr lang="en-US" altLang="ko-KR" dirty="0" smtClean="0"/>
              <a:t> =$(‘&lt;p id=‘p1’ </a:t>
            </a:r>
            <a:r>
              <a:rPr lang="en-US" altLang="ko-KR" dirty="0" err="1" smtClean="0"/>
              <a:t>onclick</a:t>
            </a:r>
            <a:r>
              <a:rPr lang="en-US" altLang="ko-KR" dirty="0" smtClean="0"/>
              <a:t>=“proc1()”&gt;Hello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.&lt;/p&gt;')</a:t>
            </a:r>
          </a:p>
          <a:p>
            <a:pPr marL="0" indent="0">
              <a:buNone/>
            </a:pPr>
            <a:r>
              <a:rPr lang="en-US" altLang="ko-KR" dirty="0" smtClean="0"/>
              <a:t>           </a:t>
            </a:r>
            <a:r>
              <a:rPr lang="en-US" altLang="ko-KR" dirty="0" err="1" smtClean="0"/>
              <a:t>elem.appendTo</a:t>
            </a:r>
            <a:r>
              <a:rPr lang="en-US" altLang="ko-KR" dirty="0" smtClean="0"/>
              <a:t>(‘body’);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r>
              <a:rPr lang="en-US" altLang="ko-KR" dirty="0" smtClean="0"/>
              <a:t>&lt;body&gt;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core4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37848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58646"/>
            <a:ext cx="8661270" cy="5045336"/>
          </a:xfrm>
        </p:spPr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head&gt;</a:t>
            </a:r>
          </a:p>
          <a:p>
            <a:pPr marL="0" indent="0">
              <a:buNone/>
            </a:pPr>
            <a:r>
              <a:rPr lang="en-US" altLang="ko-KR" sz="1800" dirty="0"/>
              <a:t>&lt;script </a:t>
            </a:r>
            <a:r>
              <a:rPr lang="en-US" altLang="ko-KR" sz="1800" dirty="0" err="1" smtClean="0"/>
              <a:t>src</a:t>
            </a:r>
            <a:r>
              <a:rPr lang="en-US" altLang="ko-KR" sz="1800" dirty="0" smtClean="0"/>
              <a:t>="jquery-3.4.1.min.js"&gt;&lt;/script&gt;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&lt;script&gt;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$(document).ready(function() {</a:t>
            </a:r>
          </a:p>
          <a:p>
            <a:pPr marL="0" indent="0">
              <a:buNone/>
            </a:pPr>
            <a:r>
              <a:rPr lang="en-US" altLang="ko-KR" sz="1800" dirty="0"/>
              <a:t>         </a:t>
            </a:r>
            <a:r>
              <a:rPr lang="en-US" altLang="ko-KR" sz="1800" dirty="0" smtClean="0"/>
              <a:t>$("&lt;p/&gt;", </a:t>
            </a:r>
            <a:r>
              <a:rPr lang="en-US" altLang="ko-KR" sz="1800" dirty="0"/>
              <a:t>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“id" </a:t>
            </a:r>
            <a:r>
              <a:rPr lang="en-US" altLang="ko-KR" sz="1800" dirty="0"/>
              <a:t>: </a:t>
            </a:r>
            <a:r>
              <a:rPr lang="en-US" altLang="ko-KR" sz="1800" dirty="0" smtClean="0"/>
              <a:t>“p1",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"text"  : </a:t>
            </a:r>
            <a:r>
              <a:rPr lang="en-US" altLang="ko-KR" sz="1800" dirty="0" smtClean="0"/>
              <a:t>“Hello </a:t>
            </a:r>
            <a:r>
              <a:rPr lang="en-US" altLang="ko-KR" sz="1800" dirty="0" err="1" smtClean="0"/>
              <a:t>jQuery</a:t>
            </a:r>
            <a:r>
              <a:rPr lang="en-US" altLang="ko-KR" sz="1800" dirty="0" smtClean="0"/>
              <a:t>~~”,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</a:t>
            </a:r>
            <a:r>
              <a:rPr lang="en-US" altLang="ko-KR" sz="1800" dirty="0"/>
              <a:t>"click" : function(){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     $(this).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(‘color’, ‘red’).</a:t>
            </a:r>
            <a:r>
              <a:rPr lang="en-US" altLang="ko-KR" sz="1800" dirty="0" err="1" smtClean="0"/>
              <a:t>css</a:t>
            </a:r>
            <a:r>
              <a:rPr lang="en-US" altLang="ko-KR" sz="1800" dirty="0" smtClean="0"/>
              <a:t>(‘font-size’, +=5px’);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          }</a:t>
            </a:r>
          </a:p>
          <a:p>
            <a:pPr marL="0" indent="0">
              <a:buNone/>
            </a:pPr>
            <a:r>
              <a:rPr lang="en-US" altLang="ko-KR" sz="1800" dirty="0" smtClean="0"/>
              <a:t>          </a:t>
            </a:r>
            <a:r>
              <a:rPr lang="en-US" altLang="ko-KR" sz="1800" dirty="0"/>
              <a:t>}).</a:t>
            </a:r>
            <a:r>
              <a:rPr lang="en-US" altLang="ko-KR" sz="1800" dirty="0" err="1"/>
              <a:t>appendTo</a:t>
            </a:r>
            <a:r>
              <a:rPr lang="en-US" altLang="ko-KR" sz="1800" dirty="0"/>
              <a:t>("body");</a:t>
            </a:r>
          </a:p>
          <a:p>
            <a:pPr marL="0" indent="0">
              <a:buNone/>
            </a:pPr>
            <a:r>
              <a:rPr lang="en-US" altLang="ko-KR" sz="1800" dirty="0" smtClean="0"/>
              <a:t> })</a:t>
            </a:r>
          </a:p>
          <a:p>
            <a:pPr marL="0" indent="0">
              <a:buNone/>
            </a:pPr>
            <a:r>
              <a:rPr lang="en-US" altLang="ko-KR" sz="1800" dirty="0"/>
              <a:t>&lt;div&gt;</a:t>
            </a:r>
            <a:r>
              <a:rPr lang="ko-KR" altLang="en-US" sz="1800" dirty="0"/>
              <a:t>클릭하세요</a:t>
            </a:r>
            <a:r>
              <a:rPr lang="en-US" altLang="ko-KR" sz="1800" dirty="0"/>
              <a:t>&lt;/div&gt;</a:t>
            </a:r>
          </a:p>
          <a:p>
            <a:pPr marL="0" indent="0">
              <a:buNone/>
            </a:pPr>
            <a:r>
              <a:rPr lang="en-US" altLang="ko-KR" sz="1800" dirty="0"/>
              <a:t>		</a:t>
            </a:r>
            <a:endParaRPr lang="ko-KR" altLang="en-US" sz="1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core5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55221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9929" y="230393"/>
            <a:ext cx="7789862" cy="5715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core6 </a:t>
            </a:r>
            <a:r>
              <a:rPr lang="ko-KR" altLang="en-US" dirty="0" smtClean="0"/>
              <a:t>새로운 요소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//body</a:t>
            </a:r>
            <a:r>
              <a:rPr lang="ko-KR" altLang="en-US" dirty="0" smtClean="0"/>
              <a:t>안에 이미지 추가 버튼 만들어 놓기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/</a:t>
            </a:r>
            <a:r>
              <a:rPr lang="ko-KR" altLang="en-US" dirty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동적으로  </a:t>
            </a:r>
            <a:r>
              <a:rPr lang="ko-KR" altLang="en-US" dirty="0"/>
              <a:t>이미지 추가 하기</a:t>
            </a:r>
            <a:r>
              <a:rPr lang="en-US" altLang="ko-KR" dirty="0"/>
              <a:t>- width, height </a:t>
            </a:r>
            <a:r>
              <a:rPr lang="ko-KR" altLang="en-US" dirty="0"/>
              <a:t>크기지정 </a:t>
            </a:r>
          </a:p>
          <a:p>
            <a:pPr marL="0" indent="0">
              <a:buNone/>
            </a:pPr>
            <a:r>
              <a:rPr lang="en-US" altLang="ko-KR" dirty="0" smtClean="0"/>
              <a:t>//</a:t>
            </a:r>
            <a:r>
              <a:rPr lang="ko-KR" altLang="en-US" dirty="0"/>
              <a:t>이미지클릭 </a:t>
            </a:r>
            <a:r>
              <a:rPr lang="en-US" altLang="ko-KR" dirty="0"/>
              <a:t>- </a:t>
            </a:r>
            <a:r>
              <a:rPr lang="ko-KR" altLang="en-US" dirty="0"/>
              <a:t>이미지테두리 </a:t>
            </a:r>
            <a:r>
              <a:rPr lang="en-US" altLang="ko-KR" dirty="0"/>
              <a:t>-border : 2px solid red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34978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086522"/>
            <a:ext cx="8672027" cy="5217460"/>
          </a:xfrm>
        </p:spPr>
        <p:txBody>
          <a:bodyPr/>
          <a:lstStyle/>
          <a:p>
            <a:pPr marL="0" indent="0"/>
            <a:r>
              <a:rPr lang="en-US" altLang="ko-KR" sz="1800" dirty="0" smtClean="0"/>
              <a:t> </a:t>
            </a:r>
            <a:r>
              <a:rPr lang="en-US" altLang="ko-KR" sz="2800" b="1" dirty="0" smtClean="0"/>
              <a:t>html() / text()</a:t>
            </a:r>
          </a:p>
          <a:p>
            <a:pPr marL="0" indent="0"/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body</a:t>
            </a:r>
            <a:r>
              <a:rPr lang="en-US" altLang="ko-KR" sz="1800" dirty="0" smtClean="0"/>
              <a:t>").html();  </a:t>
            </a:r>
            <a:r>
              <a:rPr lang="en-US" altLang="ko-KR" sz="1800" dirty="0"/>
              <a:t>// body </a:t>
            </a:r>
            <a:r>
              <a:rPr lang="ko-KR" altLang="en-US" sz="1800" dirty="0"/>
              <a:t>태그 안의 모든 태그를 포함한 문장 </a:t>
            </a:r>
          </a:p>
          <a:p>
            <a:pPr marL="0" indent="0">
              <a:buNone/>
            </a:pPr>
            <a:r>
              <a:rPr lang="en-US" altLang="ko-KR" sz="1800" dirty="0" smtClean="0"/>
              <a:t>$("body").text();  // </a:t>
            </a:r>
            <a:r>
              <a:rPr lang="en-US" altLang="ko-KR" sz="1800" dirty="0"/>
              <a:t>body </a:t>
            </a:r>
            <a:r>
              <a:rPr lang="ko-KR" altLang="en-US" sz="1800" dirty="0" err="1"/>
              <a:t>태그안의</a:t>
            </a:r>
            <a:r>
              <a:rPr lang="ko-KR" altLang="en-US" sz="1800" dirty="0"/>
              <a:t> 모든 문자만 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$(“p</a:t>
            </a:r>
            <a:r>
              <a:rPr lang="en-US" altLang="ko-KR" sz="1800" dirty="0"/>
              <a:t>").text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모든 </a:t>
            </a:r>
            <a:r>
              <a:rPr lang="en-US" altLang="ko-KR" sz="1800" dirty="0"/>
              <a:t>p</a:t>
            </a:r>
            <a:r>
              <a:rPr lang="ko-KR" altLang="en-US" sz="1800" dirty="0"/>
              <a:t>태그의 문자만  </a:t>
            </a:r>
          </a:p>
          <a:p>
            <a:pPr marL="0" indent="0">
              <a:buNone/>
            </a:pPr>
            <a:r>
              <a:rPr lang="en-US" altLang="ko-KR" sz="1800" dirty="0" smtClean="0"/>
              <a:t>$("</a:t>
            </a:r>
            <a:r>
              <a:rPr lang="en-US" altLang="ko-KR" sz="1800" dirty="0"/>
              <a:t>p").html</a:t>
            </a:r>
            <a:r>
              <a:rPr lang="en-US" altLang="ko-KR" sz="1800" dirty="0" smtClean="0"/>
              <a:t>();  </a:t>
            </a:r>
            <a:r>
              <a:rPr lang="en-US" altLang="ko-KR" sz="1800" dirty="0"/>
              <a:t>//</a:t>
            </a:r>
            <a:r>
              <a:rPr lang="en-US" altLang="ko-KR" sz="1800" dirty="0" smtClean="0"/>
              <a:t>p</a:t>
            </a:r>
            <a:r>
              <a:rPr lang="ko-KR" altLang="en-US" sz="1800" dirty="0" smtClean="0"/>
              <a:t>가  </a:t>
            </a:r>
            <a:r>
              <a:rPr lang="ko-KR" altLang="en-US" sz="1800" dirty="0" err="1"/>
              <a:t>여러개인경우</a:t>
            </a:r>
            <a:r>
              <a:rPr lang="ko-KR" altLang="en-US" sz="1800" dirty="0"/>
              <a:t> 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인거만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태그를 포함한 문장 </a:t>
            </a:r>
            <a:endParaRPr lang="ko-KR" altLang="en-US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</a:t>
            </a:r>
            <a:r>
              <a:rPr lang="ko-KR" altLang="en-US" sz="1800" dirty="0" err="1"/>
              <a:t>모든것을</a:t>
            </a:r>
            <a:r>
              <a:rPr lang="ko-KR" altLang="en-US" sz="1800" dirty="0"/>
              <a:t> 대상 </a:t>
            </a:r>
            <a:r>
              <a:rPr lang="ko-KR" altLang="en-US" sz="1800" dirty="0" err="1" smtClean="0"/>
              <a:t>으로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실행시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 반복루프를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en-US" altLang="ko-KR" sz="1800" dirty="0"/>
              <a:t>body&gt;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&lt;</a:t>
            </a:r>
            <a:r>
              <a:rPr lang="en-US" altLang="ko-KR" sz="1800" dirty="0" smtClean="0"/>
              <a:t>p&gt;1&lt;span&gt;</a:t>
            </a:r>
            <a:r>
              <a:rPr lang="ko-KR" altLang="en-US" sz="1800" dirty="0"/>
              <a:t>홍길동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&lt;p&gt;2&lt;span&gt;</a:t>
            </a:r>
            <a:r>
              <a:rPr lang="ko-KR" altLang="en-US" sz="1800" dirty="0"/>
              <a:t>개나리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 smtClean="0"/>
              <a:t>  &lt;p&gt;3&lt;span&gt;</a:t>
            </a:r>
            <a:r>
              <a:rPr lang="ko-KR" altLang="en-US" sz="1800" dirty="0"/>
              <a:t>진달래</a:t>
            </a:r>
            <a:r>
              <a:rPr lang="en-US" altLang="ko-KR" sz="1800" dirty="0" smtClean="0"/>
              <a:t>&lt;/span&gt;&lt;/</a:t>
            </a:r>
            <a:r>
              <a:rPr lang="en-US" altLang="ko-KR" sz="1800" dirty="0"/>
              <a:t>p&gt;  </a:t>
            </a:r>
          </a:p>
          <a:p>
            <a:pPr marL="0" indent="0">
              <a:buNone/>
            </a:pPr>
            <a:r>
              <a:rPr lang="en-US" altLang="ko-KR" sz="1800" dirty="0"/>
              <a:t>&lt;/body&gt;</a:t>
            </a:r>
          </a:p>
          <a:p>
            <a:endParaRPr lang="ko-KR" altLang="en-US" sz="16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core7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984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80161"/>
            <a:ext cx="8661270" cy="5034578"/>
          </a:xfrm>
        </p:spPr>
        <p:txBody>
          <a:bodyPr/>
          <a:lstStyle/>
          <a:p>
            <a:r>
              <a:rPr lang="en-US" altLang="ko-KR" sz="1800" dirty="0" smtClean="0"/>
              <a:t>$("</a:t>
            </a:r>
            <a:r>
              <a:rPr lang="en-US" altLang="ko-KR" sz="1800" dirty="0"/>
              <a:t>p</a:t>
            </a:r>
            <a:r>
              <a:rPr lang="en-US" altLang="ko-KR" sz="1800" dirty="0" smtClean="0"/>
              <a:t>").length;   -- </a:t>
            </a:r>
            <a:r>
              <a:rPr lang="en-US" altLang="ko-KR" sz="1800" dirty="0"/>
              <a:t>p</a:t>
            </a:r>
            <a:r>
              <a:rPr lang="ko-KR" altLang="en-US" sz="1800" dirty="0" err="1"/>
              <a:t>엘리먼트의</a:t>
            </a:r>
            <a:r>
              <a:rPr lang="ko-KR" altLang="en-US" sz="1800" dirty="0"/>
              <a:t> 개수 </a:t>
            </a:r>
            <a:endParaRPr lang="en-US" altLang="ko-KR" sz="1800" dirty="0" smtClean="0"/>
          </a:p>
          <a:p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반복문</a:t>
            </a: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$(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).each(function(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1, </a:t>
            </a:r>
            <a:r>
              <a:rPr lang="ko-KR" altLang="en-US" sz="1800" dirty="0" smtClean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$.each(“</a:t>
            </a:r>
            <a:r>
              <a:rPr lang="ko-KR" altLang="en-US" sz="1800" dirty="0" smtClean="0"/>
              <a:t>요소선택</a:t>
            </a:r>
            <a:r>
              <a:rPr lang="en-US" altLang="ko-KR" sz="1800" dirty="0" smtClean="0"/>
              <a:t>, function(</a:t>
            </a:r>
            <a:r>
              <a:rPr lang="ko-KR" altLang="en-US" sz="1800" dirty="0"/>
              <a:t>매개변수</a:t>
            </a:r>
            <a:r>
              <a:rPr lang="en-US" altLang="ko-KR" sz="1800" dirty="0"/>
              <a:t>1, </a:t>
            </a:r>
            <a:r>
              <a:rPr lang="ko-KR" altLang="en-US" sz="1800" dirty="0"/>
              <a:t>매개변수</a:t>
            </a:r>
            <a:r>
              <a:rPr lang="en-US" altLang="ko-KR" sz="1800" dirty="0" smtClean="0"/>
              <a:t>2){…});</a:t>
            </a:r>
          </a:p>
          <a:p>
            <a:pPr marL="0" indent="0">
              <a:buNone/>
            </a:pPr>
            <a:r>
              <a:rPr lang="en-US" altLang="ko-KR" sz="1800" dirty="0" smtClean="0"/>
              <a:t>            </a:t>
            </a:r>
            <a:r>
              <a:rPr lang="ko-KR" altLang="en-US" sz="1800" dirty="0" smtClean="0"/>
              <a:t>검색된 </a:t>
            </a:r>
            <a:r>
              <a:rPr lang="en-US" altLang="ko-KR" sz="1800" dirty="0" smtClean="0"/>
              <a:t>DOM</a:t>
            </a:r>
            <a:r>
              <a:rPr lang="ko-KR" altLang="en-US" sz="1800" dirty="0" smtClean="0"/>
              <a:t>요소의 개수만큼 지정된 </a:t>
            </a:r>
            <a:r>
              <a:rPr lang="en-US" altLang="ko-KR" sz="1800" dirty="0" smtClean="0"/>
              <a:t>fn</a:t>
            </a:r>
            <a:r>
              <a:rPr lang="ko-KR" altLang="en-US" sz="1800" dirty="0" smtClean="0"/>
              <a:t>함수를 호출한다 </a:t>
            </a:r>
            <a:endParaRPr lang="en-US" altLang="ko-KR" sz="1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794" y="3437340"/>
            <a:ext cx="34480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core8(</a:t>
            </a:r>
            <a:r>
              <a:rPr lang="ko-KR" altLang="en-US" dirty="0" smtClean="0"/>
              <a:t>객체조작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977856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69402"/>
            <a:ext cx="8659905" cy="5013063"/>
          </a:xfrm>
        </p:spPr>
        <p:txBody>
          <a:bodyPr/>
          <a:lstStyle/>
          <a:p>
            <a:r>
              <a:rPr lang="en-US" altLang="ko-KR" dirty="0" err="1"/>
              <a:t>jQuery</a:t>
            </a:r>
            <a:r>
              <a:rPr lang="ko-KR" altLang="en-US" dirty="0"/>
              <a:t>는 존 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 </a:t>
            </a:r>
            <a:r>
              <a:rPr lang="ko-KR" altLang="en-US" dirty="0"/>
              <a:t>스크립트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r>
              <a:rPr lang="en-US" altLang="ko-KR" dirty="0" smtClean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짧고 간결하다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무료이다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err="1" smtClean="0"/>
              <a:t>jQuery</a:t>
            </a:r>
            <a:r>
              <a:rPr lang="ko-KR" altLang="en-US" dirty="0" smtClean="0"/>
              <a:t>는 자바스크립트를 쉽게 쓸 수 있도록  만든 라이브러리 </a:t>
            </a:r>
            <a:endParaRPr lang="en-US" altLang="ko-KR" dirty="0" smtClean="0"/>
          </a:p>
          <a:p>
            <a:r>
              <a:rPr lang="ko-KR" altLang="en-US" dirty="0" smtClean="0"/>
              <a:t>자바스크립트의 대체용 언어가 아니다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033" y="2566483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09599" y="4495200"/>
          <a:ext cx="7587727" cy="1496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55"/>
                <a:gridCol w="5933372"/>
              </a:tblGrid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document.getElementById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(‘result’)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document.getElementsByTagName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484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jQuery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$(‘#result’)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$(‘h1’)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5422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8" y="1247886"/>
            <a:ext cx="8638391" cy="5045337"/>
          </a:xfrm>
        </p:spPr>
        <p:txBody>
          <a:bodyPr/>
          <a:lstStyle/>
          <a:p>
            <a:pPr lvl="0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다운로드 후 사용</a:t>
            </a:r>
            <a:endParaRPr lang="ko-KR" altLang="en-US" dirty="0"/>
          </a:p>
          <a:p>
            <a:pPr lvl="2" latinLnBrk="0">
              <a:buNone/>
            </a:pPr>
            <a:r>
              <a:rPr lang="en-US" altLang="ko-KR" dirty="0"/>
              <a:t>&lt;head&gt;</a:t>
            </a:r>
          </a:p>
          <a:p>
            <a:pPr lvl="2" latinLnBrk="0">
              <a:buNone/>
            </a:pPr>
            <a:r>
              <a:rPr lang="en-US" altLang="ko-KR" dirty="0" smtClean="0"/>
              <a:t>    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 smtClean="0"/>
              <a:t>=“jquery-3.4.1min.js”&gt;</a:t>
            </a:r>
            <a:endParaRPr lang="en-US" altLang="ko-KR" dirty="0"/>
          </a:p>
          <a:p>
            <a:pPr lvl="2" latinLnBrk="0">
              <a:buNone/>
            </a:pPr>
            <a:r>
              <a:rPr lang="en-US" altLang="ko-KR" dirty="0"/>
              <a:t>&lt;/</a:t>
            </a:r>
            <a:r>
              <a:rPr lang="en-US" altLang="ko-KR" dirty="0" smtClean="0"/>
              <a:t>head&gt;</a:t>
            </a:r>
          </a:p>
          <a:p>
            <a:pPr lvl="2" latinLnBrk="0"/>
            <a:endParaRPr lang="en-US" altLang="ko-KR" dirty="0"/>
          </a:p>
          <a:p>
            <a:pPr lvl="0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마이크로소프트에서 제공하는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을 사용하여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smtClean="0"/>
              <a:t>다운로드 받을 </a:t>
            </a:r>
            <a:r>
              <a:rPr lang="ko-KR" altLang="en-US" dirty="0"/>
              <a:t>수도 </a:t>
            </a:r>
            <a:r>
              <a:rPr lang="ko-KR" altLang="en-US" dirty="0" smtClean="0"/>
              <a:t>있다 </a:t>
            </a:r>
            <a:r>
              <a:rPr lang="en-US" altLang="ko-KR" dirty="0" smtClean="0"/>
              <a:t>: (</a:t>
            </a:r>
            <a:r>
              <a:rPr lang="en-US" altLang="ko-KR" dirty="0" err="1" smtClean="0"/>
              <a:t>CDN:Content</a:t>
            </a:r>
            <a:r>
              <a:rPr lang="en-US" altLang="ko-KR" dirty="0" smtClean="0"/>
              <a:t> Delivery Network)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12189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6669" y="1247887"/>
            <a:ext cx="8649147" cy="5045337"/>
          </a:xfrm>
        </p:spPr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CDN</a:t>
            </a:r>
          </a:p>
          <a:p>
            <a:pPr marL="0" indent="0">
              <a:buNone/>
            </a:pPr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code.jquery.com/jquery-3.4.1.min.js</a:t>
            </a:r>
            <a:r>
              <a:rPr lang="en-US" altLang="ko-KR" dirty="0"/>
              <a:t>"&gt;&lt;/script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Google </a:t>
            </a:r>
            <a:r>
              <a:rPr lang="en-US" altLang="ko-KR" dirty="0"/>
              <a:t>CDN</a:t>
            </a:r>
            <a:r>
              <a:rPr lang="en-US" altLang="ko-KR" dirty="0" smtClean="0"/>
              <a:t>: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&lt; script </a:t>
            </a:r>
            <a:r>
              <a:rPr lang="en-US" altLang="ko-KR" dirty="0" err="1" smtClean="0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ajax.googleapis.com/ajax/libs/jquery/3.4.1/jquery.min.js"&gt;</a:t>
            </a:r>
          </a:p>
          <a:p>
            <a:pPr marL="0" indent="0">
              <a:buNone/>
            </a:pPr>
            <a:r>
              <a:rPr lang="en-US" altLang="ko-KR" dirty="0" smtClean="0"/>
              <a:t>&lt;/script&gt;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Microsoft </a:t>
            </a:r>
            <a:r>
              <a:rPr lang="en-US" altLang="ko-KR" dirty="0"/>
              <a:t>CDN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smtClean="0"/>
              <a:t>ajax.aspnetcdn.com/ajax/jQuery/jquery-3.4.1.min.js"&gt;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script&gt;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사용방법 </a:t>
            </a:r>
            <a:r>
              <a:rPr lang="en-US" altLang="ko-KR" dirty="0" smtClean="0"/>
              <a:t>CDN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36068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236668" y="968188"/>
            <a:ext cx="8627403" cy="54664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</a:t>
            </a:r>
            <a:r>
              <a:rPr lang="en-US" altLang="ko-KR" dirty="0" smtClean="0"/>
              <a:t>&gt;  h1</a:t>
            </a:r>
            <a:r>
              <a:rPr lang="ko-KR" altLang="en-US" dirty="0" smtClean="0"/>
              <a:t>이 로드되지 않은 상태에서는 검색되지 않는다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   </a:t>
            </a:r>
            <a:r>
              <a:rPr lang="en-US" altLang="ko-KR" dirty="0"/>
              <a:t>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 smtClean="0"/>
              <a:t>&lt;/</a:t>
            </a:r>
            <a:r>
              <a:rPr lang="en-US" altLang="ko-KR" dirty="0"/>
              <a:t>script</a:t>
            </a:r>
            <a:r>
              <a:rPr lang="en-US" altLang="ko-KR" dirty="0" smtClean="0"/>
              <a:t>&gt;</a:t>
            </a:r>
          </a:p>
          <a:p>
            <a:pPr marL="0" indent="0">
              <a:buNone/>
            </a:pPr>
            <a:r>
              <a:rPr lang="en-US" altLang="ko-KR" dirty="0" smtClean="0"/>
              <a:t>&lt;</a:t>
            </a:r>
            <a:r>
              <a:rPr lang="en-US" altLang="ko-KR" dirty="0"/>
              <a:t>script&gt;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smtClean="0"/>
              <a:t>$(document).ready(function(){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$(‘h1’).</a:t>
            </a:r>
            <a:r>
              <a:rPr lang="en-US" altLang="ko-KR" dirty="0" err="1"/>
              <a:t>css</a:t>
            </a:r>
            <a:r>
              <a:rPr lang="en-US" altLang="ko-KR" dirty="0"/>
              <a:t>(‘background’, ‘yellow’);</a:t>
            </a:r>
          </a:p>
          <a:p>
            <a:pPr marL="0" indent="0">
              <a:buNone/>
            </a:pPr>
            <a:r>
              <a:rPr lang="en-US" altLang="ko-KR" dirty="0"/>
              <a:t>    });</a:t>
            </a:r>
          </a:p>
          <a:p>
            <a:pPr marL="0" indent="0">
              <a:buNone/>
            </a:pPr>
            <a:r>
              <a:rPr lang="en-US" altLang="ko-KR" dirty="0"/>
              <a:t>&lt;/script&gt;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16" y="1065007"/>
            <a:ext cx="6937375" cy="21192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함수 일반적인 구조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77449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5911" y="1237129"/>
            <a:ext cx="8672027" cy="5088367"/>
          </a:xfrm>
        </p:spPr>
        <p:txBody>
          <a:bodyPr/>
          <a:lstStyle/>
          <a:p>
            <a:r>
              <a:rPr lang="en-US" altLang="ko-KR" dirty="0" smtClean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$(‘h2’).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("background", "</a:t>
            </a:r>
            <a:r>
              <a:rPr lang="en-US" altLang="ko-KR" dirty="0"/>
              <a:t>blue")</a:t>
            </a:r>
          </a:p>
          <a:p>
            <a:pPr lvl="1"/>
            <a:r>
              <a:rPr lang="en-US" altLang="ko-KR" dirty="0"/>
              <a:t>$(“p”).show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$(“.group1”).</a:t>
            </a:r>
            <a:r>
              <a:rPr lang="en-US" altLang="ko-KR" dirty="0" err="1"/>
              <a:t>slideup</a:t>
            </a:r>
            <a:r>
              <a:rPr lang="en-US" altLang="ko-KR" dirty="0" smtClean="0"/>
              <a:t>() : class=group1</a:t>
            </a:r>
            <a:r>
              <a:rPr lang="ko-KR" altLang="en-US" dirty="0"/>
              <a:t>인 요소를 슬라이드업 방식으로 표시한다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$(“#id9”).hide</a:t>
            </a:r>
            <a:r>
              <a:rPr lang="en-US" altLang="ko-KR" dirty="0" smtClean="0"/>
              <a:t>() : id=id9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57150" indent="0">
              <a:buNone/>
            </a:pPr>
            <a:endParaRPr lang="ko-KR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500" y="2119367"/>
            <a:ext cx="6629400" cy="1860961"/>
          </a:xfrm>
          <a:prstGeom prst="rect">
            <a:avLst/>
          </a:prstGeom>
          <a:solidFill>
            <a:schemeClr val="accent1">
              <a:lumMod val="40000"/>
              <a:lumOff val="60000"/>
              <a:alpha val="4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73591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9700" y="1118795"/>
            <a:ext cx="8175811" cy="4862457"/>
          </a:xfrm>
        </p:spPr>
        <p:txBody>
          <a:bodyPr/>
          <a:lstStyle/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 marL="0" indent="0"/>
            <a:r>
              <a:rPr lang="en-US" altLang="ko-KR" dirty="0" smtClean="0"/>
              <a:t> </a:t>
            </a:r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체이닝</a:t>
            </a:r>
            <a:r>
              <a:rPr lang="en-US" altLang="ko-KR" dirty="0" smtClean="0"/>
              <a:t>(Method Chaining)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문장구조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84094" y="1527586"/>
            <a:ext cx="7261412" cy="4313818"/>
            <a:chOff x="484094" y="1527586"/>
            <a:chExt cx="7261412" cy="4313818"/>
          </a:xfrm>
        </p:grpSpPr>
        <p:grpSp>
          <p:nvGrpSpPr>
            <p:cNvPr id="13" name="그룹 12"/>
            <p:cNvGrpSpPr/>
            <p:nvPr/>
          </p:nvGrpSpPr>
          <p:grpSpPr>
            <a:xfrm>
              <a:off x="484094" y="1527586"/>
              <a:ext cx="7261412" cy="1226372"/>
              <a:chOff x="559398" y="1506071"/>
              <a:chExt cx="7261412" cy="1226372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559398" y="1506071"/>
                <a:ext cx="7261412" cy="122637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39096" y="1613645"/>
                <a:ext cx="68311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Var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 = </a:t>
                </a:r>
                <a:r>
                  <a:rPr lang="en-US" altLang="ko-KR" dirty="0" err="1" smtClean="0">
                    <a:sym typeface="Wingdings" pitchFamily="2" charset="2"/>
                  </a:rPr>
                  <a:t>document.getElementsByTagName</a:t>
                </a:r>
                <a:r>
                  <a:rPr lang="en-US" altLang="ko-KR" dirty="0" smtClean="0">
                    <a:sym typeface="Wingdings" pitchFamily="2" charset="2"/>
                  </a:rPr>
                  <a:t>(‘h1’)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style.backgroundColor</a:t>
                </a:r>
                <a:r>
                  <a:rPr lang="en-US" altLang="ko-KR" dirty="0" smtClean="0">
                    <a:sym typeface="Wingdings" pitchFamily="2" charset="2"/>
                  </a:rPr>
                  <a:t> = “yellow”;</a:t>
                </a:r>
              </a:p>
              <a:p>
                <a:pPr>
                  <a:buNone/>
                </a:pPr>
                <a:r>
                  <a:rPr lang="en-US" altLang="ko-KR" dirty="0" err="1" smtClean="0">
                    <a:sym typeface="Wingdings" pitchFamily="2" charset="2"/>
                  </a:rPr>
                  <a:t>Hlist</a:t>
                </a:r>
                <a:r>
                  <a:rPr lang="en-US" altLang="ko-KR" dirty="0" smtClean="0">
                    <a:sym typeface="Wingdings" pitchFamily="2" charset="2"/>
                  </a:rPr>
                  <a:t>[0].</a:t>
                </a:r>
                <a:r>
                  <a:rPr lang="en-US" altLang="ko-KR" dirty="0" err="1" smtClean="0">
                    <a:sym typeface="Wingdings" pitchFamily="2" charset="2"/>
                  </a:rPr>
                  <a:t>style.color</a:t>
                </a:r>
                <a:r>
                  <a:rPr lang="en-US" altLang="ko-KR" dirty="0" smtClean="0">
                    <a:sym typeface="Wingdings" pitchFamily="2" charset="2"/>
                  </a:rPr>
                  <a:t> = “red”;</a:t>
                </a:r>
                <a:endParaRPr lang="en-US" altLang="ko-KR" dirty="0">
                  <a:sym typeface="Wingdings" pitchFamily="2" charset="2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16367" y="3313355"/>
              <a:ext cx="7218381" cy="1372452"/>
              <a:chOff x="516367" y="3313355"/>
              <a:chExt cx="7218381" cy="1372452"/>
            </a:xfrm>
          </p:grpSpPr>
          <p:sp>
            <p:nvSpPr>
              <p:cNvPr id="14" name="직사각형 13"/>
              <p:cNvSpPr/>
              <p:nvPr/>
            </p:nvSpPr>
            <p:spPr bwMode="auto">
              <a:xfrm>
                <a:off x="516367" y="3313355"/>
                <a:ext cx="7218381" cy="1258645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17581" y="3485478"/>
                <a:ext cx="662671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 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 = $(“h1</a:t>
                </a:r>
                <a:r>
                  <a:rPr lang="en-US" altLang="ko-KR" dirty="0" smtClean="0"/>
                  <a:t>”);</a:t>
                </a:r>
              </a:p>
              <a:p>
                <a:r>
                  <a:rPr lang="en-US" altLang="ko-KR" dirty="0" smtClean="0"/>
                  <a:t>$(</a:t>
                </a:r>
                <a:r>
                  <a:rPr lang="en-US" altLang="ko-KR" dirty="0" err="1" smtClean="0"/>
                  <a:t>jq</a:t>
                </a:r>
                <a:r>
                  <a:rPr lang="en-US" altLang="ko-KR" dirty="0" smtClean="0"/>
                  <a:t>).</a:t>
                </a:r>
                <a:r>
                  <a:rPr lang="en-US" altLang="ko-KR" dirty="0" err="1" smtClean="0"/>
                  <a:t>eq</a:t>
                </a:r>
                <a:r>
                  <a:rPr lang="en-US" altLang="ko-KR" dirty="0" smtClean="0"/>
                  <a:t>(2).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()</a:t>
                </a:r>
                <a:endParaRPr lang="en-US" altLang="ko-KR" dirty="0" smtClean="0"/>
              </a:p>
              <a:p>
                <a:r>
                  <a:rPr lang="en-US" altLang="ko-KR" dirty="0" smtClean="0"/>
                  <a:t>jq.css(“background-color”, “yellow”);</a:t>
                </a:r>
              </a:p>
              <a:p>
                <a:r>
                  <a:rPr lang="en-US" altLang="ko-KR" dirty="0" smtClean="0"/>
                  <a:t>jq.css(‘color’, ‘red’);</a:t>
                </a:r>
                <a:endParaRPr lang="ko-KR" altLang="en-US" dirty="0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80912" y="5174430"/>
              <a:ext cx="7121562" cy="666974"/>
              <a:chOff x="645459" y="5432612"/>
              <a:chExt cx="7121562" cy="666974"/>
            </a:xfrm>
          </p:grpSpPr>
          <p:sp>
            <p:nvSpPr>
              <p:cNvPr id="17" name="직사각형 16"/>
              <p:cNvSpPr/>
              <p:nvPr/>
            </p:nvSpPr>
            <p:spPr bwMode="auto">
              <a:xfrm>
                <a:off x="645459" y="5432612"/>
                <a:ext cx="7121562" cy="66697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849854" y="5572461"/>
                <a:ext cx="6486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$(“h1”).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(“background-</a:t>
                </a:r>
                <a:r>
                  <a:rPr lang="en-US" altLang="ko-KR" dirty="0" err="1" smtClean="0"/>
                  <a:t>color”,”yellow</a:t>
                </a:r>
                <a:r>
                  <a:rPr lang="en-US" altLang="ko-KR" dirty="0" smtClean="0"/>
                  <a:t>”).</a:t>
                </a:r>
                <a:r>
                  <a:rPr lang="en-US" altLang="ko-KR" dirty="0" err="1" smtClean="0"/>
                  <a:t>css</a:t>
                </a:r>
                <a:r>
                  <a:rPr lang="en-US" altLang="ko-KR" dirty="0" smtClean="0"/>
                  <a:t>(“color”, “red”)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7579024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7"/>
            <a:ext cx="8704694" cy="5045337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타입선택자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요소선택자</a:t>
            </a:r>
            <a:r>
              <a:rPr lang="en-US" altLang="ko-KR" dirty="0" smtClean="0"/>
              <a:t>) html </a:t>
            </a:r>
            <a:r>
              <a:rPr lang="ko-KR" altLang="en-US" dirty="0" smtClean="0"/>
              <a:t>태그 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     $(‘h1’) , $(‘p’)</a:t>
            </a:r>
          </a:p>
          <a:p>
            <a:pPr marL="0" indent="0">
              <a:buNone/>
            </a:pPr>
            <a:r>
              <a:rPr lang="ko-KR" altLang="en-US" dirty="0" smtClean="0"/>
              <a:t>         여러 </a:t>
            </a:r>
            <a:r>
              <a:rPr lang="ko-KR" altLang="en-US" dirty="0"/>
              <a:t>개의 태그 선택 </a:t>
            </a:r>
            <a:r>
              <a:rPr lang="en-US" altLang="ko-KR" dirty="0"/>
              <a:t>: </a:t>
            </a:r>
            <a:r>
              <a:rPr lang="en-US" altLang="ko-KR" dirty="0" smtClean="0"/>
              <a:t>$(‘</a:t>
            </a:r>
            <a:r>
              <a:rPr lang="en-US" altLang="ko-KR" dirty="0"/>
              <a:t>h1, p’).</a:t>
            </a:r>
            <a:r>
              <a:rPr lang="en-US" altLang="ko-KR" dirty="0" err="1"/>
              <a:t>css</a:t>
            </a:r>
            <a:r>
              <a:rPr lang="en-US" altLang="ko-KR" dirty="0"/>
              <a:t>(‘color’, ‘orange</a:t>
            </a:r>
            <a:r>
              <a:rPr lang="en-US" altLang="ko-KR" dirty="0" smtClean="0"/>
              <a:t>’);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smtClean="0"/>
              <a:t> .</a:t>
            </a:r>
            <a:r>
              <a:rPr lang="en-US" altLang="ko-KR" dirty="0"/>
              <a:t>class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$(‘.name’)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#id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$(‘#name’)</a:t>
            </a:r>
          </a:p>
          <a:p>
            <a:endParaRPr lang="en-US" altLang="ko-KR" dirty="0"/>
          </a:p>
          <a:p>
            <a:r>
              <a:rPr lang="en-US" altLang="ko-KR" dirty="0" smtClean="0"/>
              <a:t>*</a:t>
            </a:r>
            <a:r>
              <a:rPr lang="ko-KR" altLang="en-US" dirty="0" err="1" smtClean="0"/>
              <a:t>전체선택자</a:t>
            </a:r>
            <a:r>
              <a:rPr lang="ko-KR" altLang="en-US" dirty="0" smtClean="0"/>
              <a:t>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$(‘*’)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기본선택자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875861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395" y="1247888"/>
            <a:ext cx="8693543" cy="5066852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rgbClr val="0000FF"/>
                </a:solidFill>
              </a:rPr>
              <a:t>css</a:t>
            </a:r>
            <a:r>
              <a:rPr lang="en-US" altLang="ko-KR" sz="1800" dirty="0" smtClean="0">
                <a:solidFill>
                  <a:srgbClr val="0000FF"/>
                </a:solidFill>
              </a:rPr>
              <a:t>(</a:t>
            </a:r>
            <a:r>
              <a:rPr lang="ko-KR" altLang="en-US" sz="1800" dirty="0" smtClean="0">
                <a:solidFill>
                  <a:srgbClr val="0000FF"/>
                </a:solidFill>
              </a:rPr>
              <a:t>스타일</a:t>
            </a:r>
            <a:r>
              <a:rPr lang="en-US" altLang="ko-KR" sz="1800" dirty="0" smtClean="0">
                <a:solidFill>
                  <a:srgbClr val="0000FF"/>
                </a:solidFill>
              </a:rPr>
              <a:t> , </a:t>
            </a:r>
            <a:r>
              <a:rPr lang="ko-KR" altLang="en-US" sz="1800" dirty="0" smtClean="0">
                <a:solidFill>
                  <a:srgbClr val="0000FF"/>
                </a:solidFill>
              </a:rPr>
              <a:t>값</a:t>
            </a:r>
            <a:r>
              <a:rPr lang="en-US" altLang="ko-KR" sz="1800" dirty="0" smtClean="0">
                <a:solidFill>
                  <a:srgbClr val="0000FF"/>
                </a:solidFill>
              </a:rPr>
              <a:t>)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&lt;script type="text/</a:t>
            </a:r>
            <a:r>
              <a:rPr lang="en-US" altLang="ko-KR" sz="1800" dirty="0" err="1" smtClean="0"/>
              <a:t>javascript</a:t>
            </a:r>
            <a:r>
              <a:rPr lang="en-US" altLang="ko-KR" sz="1800" dirty="0" smtClean="0"/>
              <a:t>"&gt;</a:t>
            </a:r>
          </a:p>
          <a:p>
            <a:pPr>
              <a:buNone/>
            </a:pPr>
            <a:r>
              <a:rPr lang="en-US" altLang="ko-KR" sz="1800" dirty="0" smtClean="0"/>
              <a:t>   $(document).ready(function(){</a:t>
            </a:r>
          </a:p>
          <a:p>
            <a:pPr>
              <a:buNone/>
            </a:pPr>
            <a:r>
              <a:rPr lang="en-US" altLang="ko-KR" sz="1800" dirty="0" smtClean="0"/>
              <a:t>          //</a:t>
            </a:r>
            <a:r>
              <a:rPr lang="ko-KR" altLang="en-US" sz="1800" dirty="0" smtClean="0"/>
              <a:t>전체 배경색을 변경 </a:t>
            </a:r>
          </a:p>
          <a:p>
            <a:pPr>
              <a:buNone/>
            </a:pPr>
            <a:r>
              <a:rPr lang="ko-KR" altLang="en-US" sz="1800" dirty="0" smtClean="0"/>
              <a:t>          </a:t>
            </a:r>
            <a:r>
              <a:rPr lang="en-US" altLang="ko-KR" sz="1800" dirty="0" smtClean="0"/>
              <a:t>// h1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글자색을</a:t>
            </a:r>
            <a:r>
              <a:rPr lang="ko-KR" altLang="en-US" sz="1800" dirty="0" smtClean="0"/>
              <a:t> 파랑 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//id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para</a:t>
            </a:r>
            <a:r>
              <a:rPr lang="ko-KR" altLang="en-US" sz="1800" dirty="0" smtClean="0"/>
              <a:t>인 요소의 글자색은 녹색</a:t>
            </a:r>
          </a:p>
          <a:p>
            <a:pPr>
              <a:buNone/>
            </a:pPr>
            <a:r>
              <a:rPr lang="ko-KR" altLang="en-US" sz="1800" dirty="0" smtClean="0"/>
              <a:t>	     </a:t>
            </a:r>
            <a:r>
              <a:rPr lang="en-US" altLang="ko-KR" sz="1800" dirty="0" smtClean="0"/>
              <a:t>//class 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sample</a:t>
            </a:r>
            <a:r>
              <a:rPr lang="ko-KR" altLang="en-US" sz="1800" dirty="0" smtClean="0"/>
              <a:t>요소의 </a:t>
            </a:r>
            <a:r>
              <a:rPr lang="ko-KR" altLang="en-US" sz="1800" dirty="0" err="1" smtClean="0"/>
              <a:t>글자색은</a:t>
            </a:r>
            <a:r>
              <a:rPr lang="ko-KR" altLang="en-US" sz="1800" dirty="0" smtClean="0"/>
              <a:t> 빨강 </a:t>
            </a:r>
          </a:p>
          <a:p>
            <a:pPr>
              <a:buNone/>
            </a:pPr>
            <a:r>
              <a:rPr lang="en-US" altLang="ko-KR" sz="1800" dirty="0" smtClean="0"/>
              <a:t>   }); </a:t>
            </a:r>
          </a:p>
          <a:p>
            <a:pPr>
              <a:buNone/>
            </a:pPr>
            <a:r>
              <a:rPr lang="en-US" altLang="ko-KR" sz="1800" dirty="0" smtClean="0"/>
              <a:t>&lt;/script&gt;</a:t>
            </a:r>
          </a:p>
          <a:p>
            <a:pPr>
              <a:buNone/>
            </a:pPr>
            <a:r>
              <a:rPr lang="en-US" altLang="ko-KR" sz="1800" dirty="0" smtClean="0"/>
              <a:t> &lt;body&gt; </a:t>
            </a:r>
          </a:p>
          <a:p>
            <a:pPr>
              <a:buNone/>
            </a:pPr>
            <a:r>
              <a:rPr lang="en-US" altLang="ko-KR" sz="1800" dirty="0" smtClean="0"/>
              <a:t>         &lt;h1&gt; </a:t>
            </a:r>
            <a:r>
              <a:rPr lang="ko-KR" altLang="en-US" sz="1800" dirty="0" smtClean="0"/>
              <a:t>제목입니다 </a:t>
            </a:r>
            <a:r>
              <a:rPr lang="en-US" altLang="ko-KR" sz="1800" dirty="0" smtClean="0"/>
              <a:t>&lt;/h1&gt;</a:t>
            </a:r>
          </a:p>
          <a:p>
            <a:pPr>
              <a:buNone/>
            </a:pPr>
            <a:r>
              <a:rPr lang="en-US" altLang="ko-KR" sz="1800" dirty="0" smtClean="0"/>
              <a:t>		 &lt;h2 id="</a:t>
            </a:r>
            <a:r>
              <a:rPr lang="en-US" altLang="ko-KR" sz="1800" dirty="0" err="1" smtClean="0"/>
              <a:t>para</a:t>
            </a:r>
            <a:r>
              <a:rPr lang="en-US" altLang="ko-KR" sz="1800" dirty="0" smtClean="0"/>
              <a:t>"&gt; </a:t>
            </a:r>
            <a:r>
              <a:rPr lang="ko-KR" altLang="en-US" sz="1800" dirty="0" smtClean="0"/>
              <a:t>작은 제목입니다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		 &lt;h2 class="sample"&gt; </a:t>
            </a:r>
            <a:r>
              <a:rPr lang="ko-KR" altLang="en-US" sz="1800" dirty="0" smtClean="0"/>
              <a:t>샘플입니다 </a:t>
            </a:r>
            <a:r>
              <a:rPr lang="en-US" altLang="ko-KR" sz="1800" dirty="0" smtClean="0"/>
              <a:t>&lt;/h2&gt;</a:t>
            </a:r>
          </a:p>
          <a:p>
            <a:pPr>
              <a:buNone/>
            </a:pPr>
            <a:r>
              <a:rPr lang="en-US" altLang="ko-KR" sz="1800" dirty="0" smtClean="0"/>
              <a:t>&lt;/body&gt; </a:t>
            </a:r>
          </a:p>
          <a:p>
            <a:pPr>
              <a:buNone/>
            </a:pP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24" y="2223232"/>
            <a:ext cx="3448165" cy="2211481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예제 </a:t>
            </a:r>
            <a:r>
              <a:rPr lang="en-US" altLang="ko-KR" dirty="0" smtClean="0"/>
              <a:t>1 - </a:t>
            </a:r>
            <a:r>
              <a:rPr lang="ko-KR" altLang="en-US" dirty="0" err="1" smtClean="0"/>
              <a:t>선택자</a:t>
            </a:r>
            <a:endParaRPr lang="ko-KR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20647</TotalTime>
  <Words>1131</Words>
  <Application>Microsoft Office PowerPoint</Application>
  <PresentationFormat>화면 슬라이드 쇼(4:3)</PresentationFormat>
  <Paragraphs>238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1_Crayons</vt:lpstr>
      <vt:lpstr>슬라이드 1</vt:lpstr>
      <vt:lpstr>jQuery</vt:lpstr>
      <vt:lpstr>jQuery 사용방법</vt:lpstr>
      <vt:lpstr>jQuery 사용방법 CDN</vt:lpstr>
      <vt:lpstr>함수 일반적인 구조</vt:lpstr>
      <vt:lpstr>jQuery 문장구조 1</vt:lpstr>
      <vt:lpstr>jQuery 문장구조2</vt:lpstr>
      <vt:lpstr>jQuery 기본선택자</vt:lpstr>
      <vt:lpstr>예제 1 - 선택자</vt:lpstr>
      <vt:lpstr>첫번째 jQuery 프로그램</vt:lpstr>
      <vt:lpstr>jQuery core1</vt:lpstr>
      <vt:lpstr>jQuery core2</vt:lpstr>
      <vt:lpstr>jQuery core3</vt:lpstr>
      <vt:lpstr>jQuery core4</vt:lpstr>
      <vt:lpstr>jQuery core5</vt:lpstr>
      <vt:lpstr>jQuery core6 새로운 요소 만들기</vt:lpstr>
      <vt:lpstr>jQuery core7</vt:lpstr>
      <vt:lpstr>jQuery core8(객체조작)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SEM</cp:lastModifiedBy>
  <cp:revision>2077</cp:revision>
  <dcterms:created xsi:type="dcterms:W3CDTF">2007-06-29T06:43:39Z</dcterms:created>
  <dcterms:modified xsi:type="dcterms:W3CDTF">2020-11-17T03:51:13Z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