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슬라이드를 이동하려면 클릭하십시오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굴림"/>
              </a:rPr>
              <a:t>메모 서식을 편집하려면 클릭하십시오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바탕"/>
              </a:rPr>
              <a:t> 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바탕"/>
              </a:rPr>
              <a:t> 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바탕"/>
              </a:rPr>
              <a:t> 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A4D2F25-ED6B-488E-B5F3-485AAD88078F}" type="slidenum">
              <a:rPr b="0" lang="en-US" sz="1400" spc="-1" strike="noStrike">
                <a:latin typeface="바탕"/>
              </a:rPr>
              <a:t>1</a:t>
            </a:fld>
            <a:endParaRPr b="0" lang="en-US" sz="14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굴림"/>
              </a:rPr>
              <a:t>http://minheeblog.tistory.com/category/PPT</a:t>
            </a: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</p:txBody>
      </p:sp>
      <p:sp>
        <p:nvSpPr>
          <p:cNvPr id="28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97B0EC9-72EF-472A-9DDE-1B61EE5AD8C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굴림"/>
              </a:rPr>
              <a:t>http://minheeblog.tistory.com/category/PPT</a:t>
            </a: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</p:txBody>
      </p:sp>
      <p:sp>
        <p:nvSpPr>
          <p:cNvPr id="31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A4A20BF-4FA6-4472-B06B-17A549AB297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굴림"/>
              </a:rPr>
              <a:t>http://minheeblog.tistory.com/category/PPT</a:t>
            </a: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</p:txBody>
      </p:sp>
      <p:sp>
        <p:nvSpPr>
          <p:cNvPr id="31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5E5F2D7-7F9D-4C6B-B907-CBDAA6EA7ED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굴림"/>
              </a:rPr>
              <a:t>http://minheeblog.tistory.com/category/PPT</a:t>
            </a: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</p:txBody>
      </p:sp>
      <p:sp>
        <p:nvSpPr>
          <p:cNvPr id="31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A4E7F56-D8C8-4002-B3D8-F4BC30C3CEC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굴림"/>
              </a:rPr>
              <a:t>http://minheeblog.tistory.com/category/PPT</a:t>
            </a: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</p:txBody>
      </p:sp>
      <p:sp>
        <p:nvSpPr>
          <p:cNvPr id="32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8BC56B4-905E-451B-BFA1-F302F34CA97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굴림"/>
              </a:rPr>
              <a:t>http://minheeblog.tistory.com/category/PPT</a:t>
            </a: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</p:txBody>
      </p:sp>
      <p:sp>
        <p:nvSpPr>
          <p:cNvPr id="32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E7780B8-8928-48F6-A8C8-1147FA4AA0C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굴림"/>
              </a:rPr>
              <a:t>http://minheeblog.tistory.com/category/PPT</a:t>
            </a: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</p:txBody>
      </p:sp>
      <p:sp>
        <p:nvSpPr>
          <p:cNvPr id="32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EFA8C4A-0C76-43C4-9A8F-590A5632E1E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굴림"/>
              </a:rPr>
              <a:t>http://minheeblog.tistory.com/category/PPT</a:t>
            </a: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</p:txBody>
      </p:sp>
      <p:sp>
        <p:nvSpPr>
          <p:cNvPr id="33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C71BB7F-833A-425C-83B9-1F947ACAAE4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latin typeface="굴림"/>
              </a:rPr>
              <a:t>http://minheeblog.tistory.com/category/PPT</a:t>
            </a:r>
            <a:endParaRPr b="0" lang="en-US" sz="1200" spc="-1" strike="noStrike">
              <a:latin typeface="굴림"/>
            </a:endParaRPr>
          </a:p>
          <a:p>
            <a:pPr marL="216000" indent="-216000"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BA2B6D7-6DE5-4694-9E75-FAD6E839268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latin typeface="굴림"/>
              </a:rPr>
              <a:t>http://minheeblog.tistory.com/category/PPT</a:t>
            </a:r>
            <a:endParaRPr b="0" lang="en-US" sz="1200" spc="-1" strike="noStrike">
              <a:latin typeface="굴림"/>
            </a:endParaRPr>
          </a:p>
          <a:p>
            <a:pPr marL="216000" indent="-216000"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B322C04-E8B8-4339-ABB2-56CBA307F28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latin typeface="굴림"/>
              </a:rPr>
              <a:t>http://minheeblog.tistory.com/category/PPT</a:t>
            </a:r>
            <a:endParaRPr b="0" lang="en-US" sz="1200" spc="-1" strike="noStrike">
              <a:latin typeface="굴림"/>
            </a:endParaRPr>
          </a:p>
          <a:p>
            <a:pPr marL="216000" indent="-216000"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4233BAD-8BA1-4346-95FF-2F678D4A11D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굴림"/>
              </a:rPr>
              <a:t>http://minheeblog.tistory.com/category/PPT</a:t>
            </a: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94152D0-2E6C-499F-9C40-CCE5336C24A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latin typeface="굴림"/>
              </a:rPr>
              <a:t>http://minheeblog.tistory.com/category/PPT</a:t>
            </a:r>
            <a:endParaRPr b="0" lang="en-US" sz="1200" spc="-1" strike="noStrike">
              <a:latin typeface="굴림"/>
            </a:endParaRPr>
          </a:p>
          <a:p>
            <a:pPr marL="216000" indent="-216000"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F87E388-BEDB-4CA0-88F4-86AAEFDBE76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latin typeface="굴림"/>
              </a:rPr>
              <a:t>http://minheeblog.tistory.com/category/PPT</a:t>
            </a:r>
            <a:endParaRPr b="0" lang="en-US" sz="1200" spc="-1" strike="noStrike">
              <a:latin typeface="굴림"/>
            </a:endParaRPr>
          </a:p>
          <a:p>
            <a:pPr marL="216000" indent="-216000"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410591F-D1A3-4106-90C1-586EBE27DC8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latin typeface="굴림"/>
              </a:rPr>
              <a:t>http://minheeblog.tistory.com/category/PPT</a:t>
            </a:r>
            <a:endParaRPr b="0" lang="en-US" sz="1200" spc="-1" strike="noStrike">
              <a:latin typeface="굴림"/>
            </a:endParaRPr>
          </a:p>
          <a:p>
            <a:pPr marL="216000" indent="-216000"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D125CBE-4B01-4CB0-9713-463CDFAFD88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latin typeface="굴림"/>
              </a:rPr>
              <a:t>http://minheeblog.tistory.com/category/PPT</a:t>
            </a:r>
            <a:endParaRPr b="0" lang="en-US" sz="1200" spc="-1" strike="noStrike">
              <a:latin typeface="굴림"/>
            </a:endParaRPr>
          </a:p>
          <a:p>
            <a:pPr marL="216000" indent="-216000"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C00DA73-FB2A-4678-8CDE-DAEA9DE0DA7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latin typeface="굴림"/>
              </a:rPr>
              <a:t>http://minheeblog.tistory.com/category/PPT</a:t>
            </a:r>
            <a:endParaRPr b="0" lang="en-US" sz="1200" spc="-1" strike="noStrike">
              <a:latin typeface="굴림"/>
            </a:endParaRPr>
          </a:p>
          <a:p>
            <a:pPr marL="216000" indent="-216000"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88B6B07-91D5-4688-B465-7D98AEE6302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latin typeface="굴림"/>
              </a:rPr>
              <a:t>http://minheeblog.tistory.com/category/PPT</a:t>
            </a:r>
            <a:endParaRPr b="0" lang="en-US" sz="1200" spc="-1" strike="noStrike">
              <a:latin typeface="굴림"/>
            </a:endParaRPr>
          </a:p>
          <a:p>
            <a:pPr marL="216000" indent="-216000"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26E9C30-2489-4BB6-9D01-FDAB3A64176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latin typeface="굴림"/>
              </a:rPr>
              <a:t>http://minheeblog.tistory.com/category/PPT</a:t>
            </a:r>
            <a:endParaRPr b="0" lang="en-US" sz="1200" spc="-1" strike="noStrike">
              <a:latin typeface="굴림"/>
            </a:endParaRPr>
          </a:p>
          <a:p>
            <a:pPr marL="216000" indent="-216000"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9EEBA82-86C5-4645-8575-DAB5FE8EA25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latin typeface="굴림"/>
              </a:rPr>
              <a:t>http://minheeblog.tistory.com/category/PPT</a:t>
            </a:r>
            <a:endParaRPr b="0" lang="en-US" sz="1200" spc="-1" strike="noStrike">
              <a:latin typeface="굴림"/>
            </a:endParaRPr>
          </a:p>
          <a:p>
            <a:pPr marL="216000" indent="-216000"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A913FDF-CC93-4FF2-B0D9-F6208D8F07B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latin typeface="굴림"/>
              </a:rPr>
              <a:t>http://minheeblog.tistory.com/category/PPT</a:t>
            </a:r>
            <a:endParaRPr b="0" lang="en-US" sz="1200" spc="-1" strike="noStrike">
              <a:latin typeface="굴림"/>
            </a:endParaRPr>
          </a:p>
          <a:p>
            <a:pPr marL="216000" indent="-216000"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BEB43B9-C9A6-4E5C-98F4-DB556D23A94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굴림"/>
              </a:rPr>
              <a:t>http://minheeblog.tistory.com/category/PPT</a:t>
            </a: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</p:txBody>
      </p:sp>
      <p:sp>
        <p:nvSpPr>
          <p:cNvPr id="37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58F5AFC-B9F8-44FC-A6C1-F39700A7885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굴림"/>
              </a:rPr>
              <a:t>http://minheeblog.tistory.com/category/PPT</a:t>
            </a: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</p:txBody>
      </p:sp>
      <p:sp>
        <p:nvSpPr>
          <p:cNvPr id="29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B195CE1-13D3-46EE-A7B9-AFF5F8AFFEB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굴림"/>
              </a:rPr>
              <a:t>http://minheeblog.tistory.com/category/PPT</a:t>
            </a: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DB083E2-6C91-4D32-A9B4-C5B9C5B2693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굴림"/>
              </a:rPr>
              <a:t>http://minheeblog.tistory.com/category/PPT</a:t>
            </a: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5395D58-8396-42E3-AD3C-8B4C9264BB6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굴림"/>
              </a:rPr>
              <a:t>http://minheeblog.tistory.com/category/PPT</a:t>
            </a: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</p:txBody>
      </p:sp>
      <p:sp>
        <p:nvSpPr>
          <p:cNvPr id="30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63A9F23-8FAB-4E4D-8237-D749FD631B6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굴림"/>
              </a:rPr>
              <a:t>http://minheeblog.tistory.com/category/PPT</a:t>
            </a: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</p:txBody>
      </p:sp>
      <p:sp>
        <p:nvSpPr>
          <p:cNvPr id="30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CDFD898-BCF4-4EC0-A833-3764EDC5A36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굴림"/>
              </a:rPr>
              <a:t>http://minheeblog.tistory.com/category/PPT</a:t>
            </a: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</p:txBody>
      </p:sp>
      <p:sp>
        <p:nvSpPr>
          <p:cNvPr id="30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0F9A4FA-4711-4290-ABBE-EF662F611C2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굴림"/>
              </a:rPr>
              <a:t>http://minheeblog.tistory.com/category/PPT</a:t>
            </a: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</p:txBody>
      </p:sp>
      <p:sp>
        <p:nvSpPr>
          <p:cNvPr id="31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611E9E7-BEE0-44CC-85A7-155358B75FA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B81DF68-E751-449D-A6B3-AC7640806612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3/17/22</a:t>
            </a:fld>
            <a:endParaRPr b="0" lang="en-US" sz="1200" spc="-1" strike="noStrike">
              <a:latin typeface="바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0F7F2E9-C475-472A-88D2-C09A8068F30B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굴림"/>
              </a:rPr>
              <a:t>제목 텍스트의 서식을 편집하려면 클릭하십시오</a:t>
            </a:r>
            <a:r>
              <a:rPr b="0" lang="en-US" sz="4400" spc="-1" strike="noStrike">
                <a:latin typeface="굴림"/>
              </a:rPr>
              <a:t>.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835640" y="2709000"/>
            <a:ext cx="54723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400" spc="-151" strike="noStrike">
                <a:solidFill>
                  <a:srgbClr val="ffffff"/>
                </a:solidFill>
                <a:latin typeface="맑은 고딕"/>
              </a:rPr>
              <a:t> </a:t>
            </a:r>
            <a:r>
              <a:rPr b="1" lang="en-US" sz="4400" spc="-151" strike="noStrike">
                <a:solidFill>
                  <a:srgbClr val="ffffff"/>
                </a:solidFill>
                <a:latin typeface="맑은 고딕"/>
              </a:rPr>
              <a:t>JSON</a:t>
            </a:r>
            <a:r>
              <a:rPr b="1" lang="en-US" sz="4400" spc="-151" strike="noStrike">
                <a:solidFill>
                  <a:srgbClr val="ffffff"/>
                </a:solidFill>
                <a:latin typeface="맑은 고딕"/>
              </a:rPr>
              <a:t>과 </a:t>
            </a:r>
            <a:r>
              <a:rPr b="1" lang="en-US" sz="4400" spc="-151" strike="noStrike">
                <a:solidFill>
                  <a:srgbClr val="ffffff"/>
                </a:solidFill>
                <a:latin typeface="맑은 고딕"/>
              </a:rPr>
              <a:t>GSON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2772000" y="4170600"/>
            <a:ext cx="27360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맑은 고딕"/>
              </a:rPr>
              <a:t>발표자    강 동 주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2483640" y="2277000"/>
            <a:ext cx="4256280" cy="303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10243e"/>
                </a:solidFill>
                <a:latin typeface="맑은 고딕"/>
              </a:rPr>
              <a:t>2</a:t>
            </a:r>
            <a:r>
              <a:rPr b="1" lang="en-US" sz="1400" spc="-1" strike="noStrike">
                <a:solidFill>
                  <a:srgbClr val="10243e"/>
                </a:solidFill>
                <a:latin typeface="맑은 고딕"/>
              </a:rPr>
              <a:t>조 강동주 강정인 이유정 오혜지</a:t>
            </a:r>
            <a:endParaRPr b="0" lang="en-US" sz="14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51640" y="620640"/>
            <a:ext cx="8640720" cy="597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4068000" y="74160"/>
            <a:ext cx="935640" cy="93564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3"/>
          <p:cNvSpPr/>
          <p:nvPr/>
        </p:nvSpPr>
        <p:spPr>
          <a:xfrm>
            <a:off x="208440" y="244800"/>
            <a:ext cx="20887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JSON</a:t>
            </a: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과 </a:t>
            </a: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XML</a:t>
            </a: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의 차이점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3996000" y="479160"/>
            <a:ext cx="1079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01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370080" y="1753560"/>
            <a:ext cx="841392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1. JSON</a:t>
            </a: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은 종료 태그를 사용하지 않음</a:t>
            </a:r>
            <a:endParaRPr b="0" lang="en-US" sz="28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2. JSON</a:t>
            </a: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의 구문이 </a:t>
            </a: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XML</a:t>
            </a: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의 구문보다 더 짧음</a:t>
            </a:r>
            <a:endParaRPr b="0" lang="en-US" sz="28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3. JSON </a:t>
            </a: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데이터가 </a:t>
            </a: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XML </a:t>
            </a: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데이터보다 더 빨리 읽고 쓸 수 있음</a:t>
            </a:r>
            <a:endParaRPr b="0" lang="en-US" sz="28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4. XML</a:t>
            </a: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은 배열을 사용할 수 없지만</a:t>
            </a: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, JSON</a:t>
            </a: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은 배열을 사용할 수 있음</a:t>
            </a:r>
            <a:endParaRPr b="0" lang="en-US" sz="28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5. XML</a:t>
            </a: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은 </a:t>
            </a: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XML </a:t>
            </a: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파서로 파싱되며</a:t>
            </a: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, JSON</a:t>
            </a: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은 자바스크립트 표준 함수인 </a:t>
            </a: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eval() </a:t>
            </a: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함수로 파싱됨</a:t>
            </a:r>
            <a:endParaRPr b="0" lang="en-US" sz="28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51640" y="620640"/>
            <a:ext cx="8640720" cy="597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"/>
          <p:cNvSpPr/>
          <p:nvPr/>
        </p:nvSpPr>
        <p:spPr>
          <a:xfrm>
            <a:off x="4068000" y="74160"/>
            <a:ext cx="935640" cy="93564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3"/>
          <p:cNvSpPr/>
          <p:nvPr/>
        </p:nvSpPr>
        <p:spPr>
          <a:xfrm>
            <a:off x="230760" y="244800"/>
            <a:ext cx="21866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JSON </a:t>
            </a: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왜 많이 사용할까</a:t>
            </a: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?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3996000" y="479160"/>
            <a:ext cx="1079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01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442080" y="1249560"/>
            <a:ext cx="8377920" cy="42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1. </a:t>
            </a: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가독성 </a:t>
            </a: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: </a:t>
            </a: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객체의 구조를 파악하기 쉬운 형태로 이루어짐</a:t>
            </a:r>
            <a:endParaRPr b="0" lang="en-US" sz="28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2. </a:t>
            </a: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가벼움 </a:t>
            </a: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: XML</a:t>
            </a: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은 데이터마다 태그를 이용해 설명을 부연해야함 그에 반해 </a:t>
            </a: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JSON</a:t>
            </a: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은 태그를 사용하지 않고 </a:t>
            </a: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name:value</a:t>
            </a: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쌍으로 데이터를 표현하여 </a:t>
            </a: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XML</a:t>
            </a: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에 비해 가벼움</a:t>
            </a:r>
            <a:endParaRPr b="0" lang="en-US" sz="28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3. </a:t>
            </a: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플랫폼 독립적 </a:t>
            </a: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: JSON</a:t>
            </a: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의 형식만 지킨다면 어떤 시스템간이든 데이터 교환 가능</a:t>
            </a: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, </a:t>
            </a: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대부분의 언어에서 </a:t>
            </a: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JSON</a:t>
            </a: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라이브러리를 제공 </a:t>
            </a:r>
            <a:endParaRPr b="0" lang="en-US" sz="28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51640" y="620640"/>
            <a:ext cx="8640720" cy="597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4068000" y="74160"/>
            <a:ext cx="935640" cy="93564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688320" y="244800"/>
            <a:ext cx="12729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JSON Parsing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3996000" y="479160"/>
            <a:ext cx="1079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01</a:t>
            </a:r>
            <a:endParaRPr b="0" lang="en-US" sz="2400" spc="-1" strike="noStrike">
              <a:latin typeface="굴림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4824000" y="1944000"/>
            <a:ext cx="4105800" cy="3780000"/>
          </a:xfrm>
          <a:prstGeom prst="rect">
            <a:avLst/>
          </a:prstGeom>
          <a:ln>
            <a:noFill/>
          </a:ln>
        </p:spPr>
      </p:pic>
      <p:sp>
        <p:nvSpPr>
          <p:cNvPr id="149" name="CustomShape 5"/>
          <p:cNvSpPr/>
          <p:nvPr/>
        </p:nvSpPr>
        <p:spPr>
          <a:xfrm>
            <a:off x="298080" y="1102320"/>
            <a:ext cx="4525920" cy="29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212529"/>
                </a:solidFill>
                <a:latin typeface="-apple-system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212529"/>
                </a:solidFill>
                <a:latin typeface="-apple-system"/>
                <a:ea typeface="DejaVu Sans"/>
              </a:rPr>
              <a:t>- </a:t>
            </a:r>
            <a:r>
              <a:rPr b="1" lang="en-US" sz="1800" spc="-1" strike="noStrike">
                <a:solidFill>
                  <a:srgbClr val="212529"/>
                </a:solidFill>
                <a:latin typeface="-apple-system"/>
                <a:ea typeface="DejaVu Sans"/>
              </a:rPr>
              <a:t>파싱 </a:t>
            </a:r>
            <a:r>
              <a:rPr b="1" lang="en-US" sz="1800" spc="-1" strike="noStrike">
                <a:solidFill>
                  <a:srgbClr val="212529"/>
                </a:solidFill>
                <a:latin typeface="-apple-system"/>
                <a:ea typeface="DejaVu Sans"/>
              </a:rPr>
              <a:t>: </a:t>
            </a:r>
            <a:r>
              <a:rPr b="1" lang="en-US" sz="1800" spc="-1" strike="noStrike">
                <a:solidFill>
                  <a:srgbClr val="212529"/>
                </a:solidFill>
                <a:latin typeface="-apple-system"/>
                <a:ea typeface="DejaVu Sans"/>
              </a:rPr>
              <a:t>데이터를 분해 분석하여 원하는 형태로 조립하고 다시 빼내는 프로그램</a:t>
            </a:r>
            <a:r>
              <a:rPr b="1" lang="en-US" sz="1800" spc="-1" strike="noStrike">
                <a:solidFill>
                  <a:srgbClr val="212529"/>
                </a:solidFill>
                <a:latin typeface="-apple-system"/>
                <a:ea typeface="DejaVu Sans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212529"/>
                </a:solidFill>
                <a:latin typeface="-apple-system"/>
                <a:ea typeface="DejaVu Sans"/>
              </a:rPr>
              <a:t>웹상에서 주어진 정보를 내가 원하는 형태로 가공하여 서버에서 불러들이는 것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212529"/>
                </a:solidFill>
                <a:latin typeface="-apple-system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212529"/>
                </a:solidFill>
                <a:latin typeface="-apple-system"/>
                <a:ea typeface="DejaVu Sans"/>
              </a:rPr>
              <a:t>- </a:t>
            </a:r>
            <a:r>
              <a:rPr b="1" lang="en-US" sz="1800" spc="-1" strike="noStrike">
                <a:solidFill>
                  <a:srgbClr val="212529"/>
                </a:solidFill>
                <a:latin typeface="-apple-system"/>
                <a:ea typeface="DejaVu Sans"/>
              </a:rPr>
              <a:t>파서 </a:t>
            </a:r>
            <a:r>
              <a:rPr b="1" lang="en-US" sz="1800" spc="-1" strike="noStrike">
                <a:solidFill>
                  <a:srgbClr val="212529"/>
                </a:solidFill>
                <a:latin typeface="-apple-system"/>
                <a:ea typeface="DejaVu Sans"/>
              </a:rPr>
              <a:t>: Compiler</a:t>
            </a:r>
            <a:r>
              <a:rPr b="1" lang="en-US" sz="1800" spc="-1" strike="noStrike">
                <a:solidFill>
                  <a:srgbClr val="212529"/>
                </a:solidFill>
                <a:latin typeface="-apple-system"/>
                <a:ea typeface="DejaVu Sans"/>
              </a:rPr>
              <a:t>나 </a:t>
            </a:r>
            <a:r>
              <a:rPr b="1" lang="en-US" sz="1800" spc="-1" strike="noStrike">
                <a:solidFill>
                  <a:srgbClr val="212529"/>
                </a:solidFill>
                <a:latin typeface="-apple-system"/>
                <a:ea typeface="DejaVu Sans"/>
              </a:rPr>
              <a:t>Interpreter</a:t>
            </a:r>
            <a:r>
              <a:rPr b="1" lang="en-US" sz="1800" spc="-1" strike="noStrike">
                <a:solidFill>
                  <a:srgbClr val="212529"/>
                </a:solidFill>
                <a:latin typeface="-apple-system"/>
                <a:ea typeface="DejaVu Sans"/>
              </a:rPr>
              <a:t>에서 원시 프로그램을 읽어 들여</a:t>
            </a:r>
            <a:r>
              <a:rPr b="1" lang="en-US" sz="1800" spc="-1" strike="noStrike">
                <a:solidFill>
                  <a:srgbClr val="212529"/>
                </a:solidFill>
                <a:latin typeface="-apple-system"/>
                <a:ea typeface="DejaVu Sans"/>
              </a:rPr>
              <a:t>, </a:t>
            </a:r>
            <a:r>
              <a:rPr b="1" lang="en-US" sz="1800" spc="-1" strike="noStrike">
                <a:solidFill>
                  <a:srgbClr val="212529"/>
                </a:solidFill>
                <a:latin typeface="-apple-system"/>
                <a:ea typeface="DejaVu Sans"/>
              </a:rPr>
              <a:t>그 문장의 구조를 알아내는 </a:t>
            </a:r>
            <a:r>
              <a:rPr b="1" lang="en-US" sz="1800" spc="-1" strike="noStrike">
                <a:solidFill>
                  <a:srgbClr val="212529"/>
                </a:solidFill>
                <a:latin typeface="-apple-system"/>
                <a:ea typeface="DejaVu Sans"/>
              </a:rPr>
              <a:t>Parsing</a:t>
            </a:r>
            <a:r>
              <a:rPr b="1" lang="en-US" sz="1800" spc="-1" strike="noStrike">
                <a:solidFill>
                  <a:srgbClr val="212529"/>
                </a:solidFill>
                <a:latin typeface="-apple-system"/>
                <a:ea typeface="DejaVu Sans"/>
              </a:rPr>
              <a:t>을 행하여 주는 프로그램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212529"/>
                </a:solidFill>
                <a:latin typeface="-apple-system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212529"/>
                </a:solidFill>
                <a:latin typeface="-apple-system"/>
                <a:ea typeface="DejaVu Sans"/>
              </a:rPr>
              <a:t>- parsing </a:t>
            </a:r>
            <a:r>
              <a:rPr b="1" lang="en-US" sz="1800" spc="-1" strike="noStrike">
                <a:solidFill>
                  <a:srgbClr val="212529"/>
                </a:solidFill>
                <a:latin typeface="-apple-system"/>
                <a:ea typeface="DejaVu Sans"/>
              </a:rPr>
              <a:t>기법은 </a:t>
            </a:r>
            <a:r>
              <a:rPr b="1" lang="en-US" sz="1800" spc="-1" strike="noStrike">
                <a:solidFill>
                  <a:srgbClr val="212529"/>
                </a:solidFill>
                <a:latin typeface="-apple-system"/>
                <a:ea typeface="DejaVu Sans"/>
              </a:rPr>
              <a:t>XML parsing</a:t>
            </a:r>
            <a:r>
              <a:rPr b="1" lang="en-US" sz="1800" spc="-1" strike="noStrike">
                <a:solidFill>
                  <a:srgbClr val="212529"/>
                </a:solidFill>
                <a:latin typeface="-apple-system"/>
                <a:ea typeface="DejaVu Sans"/>
              </a:rPr>
              <a:t>과 </a:t>
            </a:r>
            <a:r>
              <a:rPr b="1" lang="en-US" sz="1800" spc="-1" strike="noStrike">
                <a:solidFill>
                  <a:srgbClr val="212529"/>
                </a:solidFill>
                <a:latin typeface="-apple-system"/>
                <a:ea typeface="DejaVu Sans"/>
              </a:rPr>
              <a:t>JSON parsing</a:t>
            </a:r>
            <a:r>
              <a:rPr b="1" lang="en-US" sz="1800" spc="-1" strike="noStrike">
                <a:solidFill>
                  <a:srgbClr val="212529"/>
                </a:solidFill>
                <a:latin typeface="-apple-system"/>
                <a:ea typeface="DejaVu Sans"/>
              </a:rPr>
              <a:t>이 있으며 </a:t>
            </a:r>
            <a:r>
              <a:rPr b="1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JSON </a:t>
            </a:r>
            <a:r>
              <a:rPr b="1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파싱은 </a:t>
            </a:r>
            <a:r>
              <a:rPr b="1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JSON </a:t>
            </a:r>
            <a:r>
              <a:rPr b="1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형식의 문자열을 객체로 변환 </a:t>
            </a:r>
            <a:r>
              <a:rPr b="1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(</a:t>
            </a:r>
            <a:r>
              <a:rPr b="1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데이터 뽑아내기</a:t>
            </a:r>
            <a:r>
              <a:rPr b="1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)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- </a:t>
            </a:r>
            <a:r>
              <a:rPr b="1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형식 </a:t>
            </a:r>
            <a:r>
              <a:rPr b="1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: JSON.parse("json</a:t>
            </a:r>
            <a:r>
              <a:rPr b="1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문자열</a:t>
            </a:r>
            <a:r>
              <a:rPr b="1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");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251640" y="620640"/>
            <a:ext cx="8640720" cy="597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4068000" y="74160"/>
            <a:ext cx="935640" cy="93564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3"/>
          <p:cNvSpPr/>
          <p:nvPr/>
        </p:nvSpPr>
        <p:spPr>
          <a:xfrm>
            <a:off x="783000" y="244800"/>
            <a:ext cx="10825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JSON </a:t>
            </a: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문법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3996000" y="479160"/>
            <a:ext cx="1079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01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586080" y="1681560"/>
            <a:ext cx="31845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9200" bIns="792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 Unicode MS"/>
                <a:ea typeface="Fira Mono"/>
              </a:rPr>
              <a:t>{ </a:t>
            </a:r>
            <a:endParaRPr b="0" lang="en-US" sz="15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 Unicode MS"/>
                <a:ea typeface="Fira Mono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Arial Unicode MS"/>
                <a:ea typeface="Fira Mono"/>
              </a:rPr>
              <a:t>"employees": [</a:t>
            </a:r>
            <a:endParaRPr b="0" lang="en-US" sz="15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 Unicode MS"/>
                <a:ea typeface="Fira Mono"/>
              </a:rPr>
              <a:t>      </a:t>
            </a:r>
            <a:r>
              <a:rPr b="0" lang="en-US" sz="1500" spc="-1" strike="noStrike">
                <a:solidFill>
                  <a:srgbClr val="000000"/>
                </a:solidFill>
                <a:latin typeface="Arial Unicode MS"/>
                <a:ea typeface="Fira Mono"/>
              </a:rPr>
              <a:t>{ </a:t>
            </a:r>
            <a:endParaRPr b="0" lang="en-US" sz="15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 Unicode MS"/>
                <a:ea typeface="Fira Mono"/>
              </a:rPr>
              <a:t>         </a:t>
            </a:r>
            <a:r>
              <a:rPr b="0" lang="en-US" sz="1500" spc="-1" strike="noStrike">
                <a:solidFill>
                  <a:srgbClr val="000000"/>
                </a:solidFill>
                <a:latin typeface="Arial Unicode MS"/>
                <a:ea typeface="Fira Mono"/>
              </a:rPr>
              <a:t>"name": "Surim", </a:t>
            </a:r>
            <a:endParaRPr b="0" lang="en-US" sz="15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 Unicode MS"/>
                <a:ea typeface="Fira Mono"/>
              </a:rPr>
              <a:t>         </a:t>
            </a:r>
            <a:r>
              <a:rPr b="0" lang="en-US" sz="1500" spc="-1" strike="noStrike">
                <a:solidFill>
                  <a:srgbClr val="000000"/>
                </a:solidFill>
                <a:latin typeface="Arial Unicode MS"/>
                <a:ea typeface="Fira Mono"/>
              </a:rPr>
              <a:t>"lastName": "Son“</a:t>
            </a:r>
            <a:endParaRPr b="0" lang="en-US" sz="15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 Unicode MS"/>
                <a:ea typeface="Fira Mono"/>
              </a:rPr>
              <a:t>      </a:t>
            </a:r>
            <a:r>
              <a:rPr b="0" lang="en-US" sz="1500" spc="-1" strike="noStrike">
                <a:solidFill>
                  <a:srgbClr val="000000"/>
                </a:solidFill>
                <a:latin typeface="Arial Unicode MS"/>
                <a:ea typeface="Fira Mono"/>
              </a:rPr>
              <a:t>}, </a:t>
            </a:r>
            <a:endParaRPr b="0" lang="en-US" sz="15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 Unicode MS"/>
                <a:ea typeface="Fira Mono"/>
              </a:rPr>
              <a:t>     </a:t>
            </a:r>
            <a:r>
              <a:rPr b="0" lang="en-US" sz="1500" spc="-1" strike="noStrike">
                <a:solidFill>
                  <a:srgbClr val="000000"/>
                </a:solidFill>
                <a:latin typeface="Arial Unicode MS"/>
                <a:ea typeface="Fira Mono"/>
              </a:rPr>
              <a:t>{ </a:t>
            </a:r>
            <a:endParaRPr b="0" lang="en-US" sz="15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 Unicode MS"/>
                <a:ea typeface="Fira Mono"/>
              </a:rPr>
              <a:t>         </a:t>
            </a:r>
            <a:r>
              <a:rPr b="0" lang="en-US" sz="1500" spc="-1" strike="noStrike">
                <a:solidFill>
                  <a:srgbClr val="000000"/>
                </a:solidFill>
                <a:latin typeface="Arial Unicode MS"/>
                <a:ea typeface="Fira Mono"/>
              </a:rPr>
              <a:t>"name": </a:t>
            </a:r>
            <a:r>
              <a:rPr b="0" lang="en-US" sz="1500" spc="-1" strike="noStrike">
                <a:solidFill>
                  <a:srgbClr val="000000"/>
                </a:solidFill>
                <a:latin typeface="Arial Unicode MS"/>
                <a:ea typeface="Fira Mono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Arial Unicode MS"/>
                <a:ea typeface="Fira Mono"/>
              </a:rPr>
              <a:t>"Someone", </a:t>
            </a:r>
            <a:endParaRPr b="0" lang="en-US" sz="15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 Unicode MS"/>
                <a:ea typeface="Fira Mono"/>
              </a:rPr>
              <a:t>         </a:t>
            </a:r>
            <a:r>
              <a:rPr b="0" lang="en-US" sz="1500" spc="-1" strike="noStrike">
                <a:solidFill>
                  <a:srgbClr val="000000"/>
                </a:solidFill>
                <a:latin typeface="Arial Unicode MS"/>
                <a:ea typeface="Fira Mono"/>
              </a:rPr>
              <a:t>"lastName": "Huh" </a:t>
            </a:r>
            <a:endParaRPr b="0" lang="en-US" sz="15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 Unicode MS"/>
                <a:ea typeface="Fira Mono"/>
              </a:rPr>
              <a:t>     </a:t>
            </a:r>
            <a:r>
              <a:rPr b="0" lang="en-US" sz="1500" spc="-1" strike="noStrike">
                <a:solidFill>
                  <a:srgbClr val="000000"/>
                </a:solidFill>
                <a:latin typeface="Arial Unicode MS"/>
                <a:ea typeface="Fira Mono"/>
              </a:rPr>
              <a:t>}, </a:t>
            </a:r>
            <a:endParaRPr b="0" lang="en-US" sz="15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 Unicode MS"/>
                <a:ea typeface="Fira Mono"/>
              </a:rPr>
              <a:t>     </a:t>
            </a:r>
            <a:r>
              <a:rPr b="0" lang="en-US" sz="1500" spc="-1" strike="noStrike">
                <a:solidFill>
                  <a:srgbClr val="000000"/>
                </a:solidFill>
                <a:latin typeface="Arial Unicode MS"/>
                <a:ea typeface="Fira Mono"/>
              </a:rPr>
              <a:t>{</a:t>
            </a:r>
            <a:endParaRPr b="0" lang="en-US" sz="15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 Unicode MS"/>
                <a:ea typeface="Fira Mono"/>
              </a:rPr>
              <a:t>         </a:t>
            </a:r>
            <a:r>
              <a:rPr b="0" lang="en-US" sz="1500" spc="-1" strike="noStrike">
                <a:solidFill>
                  <a:srgbClr val="000000"/>
                </a:solidFill>
                <a:latin typeface="Arial Unicode MS"/>
                <a:ea typeface="Fira Mono"/>
              </a:rPr>
              <a:t>"name": "Someone else", </a:t>
            </a:r>
            <a:endParaRPr b="0" lang="en-US" sz="15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 Unicode MS"/>
                <a:ea typeface="Fira Mono"/>
              </a:rPr>
              <a:t>         </a:t>
            </a:r>
            <a:r>
              <a:rPr b="0" lang="en-US" sz="1500" spc="-1" strike="noStrike">
                <a:solidFill>
                  <a:srgbClr val="000000"/>
                </a:solidFill>
                <a:latin typeface="Arial Unicode MS"/>
                <a:ea typeface="Fira Mono"/>
              </a:rPr>
              <a:t>"lastName": "Kim" </a:t>
            </a:r>
            <a:endParaRPr b="0" lang="en-US" sz="15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 Unicode MS"/>
                <a:ea typeface="Fira Mono"/>
              </a:rPr>
              <a:t>     </a:t>
            </a:r>
            <a:r>
              <a:rPr b="0" lang="en-US" sz="1500" spc="-1" strike="noStrike">
                <a:solidFill>
                  <a:srgbClr val="000000"/>
                </a:solidFill>
                <a:latin typeface="Arial Unicode MS"/>
                <a:ea typeface="Fira Mono"/>
              </a:rPr>
              <a:t>}</a:t>
            </a:r>
            <a:endParaRPr b="0" lang="en-US" sz="15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 Unicode MS"/>
                <a:ea typeface="Fira Mono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Arial Unicode MS"/>
                <a:ea typeface="Fira Mono"/>
              </a:rPr>
              <a:t>]</a:t>
            </a:r>
            <a:endParaRPr b="0" lang="en-US" sz="15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 Unicode MS"/>
                <a:ea typeface="Fira Mono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 Unicode MS"/>
                <a:ea typeface="Fira Mono"/>
              </a:rPr>
              <a:t>}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Fira Mono"/>
              </a:rPr>
              <a:t> </a:t>
            </a:r>
            <a:endParaRPr b="0" lang="en-US" sz="1500" spc="-1" strike="noStrike">
              <a:latin typeface="굴림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3219480" y="1847880"/>
            <a:ext cx="563652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21252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JSON </a:t>
            </a:r>
            <a:r>
              <a:rPr b="0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형식은 자바스크립트 객체와 마찬가지로 </a:t>
            </a:r>
            <a:r>
              <a:rPr b="1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key / value</a:t>
            </a:r>
            <a:r>
              <a:rPr b="1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가 존재</a:t>
            </a:r>
            <a:r>
              <a:rPr b="0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할 수 있으며 </a:t>
            </a:r>
            <a:r>
              <a:rPr b="1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key</a:t>
            </a:r>
            <a:r>
              <a:rPr b="1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값이나 문자열은 항상 쌍따옴표를 이용하여 표기</a:t>
            </a:r>
            <a:r>
              <a:rPr b="0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해야한다</a:t>
            </a:r>
            <a:r>
              <a:rPr b="0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212529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객체</a:t>
            </a:r>
            <a:r>
              <a:rPr b="1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배열 등의 표기를 사용</a:t>
            </a:r>
            <a:r>
              <a:rPr b="0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할 수 있다</a:t>
            </a:r>
            <a:r>
              <a:rPr b="0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21252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일반 자바스크립트의 객체처럼 </a:t>
            </a:r>
            <a:r>
              <a:rPr b="1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원하는 만큼 중첩시켜서 사용</a:t>
            </a:r>
            <a:r>
              <a:rPr b="0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할 수도 있다</a:t>
            </a:r>
            <a:r>
              <a:rPr b="0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21252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JSON</a:t>
            </a:r>
            <a:r>
              <a:rPr b="0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형식에서는 </a:t>
            </a:r>
            <a:r>
              <a:rPr b="1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null</a:t>
            </a:r>
            <a:r>
              <a:rPr b="0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, </a:t>
            </a:r>
            <a:r>
              <a:rPr b="1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number</a:t>
            </a:r>
            <a:r>
              <a:rPr b="0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, </a:t>
            </a:r>
            <a:r>
              <a:rPr b="1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string</a:t>
            </a:r>
            <a:r>
              <a:rPr b="0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, </a:t>
            </a:r>
            <a:r>
              <a:rPr b="1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array</a:t>
            </a:r>
            <a:r>
              <a:rPr b="0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, </a:t>
            </a:r>
            <a:r>
              <a:rPr b="1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object</a:t>
            </a:r>
            <a:r>
              <a:rPr b="0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, </a:t>
            </a:r>
            <a:r>
              <a:rPr b="1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boolean</a:t>
            </a:r>
            <a:r>
              <a:rPr b="0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을 사용할 수 있다</a:t>
            </a:r>
            <a:r>
              <a:rPr b="0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51640" y="620640"/>
            <a:ext cx="8640720" cy="597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"/>
          <p:cNvSpPr/>
          <p:nvPr/>
        </p:nvSpPr>
        <p:spPr>
          <a:xfrm>
            <a:off x="4068000" y="74160"/>
            <a:ext cx="935640" cy="93564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3"/>
          <p:cNvSpPr/>
          <p:nvPr/>
        </p:nvSpPr>
        <p:spPr>
          <a:xfrm>
            <a:off x="783000" y="244800"/>
            <a:ext cx="10825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JSON </a:t>
            </a: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형식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3996000" y="479160"/>
            <a:ext cx="1079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01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514080" y="1393560"/>
            <a:ext cx="417492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1. name-value</a:t>
            </a: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형식</a:t>
            </a:r>
            <a:endParaRPr b="0" lang="en-US" sz="28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굴림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21252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{ String key : String value }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4607640" y="2293560"/>
            <a:ext cx="4568760" cy="278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Fira Mono"/>
              </a:rPr>
              <a:t>{ 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Fira Mono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Fira Mono"/>
              </a:rPr>
              <a:t>"firstName": "Kwon", 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Fira Mono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Fira Mono"/>
              </a:rPr>
              <a:t>"lastName": "YoungJae", 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Fira Mono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Fira Mono"/>
              </a:rPr>
              <a:t>"email": kyoje11@gmail.com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Fira Mono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Fira Mono"/>
              </a:rPr>
              <a:t>}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Fira Mono"/>
              </a:rPr>
              <a:t> </a:t>
            </a:r>
            <a:endParaRPr b="0" lang="en-US" sz="8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800" spc="-1" strike="noStrike">
              <a:latin typeface="굴림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1030320" y="4925520"/>
            <a:ext cx="7177680" cy="402480"/>
          </a:xfrm>
          <a:prstGeom prst="rect">
            <a:avLst/>
          </a:prstGeom>
          <a:noFill/>
          <a:ln>
            <a:noFill/>
          </a:ln>
        </p:spPr>
        <p:style>
          <a:lnRef idx="2"/>
          <a:fillRef idx="0"/>
          <a:effectRef idx="0"/>
          <a:fontRef idx="minor"/>
        </p:style>
        <p:txBody>
          <a:bodyPr wrap="none" lIns="0" rIns="0" tIns="79200" bIns="79200" anchor="ctr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Fira Mono"/>
              </a:rPr>
              <a:t>{ "firstName": "Kwon", "lastName": "YoungJae", "email": "kyoje11@gmail.com" }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Fira Mono"/>
              </a:rPr>
              <a:t> </a:t>
            </a:r>
            <a:endParaRPr b="0" lang="en-US" sz="16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51640" y="620640"/>
            <a:ext cx="8640720" cy="597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"/>
          <p:cNvSpPr/>
          <p:nvPr/>
        </p:nvSpPr>
        <p:spPr>
          <a:xfrm>
            <a:off x="4068000" y="74160"/>
            <a:ext cx="935640" cy="93564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3"/>
          <p:cNvSpPr/>
          <p:nvPr/>
        </p:nvSpPr>
        <p:spPr>
          <a:xfrm>
            <a:off x="783000" y="244800"/>
            <a:ext cx="10825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JSON </a:t>
            </a: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형식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3996000" y="479160"/>
            <a:ext cx="1079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01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4607640" y="2293560"/>
            <a:ext cx="4568760" cy="278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6"/>
          <p:cNvSpPr/>
          <p:nvPr/>
        </p:nvSpPr>
        <p:spPr>
          <a:xfrm>
            <a:off x="4467600" y="3733560"/>
            <a:ext cx="4531680" cy="22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9200" bIns="79200" anchor="ctr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Fira Mono"/>
              </a:rPr>
              <a:t>{ 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Fira Mono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Fira Mono"/>
              </a:rPr>
              <a:t>"firstName": "Kwon", 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Fira Mono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Fira Mono"/>
              </a:rPr>
              <a:t>"lastName": "YoungJae",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Fira Mono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Fira Mono"/>
              </a:rPr>
              <a:t>"email": "kyoje11@gmail.com", 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Fira Mono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Fira Mono"/>
              </a:rPr>
              <a:t>"hobby": ["puzzles","swimming"]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Fira Mono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Fira Mono"/>
              </a:rPr>
              <a:t>}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Fira Mono"/>
              </a:rPr>
              <a:t> 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</p:txBody>
      </p:sp>
      <p:sp>
        <p:nvSpPr>
          <p:cNvPr id="169" name="CustomShape 7"/>
          <p:cNvSpPr/>
          <p:nvPr/>
        </p:nvSpPr>
        <p:spPr>
          <a:xfrm>
            <a:off x="514080" y="1501560"/>
            <a:ext cx="517824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2. </a:t>
            </a: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값들의 순서화된 리스트형식</a:t>
            </a:r>
            <a:endParaRPr b="0" lang="en-US" sz="28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굴림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21252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여러가지 언어들에서 배열</a:t>
            </a:r>
            <a:r>
              <a:rPr b="0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(Array) </a:t>
            </a:r>
            <a:r>
              <a:rPr b="0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등으로 실현되었다</a:t>
            </a:r>
            <a:r>
              <a:rPr b="0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21252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12529"/>
                </a:solidFill>
                <a:latin typeface="-apple-system"/>
                <a:ea typeface="DejaVu Sans"/>
              </a:rPr>
              <a:t>[value1, value2, ...]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51640" y="620640"/>
            <a:ext cx="8640720" cy="597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2"/>
          <p:cNvSpPr/>
          <p:nvPr/>
        </p:nvSpPr>
        <p:spPr>
          <a:xfrm>
            <a:off x="4068000" y="74160"/>
            <a:ext cx="935640" cy="93564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3"/>
          <p:cNvSpPr/>
          <p:nvPr/>
        </p:nvSpPr>
        <p:spPr>
          <a:xfrm>
            <a:off x="473040" y="244800"/>
            <a:ext cx="17046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JSON – JAVA </a:t>
            </a: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예제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3996000" y="479160"/>
            <a:ext cx="1079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01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4607640" y="2293560"/>
            <a:ext cx="4568760" cy="278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420840" y="1244160"/>
            <a:ext cx="8469720" cy="491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251640" y="620640"/>
            <a:ext cx="8640360" cy="59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4068000" y="74160"/>
            <a:ext cx="935280" cy="9352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3"/>
          <p:cNvSpPr/>
          <p:nvPr/>
        </p:nvSpPr>
        <p:spPr>
          <a:xfrm>
            <a:off x="3996000" y="479160"/>
            <a:ext cx="10792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01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755640" y="1845000"/>
            <a:ext cx="79200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5"/>
          <p:cNvSpPr/>
          <p:nvPr/>
        </p:nvSpPr>
        <p:spPr>
          <a:xfrm>
            <a:off x="217800" y="271800"/>
            <a:ext cx="15206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200" spc="-151" strike="noStrike">
                <a:solidFill>
                  <a:srgbClr val="ffffff"/>
                </a:solidFill>
                <a:latin typeface="맑은 고딕"/>
                <a:ea typeface="DejaVu Sans"/>
              </a:rPr>
              <a:t>JSON - JavaScript  </a:t>
            </a:r>
            <a:r>
              <a:rPr b="1" lang="en-US" sz="1200" spc="-151" strike="noStrike">
                <a:solidFill>
                  <a:srgbClr val="ffffff"/>
                </a:solidFill>
                <a:latin typeface="맑은 고딕"/>
                <a:ea typeface="DejaVu Sans"/>
              </a:rPr>
              <a:t>예제</a:t>
            </a:r>
            <a:endParaRPr b="0" lang="en-US" sz="1200" spc="-1" strike="noStrike">
              <a:latin typeface="굴림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251640" y="1080000"/>
            <a:ext cx="8640360" cy="510084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1442880" y="4592880"/>
            <a:ext cx="7412760" cy="120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51640" y="620640"/>
            <a:ext cx="8640360" cy="59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"/>
          <p:cNvSpPr/>
          <p:nvPr/>
        </p:nvSpPr>
        <p:spPr>
          <a:xfrm>
            <a:off x="467640" y="1989000"/>
            <a:ext cx="8280360" cy="348264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3"/>
          <p:cNvSpPr/>
          <p:nvPr/>
        </p:nvSpPr>
        <p:spPr>
          <a:xfrm>
            <a:off x="4068000" y="74160"/>
            <a:ext cx="935280" cy="9352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4"/>
          <p:cNvSpPr/>
          <p:nvPr/>
        </p:nvSpPr>
        <p:spPr>
          <a:xfrm>
            <a:off x="3996000" y="479160"/>
            <a:ext cx="10792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02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539640" y="1080000"/>
            <a:ext cx="824400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-apple-system"/>
                <a:ea typeface="DejaVu Sans"/>
              </a:rPr>
              <a:t>GSON</a:t>
            </a:r>
            <a:r>
              <a:rPr b="1" lang="en-US" sz="4400" spc="-1" strike="noStrike">
                <a:solidFill>
                  <a:srgbClr val="000000"/>
                </a:solidFill>
                <a:latin typeface="-apple-system"/>
                <a:ea typeface="DejaVu Sans"/>
              </a:rPr>
              <a:t>이란</a:t>
            </a:r>
            <a:r>
              <a:rPr b="1" lang="en-US" sz="4400" spc="-1" strike="noStrike">
                <a:solidFill>
                  <a:srgbClr val="000000"/>
                </a:solidFill>
                <a:latin typeface="-apple-system"/>
                <a:ea typeface="DejaVu Sans"/>
              </a:rPr>
              <a:t>? 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755640" y="1845000"/>
            <a:ext cx="79200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7"/>
          <p:cNvSpPr/>
          <p:nvPr/>
        </p:nvSpPr>
        <p:spPr>
          <a:xfrm>
            <a:off x="210960" y="271800"/>
            <a:ext cx="1314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200" spc="-151" strike="noStrike">
                <a:solidFill>
                  <a:srgbClr val="ffffff"/>
                </a:solidFill>
                <a:latin typeface="맑은 고딕"/>
                <a:ea typeface="DejaVu Sans"/>
              </a:rPr>
              <a:t>GSON </a:t>
            </a:r>
            <a:r>
              <a:rPr b="1" lang="en-US" sz="1200" spc="-151" strike="noStrike">
                <a:solidFill>
                  <a:srgbClr val="ffffff"/>
                </a:solidFill>
                <a:latin typeface="맑은 고딕"/>
                <a:ea typeface="DejaVu Sans"/>
              </a:rPr>
              <a:t>라이브러리 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90" name="CustomShape 8"/>
          <p:cNvSpPr/>
          <p:nvPr/>
        </p:nvSpPr>
        <p:spPr>
          <a:xfrm>
            <a:off x="586080" y="1728000"/>
            <a:ext cx="10512000" cy="32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212529"/>
                </a:solidFill>
                <a:latin typeface="-apple-system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212529"/>
                </a:solidFill>
                <a:latin typeface="-apple-system"/>
                <a:ea typeface="DejaVu Sans"/>
              </a:rPr>
              <a:t>- GSON</a:t>
            </a:r>
            <a:r>
              <a:rPr b="0" lang="en-US" sz="2400" spc="-1" strike="noStrike">
                <a:solidFill>
                  <a:srgbClr val="212529"/>
                </a:solidFill>
                <a:latin typeface="-apple-system"/>
                <a:ea typeface="DejaVu Sans"/>
              </a:rPr>
              <a:t>은 </a:t>
            </a:r>
            <a:r>
              <a:rPr b="0" lang="en-US" sz="2400" spc="-1" strike="noStrike">
                <a:solidFill>
                  <a:srgbClr val="212529"/>
                </a:solidFill>
                <a:latin typeface="-apple-system"/>
                <a:ea typeface="DejaVu Sans"/>
              </a:rPr>
              <a:t>JAVA</a:t>
            </a:r>
            <a:r>
              <a:rPr b="0" lang="en-US" sz="2400" spc="-1" strike="noStrike">
                <a:solidFill>
                  <a:srgbClr val="212529"/>
                </a:solidFill>
                <a:latin typeface="-apple-system"/>
                <a:ea typeface="DejaVu Sans"/>
              </a:rPr>
              <a:t>에서 </a:t>
            </a:r>
            <a:r>
              <a:rPr b="0" lang="en-US" sz="2400" spc="-1" strike="noStrike">
                <a:solidFill>
                  <a:srgbClr val="212529"/>
                </a:solidFill>
                <a:latin typeface="-apple-system"/>
                <a:ea typeface="DejaVu Sans"/>
              </a:rPr>
              <a:t>JSON</a:t>
            </a:r>
            <a:r>
              <a:rPr b="0" lang="en-US" sz="2400" spc="-1" strike="noStrike">
                <a:solidFill>
                  <a:srgbClr val="212529"/>
                </a:solidFill>
                <a:latin typeface="-apple-system"/>
                <a:ea typeface="DejaVu Sans"/>
              </a:rPr>
              <a:t>을 파싱하고</a:t>
            </a:r>
            <a:r>
              <a:rPr b="0" lang="en-US" sz="2400" spc="-1" strike="noStrike">
                <a:solidFill>
                  <a:srgbClr val="212529"/>
                </a:solidFill>
                <a:latin typeface="-apple-system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212529"/>
                </a:solidFill>
                <a:latin typeface="-apple-system"/>
                <a:ea typeface="DejaVu Sans"/>
              </a:rPr>
              <a:t>생성하기 위해 </a:t>
            </a:r>
            <a:endParaRPr b="0" lang="en-US" sz="24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212529"/>
                </a:solidFill>
                <a:latin typeface="-apple-system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212529"/>
                </a:solidFill>
                <a:latin typeface="-apple-system"/>
                <a:ea typeface="DejaVu Sans"/>
              </a:rPr>
              <a:t>사용되는 구글에서 개발한 오픈소스</a:t>
            </a:r>
            <a:endParaRPr b="0" lang="en-US" sz="24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212529"/>
                </a:solidFill>
                <a:latin typeface="-apple-system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212529"/>
                </a:solidFill>
                <a:latin typeface="-apple-system"/>
                <a:ea typeface="DejaVu Sans"/>
              </a:rPr>
              <a:t>- GSON</a:t>
            </a:r>
            <a:r>
              <a:rPr b="0" lang="en-US" sz="2400" spc="-1" strike="noStrike">
                <a:solidFill>
                  <a:srgbClr val="212529"/>
                </a:solidFill>
                <a:latin typeface="-apple-system"/>
                <a:ea typeface="DejaVu Sans"/>
              </a:rPr>
              <a:t>은 </a:t>
            </a:r>
            <a:r>
              <a:rPr b="0" lang="en-US" sz="2400" spc="-1" strike="noStrike">
                <a:solidFill>
                  <a:srgbClr val="212529"/>
                </a:solidFill>
                <a:latin typeface="-apple-system"/>
                <a:ea typeface="DejaVu Sans"/>
              </a:rPr>
              <a:t>JSON</a:t>
            </a:r>
            <a:r>
              <a:rPr b="0" lang="en-US" sz="2400" spc="-1" strike="noStrike">
                <a:solidFill>
                  <a:srgbClr val="212529"/>
                </a:solidFill>
                <a:latin typeface="-apple-system"/>
                <a:ea typeface="DejaVu Sans"/>
              </a:rPr>
              <a:t>구조를 띄는 직렬화된 데이터를</a:t>
            </a:r>
            <a:endParaRPr b="0" lang="en-US" sz="24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212529"/>
                </a:solidFill>
                <a:latin typeface="-apple-system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212529"/>
                </a:solidFill>
                <a:latin typeface="-apple-system"/>
                <a:ea typeface="DejaVu Sans"/>
              </a:rPr>
              <a:t>JAVA</a:t>
            </a:r>
            <a:r>
              <a:rPr b="0" lang="en-US" sz="2400" spc="-1" strike="noStrike">
                <a:solidFill>
                  <a:srgbClr val="212529"/>
                </a:solidFill>
                <a:latin typeface="-apple-system"/>
                <a:ea typeface="DejaVu Sans"/>
              </a:rPr>
              <a:t>의 객체로 역직렬화</a:t>
            </a:r>
            <a:r>
              <a:rPr b="0" lang="en-US" sz="2400" spc="-1" strike="noStrike">
                <a:solidFill>
                  <a:srgbClr val="212529"/>
                </a:solidFill>
                <a:latin typeface="-apple-system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212529"/>
                </a:solidFill>
                <a:latin typeface="-apple-system"/>
                <a:ea typeface="DejaVu Sans"/>
              </a:rPr>
              <a:t>직렬화 해주는 자바 라이브러리 </a:t>
            </a:r>
            <a:endParaRPr b="0" lang="en-US" sz="24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212529"/>
                </a:solidFill>
                <a:latin typeface="-apple-system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212529"/>
                </a:solidFill>
                <a:latin typeface="-apple-system"/>
                <a:ea typeface="DejaVu Sans"/>
              </a:rPr>
              <a:t>- JSON Object &lt;-&gt; JAVA Object </a:t>
            </a:r>
            <a:r>
              <a:rPr b="0" lang="en-US" sz="2400" spc="-1" strike="noStrike">
                <a:solidFill>
                  <a:srgbClr val="212529"/>
                </a:solidFill>
                <a:latin typeface="-apple-system"/>
                <a:ea typeface="DejaVu Sans"/>
              </a:rPr>
              <a:t>또는 </a:t>
            </a:r>
            <a:endParaRPr b="0" lang="en-US" sz="24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212529"/>
                </a:solidFill>
                <a:latin typeface="-apple-system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212529"/>
                </a:solidFill>
                <a:latin typeface="-apple-system"/>
                <a:ea typeface="DejaVu Sans"/>
              </a:rPr>
              <a:t>그 반대의 행위를 돕는 라이브러리</a:t>
            </a:r>
            <a:endParaRPr b="0" lang="en-US" sz="24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251640" y="620640"/>
            <a:ext cx="8640360" cy="59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2"/>
          <p:cNvSpPr/>
          <p:nvPr/>
        </p:nvSpPr>
        <p:spPr>
          <a:xfrm>
            <a:off x="4068000" y="74160"/>
            <a:ext cx="935280" cy="9352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3"/>
          <p:cNvSpPr/>
          <p:nvPr/>
        </p:nvSpPr>
        <p:spPr>
          <a:xfrm>
            <a:off x="3996000" y="479160"/>
            <a:ext cx="10792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02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755640" y="1845000"/>
            <a:ext cx="79200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5"/>
          <p:cNvSpPr/>
          <p:nvPr/>
        </p:nvSpPr>
        <p:spPr>
          <a:xfrm>
            <a:off x="6516360" y="4797000"/>
            <a:ext cx="1871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우클릭 그림바꾸기로 </a:t>
            </a:r>
            <a:endParaRPr b="0" lang="en-US" sz="14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그림꿔주세요 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586080" y="1728000"/>
            <a:ext cx="10512000" cy="32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864000" y="1082880"/>
            <a:ext cx="7354440" cy="5468760"/>
          </a:xfrm>
          <a:prstGeom prst="rect">
            <a:avLst/>
          </a:prstGeom>
          <a:ln>
            <a:noFill/>
          </a:ln>
        </p:spPr>
      </p:pic>
      <p:sp>
        <p:nvSpPr>
          <p:cNvPr id="198" name="CustomShape 7"/>
          <p:cNvSpPr/>
          <p:nvPr/>
        </p:nvSpPr>
        <p:spPr>
          <a:xfrm>
            <a:off x="114120" y="648000"/>
            <a:ext cx="48171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DejaVu Sans"/>
              </a:rPr>
              <a:t>https://github.com/google/gson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199" name="CustomShape 8"/>
          <p:cNvSpPr/>
          <p:nvPr/>
        </p:nvSpPr>
        <p:spPr>
          <a:xfrm>
            <a:off x="227160" y="271800"/>
            <a:ext cx="16736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200" spc="-151" strike="noStrike">
                <a:solidFill>
                  <a:srgbClr val="ffffff"/>
                </a:solidFill>
                <a:latin typeface="맑은 고딕"/>
                <a:ea typeface="DejaVu Sans"/>
              </a:rPr>
              <a:t>GSON – </a:t>
            </a:r>
            <a:r>
              <a:rPr b="1" lang="en-US" sz="1200" spc="-151" strike="noStrike">
                <a:solidFill>
                  <a:srgbClr val="ffffff"/>
                </a:solidFill>
                <a:latin typeface="맑은 고딕"/>
                <a:ea typeface="DejaVu Sans"/>
              </a:rPr>
              <a:t>라이브러리 추가</a:t>
            </a:r>
            <a:endParaRPr b="0" lang="en-US" sz="1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9640" y="3105000"/>
            <a:ext cx="1367640" cy="2835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323640" y="548640"/>
            <a:ext cx="4176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맑은 고딕"/>
              </a:rPr>
              <a:t>CONTENTS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384840" y="1592640"/>
            <a:ext cx="84967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        </a:t>
            </a:r>
            <a:r>
              <a:rPr b="0" lang="en-US" sz="54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01             02  </a:t>
            </a:r>
            <a:endParaRPr b="0" lang="en-US" sz="5400" spc="-1" strike="noStrike">
              <a:latin typeface="굴림"/>
            </a:endParaRPr>
          </a:p>
        </p:txBody>
      </p:sp>
      <p:sp>
        <p:nvSpPr>
          <p:cNvPr id="91" name="Line 4"/>
          <p:cNvSpPr/>
          <p:nvPr/>
        </p:nvSpPr>
        <p:spPr>
          <a:xfrm>
            <a:off x="2112840" y="2528640"/>
            <a:ext cx="1152000" cy="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Line 5"/>
          <p:cNvSpPr/>
          <p:nvPr/>
        </p:nvSpPr>
        <p:spPr>
          <a:xfrm>
            <a:off x="5940000" y="2541960"/>
            <a:ext cx="1152000" cy="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6"/>
          <p:cNvSpPr/>
          <p:nvPr/>
        </p:nvSpPr>
        <p:spPr>
          <a:xfrm>
            <a:off x="1977120" y="2663640"/>
            <a:ext cx="1367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51" strike="noStrike">
                <a:solidFill>
                  <a:srgbClr val="ffffff"/>
                </a:solidFill>
                <a:latin typeface="굴림"/>
              </a:rPr>
              <a:t>JSON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1979640" y="3249000"/>
            <a:ext cx="1367640" cy="246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51" strike="noStrike">
                <a:solidFill>
                  <a:srgbClr val="000000"/>
                </a:solidFill>
                <a:latin typeface="맑은 고딕"/>
              </a:rPr>
              <a:t>- </a:t>
            </a:r>
            <a:r>
              <a:rPr b="1" lang="en-US" sz="1200" spc="-151" strike="noStrike">
                <a:solidFill>
                  <a:srgbClr val="000000"/>
                </a:solidFill>
                <a:latin typeface="맑은 고딕"/>
              </a:rPr>
              <a:t>라이브러리 추가</a:t>
            </a: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1200" spc="-151" strike="noStrike">
                <a:solidFill>
                  <a:srgbClr val="000000"/>
                </a:solidFill>
                <a:latin typeface="맑은 고딕"/>
              </a:rPr>
              <a:t>- JSON</a:t>
            </a:r>
            <a:r>
              <a:rPr b="1" lang="en-US" sz="1200" spc="-151" strike="noStrike">
                <a:solidFill>
                  <a:srgbClr val="000000"/>
                </a:solidFill>
                <a:latin typeface="맑은 고딕"/>
              </a:rPr>
              <a:t>이란</a:t>
            </a:r>
            <a:r>
              <a:rPr b="1" lang="en-US" sz="1200" spc="-15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1200" spc="-151" strike="noStrike">
                <a:solidFill>
                  <a:srgbClr val="000000"/>
                </a:solidFill>
                <a:latin typeface="맑은 고딕"/>
              </a:rPr>
              <a:t>- JSON </a:t>
            </a:r>
            <a:r>
              <a:rPr b="1" lang="en-US" sz="1200" spc="-151" strike="noStrike">
                <a:solidFill>
                  <a:srgbClr val="000000"/>
                </a:solidFill>
                <a:latin typeface="맑은 고딕"/>
              </a:rPr>
              <a:t>특징</a:t>
            </a: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1200" spc="-151" strike="noStrike">
                <a:solidFill>
                  <a:srgbClr val="000000"/>
                </a:solidFill>
                <a:latin typeface="맑은 고딕"/>
              </a:rPr>
              <a:t>- JSON</a:t>
            </a:r>
            <a:r>
              <a:rPr b="1" lang="en-US" sz="1200" spc="-151" strike="noStrike">
                <a:solidFill>
                  <a:srgbClr val="000000"/>
                </a:solidFill>
                <a:latin typeface="맑은 고딕"/>
              </a:rPr>
              <a:t>과 </a:t>
            </a:r>
            <a:r>
              <a:rPr b="1" lang="en-US" sz="1200" spc="-151" strike="noStrike">
                <a:solidFill>
                  <a:srgbClr val="000000"/>
                </a:solidFill>
                <a:latin typeface="맑은 고딕"/>
              </a:rPr>
              <a:t>XML</a:t>
            </a: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1200" spc="-151" strike="noStrike">
                <a:solidFill>
                  <a:srgbClr val="000000"/>
                </a:solidFill>
                <a:latin typeface="맑은 고딕"/>
              </a:rPr>
              <a:t>- JSON Parsing</a:t>
            </a: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1200" spc="-151" strike="noStrike">
                <a:solidFill>
                  <a:srgbClr val="000000"/>
                </a:solidFill>
                <a:latin typeface="맑은 고딕"/>
              </a:rPr>
              <a:t>- JSON </a:t>
            </a:r>
            <a:r>
              <a:rPr b="1" lang="en-US" sz="1200" spc="-151" strike="noStrike">
                <a:solidFill>
                  <a:srgbClr val="000000"/>
                </a:solidFill>
                <a:latin typeface="맑은 고딕"/>
              </a:rPr>
              <a:t>형식</a:t>
            </a: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1200" spc="-151" strike="noStrike">
                <a:solidFill>
                  <a:srgbClr val="000000"/>
                </a:solidFill>
                <a:latin typeface="맑은 고딕"/>
              </a:rPr>
              <a:t>- JSON </a:t>
            </a:r>
            <a:r>
              <a:rPr b="1" lang="en-US" sz="1200" spc="-151" strike="noStrike">
                <a:solidFill>
                  <a:srgbClr val="000000"/>
                </a:solidFill>
                <a:latin typeface="맑은 고딕"/>
              </a:rPr>
              <a:t>예제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5831640" y="3105000"/>
            <a:ext cx="1367640" cy="1944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9"/>
          <p:cNvSpPr/>
          <p:nvPr/>
        </p:nvSpPr>
        <p:spPr>
          <a:xfrm>
            <a:off x="5867640" y="3213000"/>
            <a:ext cx="1367640" cy="209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51" strike="noStrike">
                <a:solidFill>
                  <a:srgbClr val="000000"/>
                </a:solidFill>
                <a:latin typeface="맑은 고딕"/>
              </a:rPr>
              <a:t>-  </a:t>
            </a:r>
            <a:r>
              <a:rPr b="1" lang="en-US" sz="1200" spc="-151" strike="noStrike">
                <a:solidFill>
                  <a:srgbClr val="000000"/>
                </a:solidFill>
                <a:latin typeface="맑은 고딕"/>
              </a:rPr>
              <a:t>라이브러리 추가</a:t>
            </a: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1200" spc="-151" strike="noStrike">
                <a:solidFill>
                  <a:srgbClr val="000000"/>
                </a:solidFill>
                <a:latin typeface="맑은 고딕"/>
              </a:rPr>
              <a:t>- GSON</a:t>
            </a:r>
            <a:r>
              <a:rPr b="1" lang="en-US" sz="1200" spc="-151" strike="noStrike">
                <a:solidFill>
                  <a:srgbClr val="000000"/>
                </a:solidFill>
                <a:latin typeface="맑은 고딕"/>
              </a:rPr>
              <a:t>이란</a:t>
            </a:r>
            <a:r>
              <a:rPr b="1" lang="en-US" sz="1200" spc="-15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1200" spc="-151" strike="noStrike">
                <a:solidFill>
                  <a:srgbClr val="000000"/>
                </a:solidFill>
                <a:latin typeface="맑은 고딕"/>
              </a:rPr>
              <a:t>- GSON </a:t>
            </a:r>
            <a:r>
              <a:rPr b="1" lang="en-US" sz="1200" spc="-151" strike="noStrike">
                <a:solidFill>
                  <a:srgbClr val="000000"/>
                </a:solidFill>
                <a:latin typeface="맑은 고딕"/>
              </a:rPr>
              <a:t>특징</a:t>
            </a: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1200" spc="-151" strike="noStrike">
                <a:solidFill>
                  <a:srgbClr val="000000"/>
                </a:solidFill>
                <a:latin typeface="맑은 고딕"/>
              </a:rPr>
              <a:t>- GSON </a:t>
            </a:r>
            <a:r>
              <a:rPr b="1" lang="en-US" sz="1200" spc="-151" strike="noStrike">
                <a:solidFill>
                  <a:srgbClr val="000000"/>
                </a:solidFill>
                <a:latin typeface="맑은 고딕"/>
              </a:rPr>
              <a:t>객체</a:t>
            </a: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1200" spc="-151" strike="noStrike">
                <a:solidFill>
                  <a:srgbClr val="000000"/>
                </a:solidFill>
                <a:latin typeface="맑은 고딕"/>
              </a:rPr>
              <a:t>- GSON </a:t>
            </a:r>
            <a:r>
              <a:rPr b="1" lang="en-US" sz="1200" spc="-151" strike="noStrike">
                <a:solidFill>
                  <a:srgbClr val="000000"/>
                </a:solidFill>
                <a:latin typeface="맑은 고딕"/>
              </a:rPr>
              <a:t>예제</a:t>
            </a: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굴림"/>
            </a:endParaRPr>
          </a:p>
        </p:txBody>
      </p:sp>
      <p:sp>
        <p:nvSpPr>
          <p:cNvPr id="97" name="CustomShape 10"/>
          <p:cNvSpPr/>
          <p:nvPr/>
        </p:nvSpPr>
        <p:spPr>
          <a:xfrm>
            <a:off x="5687640" y="2663640"/>
            <a:ext cx="1656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51" strike="noStrike">
                <a:solidFill>
                  <a:srgbClr val="ffffff"/>
                </a:solidFill>
                <a:latin typeface="굴림"/>
              </a:rPr>
              <a:t>GSON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251640" y="620640"/>
            <a:ext cx="8640360" cy="59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"/>
          <p:cNvSpPr/>
          <p:nvPr/>
        </p:nvSpPr>
        <p:spPr>
          <a:xfrm>
            <a:off x="4068000" y="74160"/>
            <a:ext cx="935280" cy="9352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3"/>
          <p:cNvSpPr/>
          <p:nvPr/>
        </p:nvSpPr>
        <p:spPr>
          <a:xfrm>
            <a:off x="3996000" y="479160"/>
            <a:ext cx="10792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02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755640" y="1845000"/>
            <a:ext cx="79200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5"/>
          <p:cNvSpPr/>
          <p:nvPr/>
        </p:nvSpPr>
        <p:spPr>
          <a:xfrm>
            <a:off x="6516360" y="4797000"/>
            <a:ext cx="1871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우클릭 그림바꾸기로 </a:t>
            </a:r>
            <a:endParaRPr b="0" lang="en-US" sz="14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그림꿔주세요 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586080" y="1728000"/>
            <a:ext cx="10512000" cy="32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783360" y="1008000"/>
            <a:ext cx="7460280" cy="5547600"/>
          </a:xfrm>
          <a:prstGeom prst="rect">
            <a:avLst/>
          </a:prstGeom>
          <a:ln>
            <a:noFill/>
          </a:ln>
        </p:spPr>
      </p:pic>
      <p:sp>
        <p:nvSpPr>
          <p:cNvPr id="207" name="CustomShape 7"/>
          <p:cNvSpPr/>
          <p:nvPr/>
        </p:nvSpPr>
        <p:spPr>
          <a:xfrm>
            <a:off x="227160" y="271800"/>
            <a:ext cx="16736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200" spc="-151" strike="noStrike">
                <a:solidFill>
                  <a:srgbClr val="ffffff"/>
                </a:solidFill>
                <a:latin typeface="맑은 고딕"/>
                <a:ea typeface="DejaVu Sans"/>
              </a:rPr>
              <a:t>GSON – </a:t>
            </a:r>
            <a:r>
              <a:rPr b="1" lang="en-US" sz="1200" spc="-151" strike="noStrike">
                <a:solidFill>
                  <a:srgbClr val="ffffff"/>
                </a:solidFill>
                <a:latin typeface="맑은 고딕"/>
                <a:ea typeface="DejaVu Sans"/>
              </a:rPr>
              <a:t>라이브러리 추가</a:t>
            </a:r>
            <a:endParaRPr b="0" lang="en-US" sz="1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251640" y="620640"/>
            <a:ext cx="8640360" cy="59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2"/>
          <p:cNvSpPr/>
          <p:nvPr/>
        </p:nvSpPr>
        <p:spPr>
          <a:xfrm>
            <a:off x="4068000" y="74160"/>
            <a:ext cx="935280" cy="9352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3"/>
          <p:cNvSpPr/>
          <p:nvPr/>
        </p:nvSpPr>
        <p:spPr>
          <a:xfrm>
            <a:off x="3996000" y="479160"/>
            <a:ext cx="10792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02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755640" y="1845000"/>
            <a:ext cx="79200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5"/>
          <p:cNvSpPr/>
          <p:nvPr/>
        </p:nvSpPr>
        <p:spPr>
          <a:xfrm>
            <a:off x="6516360" y="4797000"/>
            <a:ext cx="1871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우클릭 그림바꾸기로 </a:t>
            </a:r>
            <a:endParaRPr b="0" lang="en-US" sz="14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그림꿔주세요 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586080" y="1728000"/>
            <a:ext cx="10512000" cy="32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360000" y="1088280"/>
            <a:ext cx="3239640" cy="5103360"/>
          </a:xfrm>
          <a:prstGeom prst="rect">
            <a:avLst/>
          </a:prstGeom>
          <a:ln>
            <a:noFill/>
          </a:ln>
        </p:spPr>
      </p:pic>
      <p:pic>
        <p:nvPicPr>
          <p:cNvPr id="215" name="" descr=""/>
          <p:cNvPicPr/>
          <p:nvPr/>
        </p:nvPicPr>
        <p:blipFill>
          <a:blip r:embed="rId2"/>
          <a:stretch/>
        </p:blipFill>
        <p:spPr>
          <a:xfrm>
            <a:off x="4049640" y="1807560"/>
            <a:ext cx="4729680" cy="3539520"/>
          </a:xfrm>
          <a:prstGeom prst="rect">
            <a:avLst/>
          </a:prstGeom>
          <a:ln>
            <a:noFill/>
          </a:ln>
        </p:spPr>
      </p:pic>
      <p:sp>
        <p:nvSpPr>
          <p:cNvPr id="216" name="CustomShape 7"/>
          <p:cNvSpPr/>
          <p:nvPr/>
        </p:nvSpPr>
        <p:spPr>
          <a:xfrm>
            <a:off x="227160" y="271800"/>
            <a:ext cx="16736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200" spc="-151" strike="noStrike">
                <a:solidFill>
                  <a:srgbClr val="ffffff"/>
                </a:solidFill>
                <a:latin typeface="맑은 고딕"/>
                <a:ea typeface="DejaVu Sans"/>
              </a:rPr>
              <a:t>GSON – </a:t>
            </a:r>
            <a:r>
              <a:rPr b="1" lang="en-US" sz="1200" spc="-151" strike="noStrike">
                <a:solidFill>
                  <a:srgbClr val="ffffff"/>
                </a:solidFill>
                <a:latin typeface="맑은 고딕"/>
                <a:ea typeface="DejaVu Sans"/>
              </a:rPr>
              <a:t>라이브러리 추가</a:t>
            </a:r>
            <a:endParaRPr b="0" lang="en-US" sz="1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51640" y="620640"/>
            <a:ext cx="8640360" cy="59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2"/>
          <p:cNvSpPr/>
          <p:nvPr/>
        </p:nvSpPr>
        <p:spPr>
          <a:xfrm>
            <a:off x="4068000" y="74160"/>
            <a:ext cx="935280" cy="9352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"/>
          <p:cNvSpPr/>
          <p:nvPr/>
        </p:nvSpPr>
        <p:spPr>
          <a:xfrm>
            <a:off x="3996000" y="479160"/>
            <a:ext cx="10792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02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755640" y="1845000"/>
            <a:ext cx="79200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5"/>
          <p:cNvSpPr/>
          <p:nvPr/>
        </p:nvSpPr>
        <p:spPr>
          <a:xfrm>
            <a:off x="6516360" y="4797000"/>
            <a:ext cx="1871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우클릭 그림바꾸기로 </a:t>
            </a:r>
            <a:endParaRPr b="0" lang="en-US" sz="14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그림꿔주세요 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211680" y="271800"/>
            <a:ext cx="16736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200" spc="-151" strike="noStrike">
                <a:solidFill>
                  <a:srgbClr val="ffffff"/>
                </a:solidFill>
                <a:latin typeface="맑은 고딕"/>
                <a:ea typeface="DejaVu Sans"/>
              </a:rPr>
              <a:t>GSON – </a:t>
            </a:r>
            <a:r>
              <a:rPr b="1" lang="en-US" sz="1200" spc="-151" strike="noStrike">
                <a:solidFill>
                  <a:srgbClr val="ffffff"/>
                </a:solidFill>
                <a:latin typeface="맑은 고딕"/>
                <a:ea typeface="DejaVu Sans"/>
              </a:rPr>
              <a:t>라이브러리 추가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586080" y="1728000"/>
            <a:ext cx="10512000" cy="32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792000" y="1080000"/>
            <a:ext cx="7722720" cy="535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251640" y="620640"/>
            <a:ext cx="8640360" cy="59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2"/>
          <p:cNvSpPr/>
          <p:nvPr/>
        </p:nvSpPr>
        <p:spPr>
          <a:xfrm>
            <a:off x="4068000" y="74160"/>
            <a:ext cx="935280" cy="9352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3"/>
          <p:cNvSpPr/>
          <p:nvPr/>
        </p:nvSpPr>
        <p:spPr>
          <a:xfrm>
            <a:off x="3996000" y="479160"/>
            <a:ext cx="10792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02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755640" y="1845000"/>
            <a:ext cx="79200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5"/>
          <p:cNvSpPr/>
          <p:nvPr/>
        </p:nvSpPr>
        <p:spPr>
          <a:xfrm>
            <a:off x="6516360" y="4797000"/>
            <a:ext cx="1871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우클릭 그림바꾸기로 </a:t>
            </a:r>
            <a:endParaRPr b="0" lang="en-US" sz="14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그림꿔주세요 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427320" y="271800"/>
            <a:ext cx="880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200" spc="-151" strike="noStrike">
                <a:solidFill>
                  <a:srgbClr val="ffffff"/>
                </a:solidFill>
                <a:latin typeface="맑은 고딕"/>
                <a:ea typeface="DejaVu Sans"/>
              </a:rPr>
              <a:t>GSON </a:t>
            </a:r>
            <a:r>
              <a:rPr b="1" lang="en-US" sz="1200" spc="-151" strike="noStrike">
                <a:solidFill>
                  <a:srgbClr val="ffffff"/>
                </a:solidFill>
                <a:latin typeface="맑은 고딕"/>
                <a:ea typeface="DejaVu Sans"/>
              </a:rPr>
              <a:t>특징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231" name="CustomShape 7"/>
          <p:cNvSpPr/>
          <p:nvPr/>
        </p:nvSpPr>
        <p:spPr>
          <a:xfrm>
            <a:off x="586080" y="1728000"/>
            <a:ext cx="10512000" cy="32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8"/>
          <p:cNvSpPr/>
          <p:nvPr/>
        </p:nvSpPr>
        <p:spPr>
          <a:xfrm>
            <a:off x="468000" y="1377000"/>
            <a:ext cx="8280360" cy="413064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9"/>
          <p:cNvSpPr/>
          <p:nvPr/>
        </p:nvSpPr>
        <p:spPr>
          <a:xfrm>
            <a:off x="720000" y="1502640"/>
            <a:ext cx="10868760" cy="444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굴림"/>
                <a:ea typeface="DejaVu Sans"/>
              </a:rPr>
              <a:t>1.Java Object</a:t>
            </a:r>
            <a:r>
              <a:rPr b="0" lang="en-US" sz="2200" spc="-1" strike="noStrike">
                <a:solidFill>
                  <a:srgbClr val="000000"/>
                </a:solidFill>
                <a:latin typeface="굴림"/>
                <a:ea typeface="DejaVu Sans"/>
              </a:rPr>
              <a:t>를 </a:t>
            </a:r>
            <a:r>
              <a:rPr b="0" lang="en-US" sz="2200" spc="-1" strike="noStrike">
                <a:solidFill>
                  <a:srgbClr val="000000"/>
                </a:solidFill>
                <a:latin typeface="굴림"/>
                <a:ea typeface="DejaVu Sans"/>
              </a:rPr>
              <a:t>JSON</a:t>
            </a:r>
            <a:r>
              <a:rPr b="0" lang="en-US" sz="2200" spc="-1" strike="noStrike">
                <a:solidFill>
                  <a:srgbClr val="000000"/>
                </a:solidFill>
                <a:latin typeface="굴림"/>
                <a:ea typeface="DejaVu Sans"/>
              </a:rPr>
              <a:t>으로</a:t>
            </a:r>
            <a:r>
              <a:rPr b="0" lang="en-US" sz="2200" spc="-1" strike="noStrike">
                <a:solidFill>
                  <a:srgbClr val="000000"/>
                </a:solidFill>
                <a:latin typeface="굴림"/>
                <a:ea typeface="DejaVu Sans"/>
              </a:rPr>
              <a:t>, JSON</a:t>
            </a:r>
            <a:r>
              <a:rPr b="0" lang="en-US" sz="2200" spc="-1" strike="noStrike">
                <a:solidFill>
                  <a:srgbClr val="000000"/>
                </a:solidFill>
                <a:latin typeface="굴림"/>
                <a:ea typeface="DejaVu Sans"/>
              </a:rPr>
              <a:t>을 </a:t>
            </a:r>
            <a:r>
              <a:rPr b="0" lang="en-US" sz="2200" spc="-1" strike="noStrike">
                <a:solidFill>
                  <a:srgbClr val="000000"/>
                </a:solidFill>
                <a:latin typeface="굴림"/>
                <a:ea typeface="DejaVu Sans"/>
              </a:rPr>
              <a:t>Java Object</a:t>
            </a:r>
            <a:r>
              <a:rPr b="0" lang="en-US" sz="2200" spc="-1" strike="noStrike">
                <a:solidFill>
                  <a:srgbClr val="000000"/>
                </a:solidFill>
                <a:latin typeface="굴림"/>
                <a:ea typeface="DejaVu Sans"/>
              </a:rPr>
              <a:t>을 변환</a:t>
            </a:r>
            <a:endParaRPr b="0" lang="en-US" sz="22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굴림"/>
                <a:ea typeface="DejaVu Sans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굴림"/>
                <a:ea typeface="DejaVu Sans"/>
              </a:rPr>
              <a:t>toString()</a:t>
            </a:r>
            <a:r>
              <a:rPr b="0" lang="en-US" sz="2200" spc="-1" strike="noStrike">
                <a:solidFill>
                  <a:srgbClr val="000000"/>
                </a:solidFill>
                <a:latin typeface="굴림"/>
                <a:ea typeface="DejaVu Sans"/>
              </a:rPr>
              <a:t>과 생성자</a:t>
            </a:r>
            <a:r>
              <a:rPr b="0" lang="en-US" sz="2200" spc="-1" strike="noStrike">
                <a:solidFill>
                  <a:srgbClr val="000000"/>
                </a:solidFill>
                <a:latin typeface="굴림"/>
                <a:ea typeface="DejaVu Sans"/>
              </a:rPr>
              <a:t>(factory method)</a:t>
            </a:r>
            <a:r>
              <a:rPr b="0" lang="en-US" sz="2200" spc="-1" strike="noStrike">
                <a:solidFill>
                  <a:srgbClr val="000000"/>
                </a:solidFill>
                <a:latin typeface="굴림"/>
                <a:ea typeface="DejaVu Sans"/>
              </a:rPr>
              <a:t>를 사용</a:t>
            </a:r>
            <a:endParaRPr b="0" lang="en-US" sz="22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굴림"/>
                <a:ea typeface="굴림"/>
              </a:rPr>
              <a:t>2. </a:t>
            </a:r>
            <a:r>
              <a:rPr b="0" lang="en-US" sz="2200" spc="-1" strike="noStrike">
                <a:solidFill>
                  <a:srgbClr val="000000"/>
                </a:solidFill>
                <a:latin typeface="굴림"/>
                <a:ea typeface="DejaVu Sans"/>
              </a:rPr>
              <a:t>기존에 수정 불가능한 객체를 </a:t>
            </a:r>
            <a:r>
              <a:rPr b="0" lang="en-US" sz="2200" spc="-1" strike="noStrike">
                <a:solidFill>
                  <a:srgbClr val="000000"/>
                </a:solidFill>
                <a:latin typeface="굴림"/>
                <a:ea typeface="DejaVu Sans"/>
              </a:rPr>
              <a:t>JSON</a:t>
            </a:r>
            <a:r>
              <a:rPr b="0" lang="en-US" sz="2200" spc="-1" strike="noStrike">
                <a:solidFill>
                  <a:srgbClr val="000000"/>
                </a:solidFill>
                <a:latin typeface="굴림"/>
                <a:ea typeface="DejaVu Sans"/>
              </a:rPr>
              <a:t>으로 </a:t>
            </a:r>
            <a:endParaRPr b="0" lang="en-US" sz="22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굴림"/>
                <a:ea typeface="DejaVu Sans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굴림"/>
                <a:ea typeface="DejaVu Sans"/>
              </a:rPr>
              <a:t>혹은 </a:t>
            </a:r>
            <a:r>
              <a:rPr b="0" lang="en-US" sz="2200" spc="-1" strike="noStrike">
                <a:solidFill>
                  <a:srgbClr val="000000"/>
                </a:solidFill>
                <a:latin typeface="굴림"/>
                <a:ea typeface="DejaVu Sans"/>
              </a:rPr>
              <a:t>JSON</a:t>
            </a:r>
            <a:r>
              <a:rPr b="0" lang="en-US" sz="2200" spc="-1" strike="noStrike">
                <a:solidFill>
                  <a:srgbClr val="000000"/>
                </a:solidFill>
                <a:latin typeface="굴림"/>
                <a:ea typeface="DejaVu Sans"/>
              </a:rPr>
              <a:t>으로부터 </a:t>
            </a:r>
            <a:r>
              <a:rPr b="0" lang="en-US" sz="2200" spc="-1" strike="noStrike">
                <a:solidFill>
                  <a:srgbClr val="000000"/>
                </a:solidFill>
                <a:latin typeface="굴림"/>
                <a:ea typeface="DejaVu Sans"/>
              </a:rPr>
              <a:t>JAVA</a:t>
            </a:r>
            <a:r>
              <a:rPr b="0" lang="en-US" sz="2200" spc="-1" strike="noStrike">
                <a:solidFill>
                  <a:srgbClr val="000000"/>
                </a:solidFill>
                <a:latin typeface="굴림"/>
                <a:ea typeface="DejaVu Sans"/>
              </a:rPr>
              <a:t>로 변환</a:t>
            </a:r>
            <a:endParaRPr b="0" lang="en-US" sz="22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굴림"/>
                <a:ea typeface="굴림"/>
              </a:rPr>
              <a:t>3. </a:t>
            </a:r>
            <a:r>
              <a:rPr b="0" lang="en-US" sz="2200" spc="-1" strike="noStrike">
                <a:solidFill>
                  <a:srgbClr val="000000"/>
                </a:solidFill>
                <a:latin typeface="굴림"/>
                <a:ea typeface="DejaVu Sans"/>
              </a:rPr>
              <a:t>객체에 대한 사용자 정의 표현이 가능</a:t>
            </a:r>
            <a:endParaRPr b="0" lang="en-US" sz="22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굴림"/>
                <a:ea typeface="DejaVu Sans"/>
              </a:rPr>
              <a:t>4. Java Generics</a:t>
            </a:r>
            <a:r>
              <a:rPr b="0" lang="en-US" sz="2200" spc="-1" strike="noStrike">
                <a:solidFill>
                  <a:srgbClr val="000000"/>
                </a:solidFill>
                <a:latin typeface="굴림"/>
                <a:ea typeface="DejaVu Sans"/>
              </a:rPr>
              <a:t>을 지원</a:t>
            </a:r>
            <a:endParaRPr b="0" lang="en-US" sz="22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굴림"/>
                <a:ea typeface="굴림"/>
              </a:rPr>
              <a:t>5. </a:t>
            </a:r>
            <a:r>
              <a:rPr b="0" lang="en-US" sz="2200" spc="-1" strike="noStrike">
                <a:solidFill>
                  <a:srgbClr val="000000"/>
                </a:solidFill>
                <a:latin typeface="굴림"/>
                <a:ea typeface="DejaVu Sans"/>
              </a:rPr>
              <a:t>간결하고 읽기 쉬운 </a:t>
            </a:r>
            <a:r>
              <a:rPr b="0" lang="en-US" sz="2200" spc="-1" strike="noStrike">
                <a:solidFill>
                  <a:srgbClr val="000000"/>
                </a:solidFill>
                <a:latin typeface="굴림"/>
                <a:ea typeface="DejaVu Sans"/>
              </a:rPr>
              <a:t>JSON</a:t>
            </a:r>
            <a:r>
              <a:rPr b="0" lang="en-US" sz="2200" spc="-1" strike="noStrike">
                <a:solidFill>
                  <a:srgbClr val="000000"/>
                </a:solidFill>
                <a:latin typeface="굴림"/>
                <a:ea typeface="DejaVu Sans"/>
              </a:rPr>
              <a:t>을 생성</a:t>
            </a:r>
            <a:endParaRPr b="0" lang="en-US" sz="22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251640" y="620640"/>
            <a:ext cx="8640360" cy="59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2"/>
          <p:cNvSpPr/>
          <p:nvPr/>
        </p:nvSpPr>
        <p:spPr>
          <a:xfrm>
            <a:off x="4068000" y="74160"/>
            <a:ext cx="935280" cy="9352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3996000" y="479160"/>
            <a:ext cx="10792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02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755640" y="1845000"/>
            <a:ext cx="79200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5"/>
          <p:cNvSpPr/>
          <p:nvPr/>
        </p:nvSpPr>
        <p:spPr>
          <a:xfrm>
            <a:off x="6516360" y="4797000"/>
            <a:ext cx="1871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우클릭 그림바꾸기로 </a:t>
            </a:r>
            <a:endParaRPr b="0" lang="en-US" sz="14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그림꿔주세요 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127440" y="271800"/>
            <a:ext cx="14814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200" spc="-151" strike="noStrike">
                <a:solidFill>
                  <a:srgbClr val="ffffff"/>
                </a:solidFill>
                <a:latin typeface="맑은 고딕"/>
                <a:ea typeface="DejaVu Sans"/>
              </a:rPr>
              <a:t>GSON </a:t>
            </a:r>
            <a:r>
              <a:rPr b="1" lang="en-US" sz="1200" spc="-151" strike="noStrike">
                <a:solidFill>
                  <a:srgbClr val="ffffff"/>
                </a:solidFill>
                <a:latin typeface="맑은 고딕"/>
                <a:ea typeface="DejaVu Sans"/>
              </a:rPr>
              <a:t>객체 생성 방법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586080" y="1728000"/>
            <a:ext cx="10512000" cy="32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251640" y="2054880"/>
            <a:ext cx="8532000" cy="3740760"/>
          </a:xfrm>
          <a:prstGeom prst="rect">
            <a:avLst/>
          </a:prstGeom>
          <a:ln>
            <a:noFill/>
          </a:ln>
        </p:spPr>
      </p:pic>
      <p:sp>
        <p:nvSpPr>
          <p:cNvPr id="242" name="CustomShape 8"/>
          <p:cNvSpPr/>
          <p:nvPr/>
        </p:nvSpPr>
        <p:spPr>
          <a:xfrm>
            <a:off x="720000" y="1116000"/>
            <a:ext cx="26607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굴림"/>
                <a:ea typeface="DejaVu Sans"/>
              </a:rPr>
              <a:t>1. new Gson()</a:t>
            </a:r>
            <a:endParaRPr b="0" lang="en-US" sz="2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51640" y="620640"/>
            <a:ext cx="8640360" cy="59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2"/>
          <p:cNvSpPr/>
          <p:nvPr/>
        </p:nvSpPr>
        <p:spPr>
          <a:xfrm>
            <a:off x="4068000" y="74160"/>
            <a:ext cx="935280" cy="9352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3"/>
          <p:cNvSpPr/>
          <p:nvPr/>
        </p:nvSpPr>
        <p:spPr>
          <a:xfrm>
            <a:off x="3996000" y="479160"/>
            <a:ext cx="10792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02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755640" y="1845000"/>
            <a:ext cx="79200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5"/>
          <p:cNvSpPr/>
          <p:nvPr/>
        </p:nvSpPr>
        <p:spPr>
          <a:xfrm>
            <a:off x="6516360" y="4797000"/>
            <a:ext cx="1871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우클릭 그림바꾸기로 </a:t>
            </a:r>
            <a:endParaRPr b="0" lang="en-US" sz="14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그림꿔주세요 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48" name="CustomShape 6"/>
          <p:cNvSpPr/>
          <p:nvPr/>
        </p:nvSpPr>
        <p:spPr>
          <a:xfrm>
            <a:off x="127440" y="271800"/>
            <a:ext cx="14814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200" spc="-151" strike="noStrike">
                <a:solidFill>
                  <a:srgbClr val="ffffff"/>
                </a:solidFill>
                <a:latin typeface="맑은 고딕"/>
                <a:ea typeface="DejaVu Sans"/>
              </a:rPr>
              <a:t>GSON </a:t>
            </a:r>
            <a:r>
              <a:rPr b="1" lang="en-US" sz="1200" spc="-151" strike="noStrike">
                <a:solidFill>
                  <a:srgbClr val="ffffff"/>
                </a:solidFill>
                <a:latin typeface="맑은 고딕"/>
                <a:ea typeface="DejaVu Sans"/>
              </a:rPr>
              <a:t>객체 생성 방법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249" name="CustomShape 7"/>
          <p:cNvSpPr/>
          <p:nvPr/>
        </p:nvSpPr>
        <p:spPr>
          <a:xfrm>
            <a:off x="586080" y="1728000"/>
            <a:ext cx="10512000" cy="32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8"/>
          <p:cNvSpPr/>
          <p:nvPr/>
        </p:nvSpPr>
        <p:spPr>
          <a:xfrm>
            <a:off x="720000" y="1260000"/>
            <a:ext cx="42447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굴림"/>
                <a:ea typeface="DejaVu Sans"/>
              </a:rPr>
              <a:t>2. new GsonBuilder().create()</a:t>
            </a:r>
            <a:endParaRPr b="0" lang="en-US" sz="2200" spc="-1" strike="noStrike">
              <a:latin typeface="굴림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360000" y="1989360"/>
            <a:ext cx="8423640" cy="3740760"/>
          </a:xfrm>
          <a:prstGeom prst="rect">
            <a:avLst/>
          </a:prstGeom>
          <a:ln>
            <a:noFill/>
          </a:ln>
        </p:spPr>
      </p:pic>
      <p:sp>
        <p:nvSpPr>
          <p:cNvPr id="252" name="CustomShape 9"/>
          <p:cNvSpPr/>
          <p:nvPr/>
        </p:nvSpPr>
        <p:spPr>
          <a:xfrm>
            <a:off x="4466880" y="3671640"/>
            <a:ext cx="42447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붙어서 출력된 문자열을 읽기 편한 형태의 </a:t>
            </a:r>
            <a:r>
              <a:rPr b="0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JSON</a:t>
            </a:r>
            <a:r>
              <a:rPr b="0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문자열로 객체를 생성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253" name="CustomShape 10"/>
          <p:cNvSpPr/>
          <p:nvPr/>
        </p:nvSpPr>
        <p:spPr>
          <a:xfrm>
            <a:off x="1152000" y="4392000"/>
            <a:ext cx="5252760" cy="860760"/>
          </a:xfrm>
          <a:prstGeom prst="rect">
            <a:avLst/>
          </a:prstGeom>
          <a:noFill/>
          <a:ln w="72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11"/>
          <p:cNvSpPr/>
          <p:nvPr/>
        </p:nvSpPr>
        <p:spPr>
          <a:xfrm flipV="1">
            <a:off x="6462000" y="4248000"/>
            <a:ext cx="306000" cy="792000"/>
          </a:xfrm>
          <a:prstGeom prst="line">
            <a:avLst/>
          </a:prstGeom>
          <a:ln w="7200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251640" y="620640"/>
            <a:ext cx="8640360" cy="59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2"/>
          <p:cNvSpPr/>
          <p:nvPr/>
        </p:nvSpPr>
        <p:spPr>
          <a:xfrm>
            <a:off x="4068000" y="74160"/>
            <a:ext cx="935280" cy="9352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3"/>
          <p:cNvSpPr/>
          <p:nvPr/>
        </p:nvSpPr>
        <p:spPr>
          <a:xfrm>
            <a:off x="3996000" y="479160"/>
            <a:ext cx="10792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02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755640" y="1845000"/>
            <a:ext cx="79200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5"/>
          <p:cNvSpPr/>
          <p:nvPr/>
        </p:nvSpPr>
        <p:spPr>
          <a:xfrm>
            <a:off x="6516360" y="4797000"/>
            <a:ext cx="1871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우클릭 그림바꾸기로 </a:t>
            </a:r>
            <a:endParaRPr b="0" lang="en-US" sz="14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그림꿔주세요 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60" name="CustomShape 6"/>
          <p:cNvSpPr/>
          <p:nvPr/>
        </p:nvSpPr>
        <p:spPr>
          <a:xfrm>
            <a:off x="587520" y="271800"/>
            <a:ext cx="5598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200" spc="-151" strike="noStrike">
                <a:solidFill>
                  <a:srgbClr val="ffffff"/>
                </a:solidFill>
                <a:latin typeface="맑은 고딕"/>
                <a:ea typeface="DejaVu Sans"/>
              </a:rPr>
              <a:t>GSON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261" name="CustomShape 7"/>
          <p:cNvSpPr/>
          <p:nvPr/>
        </p:nvSpPr>
        <p:spPr>
          <a:xfrm>
            <a:off x="586080" y="1728000"/>
            <a:ext cx="10512000" cy="32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8"/>
          <p:cNvSpPr/>
          <p:nvPr/>
        </p:nvSpPr>
        <p:spPr>
          <a:xfrm>
            <a:off x="262080" y="8654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333333"/>
                </a:solidFill>
                <a:latin typeface="notokr"/>
                <a:ea typeface="DejaVu Sans"/>
              </a:rPr>
              <a:t>Json Object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333333"/>
                </a:solidFill>
                <a:latin typeface="notokr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333333"/>
                </a:solidFill>
                <a:latin typeface="notokr"/>
                <a:ea typeface="DejaVu Sans"/>
              </a:rPr>
              <a:t>Java Object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latin typeface="굴림"/>
            </a:endParaRPr>
          </a:p>
          <a:p>
            <a:pPr>
              <a:lnSpc>
                <a:spcPct val="90000"/>
              </a:lnSpc>
            </a:pPr>
            <a:r>
              <a:rPr b="0" lang="en-US" sz="1500" spc="-1" strike="noStrike">
                <a:solidFill>
                  <a:srgbClr val="333333"/>
                </a:solidFill>
                <a:latin typeface="notokr"/>
                <a:ea typeface="DejaVu Sans"/>
              </a:rPr>
              <a:t>fromJson</a:t>
            </a:r>
            <a:r>
              <a:rPr b="0" lang="en-US" sz="1500" spc="-1" strike="noStrike">
                <a:solidFill>
                  <a:srgbClr val="333333"/>
                </a:solidFill>
                <a:latin typeface="notokr"/>
                <a:ea typeface="DejaVu Sans"/>
              </a:rPr>
              <a:t>의 인자로</a:t>
            </a:r>
            <a:endParaRPr b="0" lang="en-US" sz="1500" spc="-1" strike="noStrike">
              <a:latin typeface="굴림"/>
            </a:endParaRPr>
          </a:p>
          <a:p>
            <a:pPr>
              <a:lnSpc>
                <a:spcPct val="90000"/>
              </a:lnSpc>
            </a:pPr>
            <a:r>
              <a:rPr b="0" lang="en-US" sz="1500" spc="-1" strike="noStrike">
                <a:solidFill>
                  <a:srgbClr val="333333"/>
                </a:solidFill>
                <a:latin typeface="notokr"/>
                <a:ea typeface="DejaVu Sans"/>
              </a:rPr>
              <a:t>JSON</a:t>
            </a:r>
            <a:r>
              <a:rPr b="0" lang="en-US" sz="1500" spc="-1" strike="noStrike">
                <a:solidFill>
                  <a:srgbClr val="333333"/>
                </a:solidFill>
                <a:latin typeface="notokr"/>
                <a:ea typeface="DejaVu Sans"/>
              </a:rPr>
              <a:t>문자열과</a:t>
            </a:r>
            <a:endParaRPr b="0" lang="en-US" sz="1500" spc="-1" strike="noStrike">
              <a:latin typeface="굴림"/>
            </a:endParaRPr>
          </a:p>
          <a:p>
            <a:pPr>
              <a:lnSpc>
                <a:spcPct val="90000"/>
              </a:lnSpc>
            </a:pPr>
            <a:r>
              <a:rPr b="0" lang="en-US" sz="1500" spc="-1" strike="noStrike">
                <a:solidFill>
                  <a:srgbClr val="333333"/>
                </a:solidFill>
                <a:latin typeface="notokr"/>
                <a:ea typeface="DejaVu Sans"/>
              </a:rPr>
              <a:t>변환할 </a:t>
            </a:r>
            <a:r>
              <a:rPr b="0" lang="en-US" sz="1500" spc="-1" strike="noStrike">
                <a:solidFill>
                  <a:srgbClr val="333333"/>
                </a:solidFill>
                <a:latin typeface="notokr"/>
                <a:ea typeface="DejaVu Sans"/>
              </a:rPr>
              <a:t>Java</a:t>
            </a:r>
            <a:r>
              <a:rPr b="0" lang="en-US" sz="1500" spc="-1" strike="noStrike">
                <a:solidFill>
                  <a:srgbClr val="333333"/>
                </a:solidFill>
                <a:latin typeface="notokr"/>
                <a:ea typeface="DejaVu Sans"/>
              </a:rPr>
              <a:t>클래스 </a:t>
            </a:r>
            <a:endParaRPr b="0" lang="en-US" sz="1500" spc="-1" strike="noStrike">
              <a:latin typeface="굴림"/>
            </a:endParaRPr>
          </a:p>
          <a:p>
            <a:pPr>
              <a:lnSpc>
                <a:spcPct val="90000"/>
              </a:lnSpc>
            </a:pPr>
            <a:r>
              <a:rPr b="0" lang="en-US" sz="1500" spc="-1" strike="noStrike">
                <a:solidFill>
                  <a:srgbClr val="333333"/>
                </a:solidFill>
                <a:latin typeface="notokr"/>
                <a:ea typeface="DejaVu Sans"/>
              </a:rPr>
              <a:t>전달</a:t>
            </a:r>
            <a:endParaRPr b="0" lang="en-US" sz="1500" spc="-1" strike="noStrike">
              <a:latin typeface="굴림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2088000" y="620640"/>
            <a:ext cx="7054200" cy="597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251640" y="620640"/>
            <a:ext cx="8640360" cy="59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"/>
          <p:cNvSpPr/>
          <p:nvPr/>
        </p:nvSpPr>
        <p:spPr>
          <a:xfrm>
            <a:off x="4068000" y="74160"/>
            <a:ext cx="935280" cy="9352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3"/>
          <p:cNvSpPr/>
          <p:nvPr/>
        </p:nvSpPr>
        <p:spPr>
          <a:xfrm>
            <a:off x="3996000" y="479160"/>
            <a:ext cx="10792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02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755640" y="1845000"/>
            <a:ext cx="79200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5"/>
          <p:cNvSpPr/>
          <p:nvPr/>
        </p:nvSpPr>
        <p:spPr>
          <a:xfrm>
            <a:off x="6516360" y="4797000"/>
            <a:ext cx="1871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우클릭 그림바꾸기로 </a:t>
            </a:r>
            <a:endParaRPr b="0" lang="en-US" sz="14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그림꿔주세요 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69" name="CustomShape 6"/>
          <p:cNvSpPr/>
          <p:nvPr/>
        </p:nvSpPr>
        <p:spPr>
          <a:xfrm>
            <a:off x="587520" y="271800"/>
            <a:ext cx="5598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200" spc="-151" strike="noStrike">
                <a:solidFill>
                  <a:srgbClr val="ffffff"/>
                </a:solidFill>
                <a:latin typeface="맑은 고딕"/>
                <a:ea typeface="DejaVu Sans"/>
              </a:rPr>
              <a:t>GSON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270" name="CustomShape 7"/>
          <p:cNvSpPr/>
          <p:nvPr/>
        </p:nvSpPr>
        <p:spPr>
          <a:xfrm>
            <a:off x="586080" y="1728000"/>
            <a:ext cx="10512000" cy="32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8"/>
          <p:cNvSpPr/>
          <p:nvPr/>
        </p:nvSpPr>
        <p:spPr>
          <a:xfrm>
            <a:off x="334080" y="7934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333333"/>
                </a:solidFill>
                <a:latin typeface="notokr"/>
                <a:ea typeface="DejaVu Sans"/>
              </a:rPr>
              <a:t>Java Object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333333"/>
                </a:solidFill>
                <a:latin typeface="notokr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333333"/>
                </a:solidFill>
                <a:latin typeface="notokr"/>
                <a:ea typeface="DejaVu Sans"/>
              </a:rPr>
              <a:t>Json Object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latin typeface="굴림"/>
            </a:endParaRPr>
          </a:p>
          <a:p>
            <a:pPr>
              <a:lnSpc>
                <a:spcPct val="90000"/>
              </a:lnSpc>
            </a:pPr>
            <a:r>
              <a:rPr b="0" lang="en-US" sz="1500" spc="-1" strike="noStrike">
                <a:solidFill>
                  <a:srgbClr val="333333"/>
                </a:solidFill>
                <a:latin typeface="notokr"/>
                <a:ea typeface="DejaVu Sans"/>
              </a:rPr>
              <a:t>toJson()</a:t>
            </a:r>
            <a:r>
              <a:rPr b="0" lang="en-US" sz="1500" spc="-1" strike="noStrike">
                <a:solidFill>
                  <a:srgbClr val="333333"/>
                </a:solidFill>
                <a:latin typeface="notokr"/>
                <a:ea typeface="DejaVu Sans"/>
              </a:rPr>
              <a:t>에 </a:t>
            </a:r>
            <a:r>
              <a:rPr b="0" lang="en-US" sz="1500" spc="-1" strike="noStrike">
                <a:solidFill>
                  <a:srgbClr val="333333"/>
                </a:solidFill>
                <a:latin typeface="notokr"/>
                <a:ea typeface="DejaVu Sans"/>
              </a:rPr>
              <a:t>Java</a:t>
            </a:r>
            <a:r>
              <a:rPr b="0" lang="en-US" sz="1500" spc="-1" strike="noStrike">
                <a:solidFill>
                  <a:srgbClr val="333333"/>
                </a:solidFill>
                <a:latin typeface="notokr"/>
                <a:ea typeface="DejaVu Sans"/>
              </a:rPr>
              <a:t>객체를 </a:t>
            </a:r>
            <a:endParaRPr b="0" lang="en-US" sz="1500" spc="-1" strike="noStrike">
              <a:latin typeface="굴림"/>
            </a:endParaRPr>
          </a:p>
          <a:p>
            <a:pPr>
              <a:lnSpc>
                <a:spcPct val="90000"/>
              </a:lnSpc>
            </a:pPr>
            <a:r>
              <a:rPr b="0" lang="en-US" sz="1500" spc="-1" strike="noStrike">
                <a:solidFill>
                  <a:srgbClr val="333333"/>
                </a:solidFill>
                <a:latin typeface="notokr"/>
                <a:ea typeface="DejaVu Sans"/>
              </a:rPr>
              <a:t>인자로 전달하면 </a:t>
            </a:r>
            <a:endParaRPr b="0" lang="en-US" sz="1500" spc="-1" strike="noStrike">
              <a:latin typeface="굴림"/>
            </a:endParaRPr>
          </a:p>
          <a:p>
            <a:pPr>
              <a:lnSpc>
                <a:spcPct val="90000"/>
              </a:lnSpc>
            </a:pPr>
            <a:r>
              <a:rPr b="0" lang="en-US" sz="1500" spc="-1" strike="noStrike">
                <a:solidFill>
                  <a:srgbClr val="333333"/>
                </a:solidFill>
                <a:latin typeface="notokr"/>
                <a:ea typeface="DejaVu Sans"/>
              </a:rPr>
              <a:t>JSON</a:t>
            </a:r>
            <a:r>
              <a:rPr b="0" lang="en-US" sz="1500" spc="-1" strike="noStrike">
                <a:solidFill>
                  <a:srgbClr val="333333"/>
                </a:solidFill>
                <a:latin typeface="notokr"/>
                <a:ea typeface="DejaVu Sans"/>
              </a:rPr>
              <a:t>으로 변환된 </a:t>
            </a:r>
            <a:endParaRPr b="0" lang="en-US" sz="1500" spc="-1" strike="noStrike">
              <a:latin typeface="굴림"/>
            </a:endParaRPr>
          </a:p>
          <a:p>
            <a:pPr>
              <a:lnSpc>
                <a:spcPct val="90000"/>
              </a:lnSpc>
            </a:pPr>
            <a:r>
              <a:rPr b="0" lang="en-US" sz="1500" spc="-1" strike="noStrike">
                <a:solidFill>
                  <a:srgbClr val="333333"/>
                </a:solidFill>
                <a:latin typeface="notokr"/>
                <a:ea typeface="DejaVu Sans"/>
              </a:rPr>
              <a:t>문자열이 리턴됨</a:t>
            </a:r>
            <a:endParaRPr b="0" lang="en-US" sz="1500" spc="-1" strike="noStrike">
              <a:latin typeface="굴림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1"/>
          <a:stretch/>
        </p:blipFill>
        <p:spPr>
          <a:xfrm>
            <a:off x="2377440" y="619200"/>
            <a:ext cx="6694200" cy="597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251640" y="620640"/>
            <a:ext cx="8640360" cy="59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2"/>
          <p:cNvSpPr/>
          <p:nvPr/>
        </p:nvSpPr>
        <p:spPr>
          <a:xfrm>
            <a:off x="4068000" y="74160"/>
            <a:ext cx="935280" cy="9352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3"/>
          <p:cNvSpPr/>
          <p:nvPr/>
        </p:nvSpPr>
        <p:spPr>
          <a:xfrm>
            <a:off x="3996000" y="479160"/>
            <a:ext cx="10792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02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755640" y="1845000"/>
            <a:ext cx="79200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5"/>
          <p:cNvSpPr/>
          <p:nvPr/>
        </p:nvSpPr>
        <p:spPr>
          <a:xfrm>
            <a:off x="6516360" y="4797000"/>
            <a:ext cx="1871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우클릭 그림바꾸기로 </a:t>
            </a:r>
            <a:endParaRPr b="0" lang="en-US" sz="14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그림꿔주세요 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78" name="CustomShape 6"/>
          <p:cNvSpPr/>
          <p:nvPr/>
        </p:nvSpPr>
        <p:spPr>
          <a:xfrm>
            <a:off x="56160" y="271800"/>
            <a:ext cx="16250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200" spc="-151" strike="noStrike">
                <a:solidFill>
                  <a:srgbClr val="ffffff"/>
                </a:solidFill>
                <a:latin typeface="맑은 고딕"/>
                <a:ea typeface="DejaVu Sans"/>
              </a:rPr>
              <a:t>JSON – GSON </a:t>
            </a:r>
            <a:r>
              <a:rPr b="1" lang="en-US" sz="1200" spc="-151" strike="noStrike">
                <a:solidFill>
                  <a:srgbClr val="ffffff"/>
                </a:solidFill>
                <a:latin typeface="맑은 고딕"/>
                <a:ea typeface="DejaVu Sans"/>
              </a:rPr>
              <a:t>심화 예제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279" name="CustomShape 7"/>
          <p:cNvSpPr/>
          <p:nvPr/>
        </p:nvSpPr>
        <p:spPr>
          <a:xfrm>
            <a:off x="586080" y="1728000"/>
            <a:ext cx="10512000" cy="32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265320" y="1016640"/>
            <a:ext cx="8625960" cy="535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251640" y="3069000"/>
            <a:ext cx="8640720" cy="35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2"/>
          <p:cNvSpPr/>
          <p:nvPr/>
        </p:nvSpPr>
        <p:spPr>
          <a:xfrm>
            <a:off x="2627640" y="1052640"/>
            <a:ext cx="3858480" cy="38584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3"/>
          <p:cNvSpPr/>
          <p:nvPr/>
        </p:nvSpPr>
        <p:spPr>
          <a:xfrm>
            <a:off x="2699640" y="2565000"/>
            <a:ext cx="381600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맑은 고딕"/>
              </a:rPr>
              <a:t>THANK</a:t>
            </a:r>
            <a:endParaRPr b="0" lang="en-US" sz="54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맑은 고딕"/>
              </a:rPr>
              <a:t>YOU</a:t>
            </a:r>
            <a:endParaRPr b="0" lang="en-US" sz="54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51640" y="620640"/>
            <a:ext cx="8640720" cy="597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2"/>
          <p:cNvSpPr/>
          <p:nvPr/>
        </p:nvSpPr>
        <p:spPr>
          <a:xfrm>
            <a:off x="4068000" y="74160"/>
            <a:ext cx="935640" cy="93564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3"/>
          <p:cNvSpPr/>
          <p:nvPr/>
        </p:nvSpPr>
        <p:spPr>
          <a:xfrm>
            <a:off x="192960" y="244800"/>
            <a:ext cx="20473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JSON </a:t>
            </a: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라이브러리 추가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3996000" y="479160"/>
            <a:ext cx="1079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01</a:t>
            </a:r>
            <a:endParaRPr b="0" lang="en-US" sz="2400" spc="-1" strike="noStrike">
              <a:latin typeface="굴림"/>
            </a:endParaRPr>
          </a:p>
        </p:txBody>
      </p:sp>
      <p:pic>
        <p:nvPicPr>
          <p:cNvPr id="102" name="내용 개체 틀 4" descr=""/>
          <p:cNvPicPr/>
          <p:nvPr/>
        </p:nvPicPr>
        <p:blipFill>
          <a:blip r:embed="rId1"/>
          <a:stretch/>
        </p:blipFill>
        <p:spPr>
          <a:xfrm>
            <a:off x="1296000" y="1411920"/>
            <a:ext cx="6586560" cy="434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51640" y="620640"/>
            <a:ext cx="8640720" cy="597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4068000" y="74160"/>
            <a:ext cx="935640" cy="93564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192960" y="244800"/>
            <a:ext cx="20473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JSON </a:t>
            </a: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라이브러리 추가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3996000" y="479160"/>
            <a:ext cx="1079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01</a:t>
            </a:r>
            <a:endParaRPr b="0" lang="en-US" sz="2400" spc="-1" strike="noStrike">
              <a:latin typeface="굴림"/>
            </a:endParaRPr>
          </a:p>
        </p:txBody>
      </p:sp>
      <p:pic>
        <p:nvPicPr>
          <p:cNvPr id="107" name="내용 개체 틀 4" descr=""/>
          <p:cNvPicPr/>
          <p:nvPr/>
        </p:nvPicPr>
        <p:blipFill>
          <a:blip r:embed="rId1"/>
          <a:stretch/>
        </p:blipFill>
        <p:spPr>
          <a:xfrm>
            <a:off x="648000" y="1224000"/>
            <a:ext cx="4125600" cy="3312000"/>
          </a:xfrm>
          <a:prstGeom prst="rect">
            <a:avLst/>
          </a:prstGeom>
          <a:ln>
            <a:noFill/>
          </a:ln>
        </p:spPr>
      </p:pic>
      <p:pic>
        <p:nvPicPr>
          <p:cNvPr id="108" name="그림 8" descr=""/>
          <p:cNvPicPr/>
          <p:nvPr/>
        </p:nvPicPr>
        <p:blipFill>
          <a:blip r:embed="rId2"/>
          <a:stretch/>
        </p:blipFill>
        <p:spPr>
          <a:xfrm>
            <a:off x="3168000" y="2880000"/>
            <a:ext cx="5495760" cy="338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251640" y="620640"/>
            <a:ext cx="8640720" cy="597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"/>
          <p:cNvSpPr/>
          <p:nvPr/>
        </p:nvSpPr>
        <p:spPr>
          <a:xfrm>
            <a:off x="4068000" y="74160"/>
            <a:ext cx="935640" cy="93564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"/>
          <p:cNvSpPr/>
          <p:nvPr/>
        </p:nvSpPr>
        <p:spPr>
          <a:xfrm>
            <a:off x="192960" y="244800"/>
            <a:ext cx="20473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JSON </a:t>
            </a: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라이브러리 추가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3996000" y="479160"/>
            <a:ext cx="1079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01</a:t>
            </a:r>
            <a:endParaRPr b="0" lang="en-US" sz="2400" spc="-1" strike="noStrike">
              <a:latin typeface="굴림"/>
            </a:endParaRPr>
          </a:p>
        </p:txBody>
      </p:sp>
      <p:pic>
        <p:nvPicPr>
          <p:cNvPr id="113" name="내용 개체 틀 4" descr=""/>
          <p:cNvPicPr/>
          <p:nvPr/>
        </p:nvPicPr>
        <p:blipFill>
          <a:blip r:embed="rId1"/>
          <a:stretch/>
        </p:blipFill>
        <p:spPr>
          <a:xfrm>
            <a:off x="581760" y="1486080"/>
            <a:ext cx="7986240" cy="412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51640" y="620640"/>
            <a:ext cx="8640720" cy="597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4068000" y="74160"/>
            <a:ext cx="935640" cy="93564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476280" y="244800"/>
            <a:ext cx="11199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JSON</a:t>
            </a: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이란</a:t>
            </a: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?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3996000" y="479160"/>
            <a:ext cx="1079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01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349560" y="1465560"/>
            <a:ext cx="8542440" cy="27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-apple-system"/>
                <a:ea typeface="DejaVu Sans"/>
              </a:rPr>
              <a:t>JSON - JavaScript Object Notation</a:t>
            </a:r>
            <a:endParaRPr b="0" lang="en-US" sz="2800" spc="-1" strike="noStrike">
              <a:latin typeface="굴림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-apple-system"/>
                <a:ea typeface="DejaVu Sans"/>
              </a:rPr>
              <a:t>자바스크립트의 객체 형식을 기반으로 만들어 졌으며 </a:t>
            </a:r>
            <a:r>
              <a:rPr b="0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데이터를 저장하거나 전송할 때 많이 사용되는 </a:t>
            </a: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경량의 </a:t>
            </a: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DATA </a:t>
            </a: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교환 형식</a:t>
            </a:r>
            <a:endParaRPr b="0" lang="en-US" sz="2800" spc="-1" strike="noStrike">
              <a:latin typeface="굴림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21252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JSON </a:t>
            </a:r>
            <a:r>
              <a:rPr b="0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표현식은 사람과 기계 모두 이해하기 쉬우며 </a:t>
            </a: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용량이 작아서</a:t>
            </a:r>
            <a:r>
              <a:rPr b="0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, </a:t>
            </a:r>
            <a:r>
              <a:rPr b="0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최근에는 </a:t>
            </a:r>
            <a:r>
              <a:rPr b="0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JSON</a:t>
            </a:r>
            <a:r>
              <a:rPr b="0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이 </a:t>
            </a:r>
            <a:r>
              <a:rPr b="0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XML</a:t>
            </a:r>
            <a:r>
              <a:rPr b="0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을 대체해서 </a:t>
            </a:r>
            <a:r>
              <a:rPr b="1" lang="en-US" sz="2800" spc="-1" strike="noStrike">
                <a:solidFill>
                  <a:srgbClr val="000000"/>
                </a:solidFill>
                <a:latin typeface="-apple-system"/>
                <a:ea typeface="DejaVu Sans"/>
              </a:rPr>
              <a:t>데이터 전송 </a:t>
            </a:r>
            <a:r>
              <a:rPr b="0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등에 많이 사용</a:t>
            </a:r>
            <a:endParaRPr b="0" lang="en-US" sz="2800" spc="-1" strike="noStrike">
              <a:latin typeface="굴림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21252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JSON</a:t>
            </a:r>
            <a:r>
              <a:rPr b="0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은 데이터 포맷일 뿐이며 어떠한 통신 방법도</a:t>
            </a:r>
            <a:r>
              <a:rPr b="0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, </a:t>
            </a:r>
            <a:r>
              <a:rPr b="0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프로그래밍 문법도 아닌 </a:t>
            </a: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단순히 데이터를 표시하는 표현 방법</a:t>
            </a:r>
            <a:endParaRPr b="0" lang="en-US" sz="2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51640" y="620640"/>
            <a:ext cx="8640720" cy="597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"/>
          <p:cNvSpPr/>
          <p:nvPr/>
        </p:nvSpPr>
        <p:spPr>
          <a:xfrm>
            <a:off x="4068000" y="74160"/>
            <a:ext cx="935640" cy="93564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"/>
          <p:cNvSpPr/>
          <p:nvPr/>
        </p:nvSpPr>
        <p:spPr>
          <a:xfrm>
            <a:off x="495000" y="244800"/>
            <a:ext cx="10825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JSON </a:t>
            </a: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특징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3996000" y="479160"/>
            <a:ext cx="1079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01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478080" y="1363680"/>
            <a:ext cx="8377920" cy="51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21252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서버와 클라이언트 간의 교류에서 일반적으로 많이 사용된다</a:t>
            </a:r>
            <a:r>
              <a:rPr b="0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.</a:t>
            </a:r>
            <a:endParaRPr b="0" lang="en-US" sz="2800" spc="-1" strike="noStrike">
              <a:latin typeface="굴림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212529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JSON </a:t>
            </a: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문서 형식은 자바스크립트 객체의 형식을 기반으로 만들어졌기 때문에 </a:t>
            </a: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JSON </a:t>
            </a: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형식의 문서를 쉽게 자바스크립트 객체로 변환할 수 있다</a:t>
            </a:r>
            <a:r>
              <a:rPr b="1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. </a:t>
            </a:r>
            <a:endParaRPr b="0" lang="en-US" sz="2800" spc="-1" strike="noStrike">
              <a:latin typeface="굴림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21252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다른 프로그래밍 언어를 이용해서도 쉽게 만들 수 있다</a:t>
            </a:r>
            <a:r>
              <a:rPr b="0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.</a:t>
            </a:r>
            <a:endParaRPr b="0" lang="en-US" sz="2800" spc="-1" strike="noStrike">
              <a:latin typeface="굴림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21252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특정 언어에 종속되지 않으며</a:t>
            </a:r>
            <a:r>
              <a:rPr b="0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, </a:t>
            </a:r>
            <a:r>
              <a:rPr b="0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대부분의 프로그래밍 언어에서 </a:t>
            </a:r>
            <a:r>
              <a:rPr b="0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JSON </a:t>
            </a:r>
            <a:r>
              <a:rPr b="0" lang="en-US" sz="2800" spc="-1" strike="noStrike">
                <a:solidFill>
                  <a:srgbClr val="212529"/>
                </a:solidFill>
                <a:latin typeface="-apple-system"/>
                <a:ea typeface="DejaVu Sans"/>
              </a:rPr>
              <a:t>포맷의 데이터를 핸들링 할 수 있는 라이브러리를 제공한다</a:t>
            </a:r>
            <a:endParaRPr b="0" lang="en-US" sz="28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51640" y="620640"/>
            <a:ext cx="8640720" cy="597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4068000" y="74160"/>
            <a:ext cx="935640" cy="93564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3"/>
          <p:cNvSpPr/>
          <p:nvPr/>
        </p:nvSpPr>
        <p:spPr>
          <a:xfrm>
            <a:off x="393480" y="244800"/>
            <a:ext cx="1285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JSON</a:t>
            </a: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과 </a:t>
            </a: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XML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3996000" y="479160"/>
            <a:ext cx="1079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01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334080" y="1753560"/>
            <a:ext cx="848592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XML – Extensible Markup Language</a:t>
            </a:r>
            <a:endParaRPr b="0" lang="en-US" sz="2800" spc="-1" strike="noStrike">
              <a:latin typeface="굴림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HTML</a:t>
            </a: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과 매우 비슷한 문자 기반의 마크업 언어</a:t>
            </a:r>
            <a:endParaRPr b="0" lang="en-US" sz="2800" spc="-1" strike="noStrike">
              <a:latin typeface="굴림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XML</a:t>
            </a: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은 </a:t>
            </a: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HTML</a:t>
            </a: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처럼 데이터를 보여주는 목적이 아닌</a:t>
            </a: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데이터를 저장하고 전달할 목적으로만 만들어 졌음</a:t>
            </a:r>
            <a:endParaRPr b="0" lang="en-US" sz="2800" spc="-1" strike="noStrike">
              <a:latin typeface="굴림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XML </a:t>
            </a: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태그는 </a:t>
            </a: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HTML </a:t>
            </a: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태그처럼 미리 정의되어 있지 않고</a:t>
            </a: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사용자가 직접 정의할 수 있음</a:t>
            </a:r>
            <a:endParaRPr b="0" lang="en-US" sz="2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51640" y="620640"/>
            <a:ext cx="8640720" cy="597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"/>
          <p:cNvSpPr/>
          <p:nvPr/>
        </p:nvSpPr>
        <p:spPr>
          <a:xfrm>
            <a:off x="4068000" y="74160"/>
            <a:ext cx="935640" cy="93564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72440" y="244800"/>
            <a:ext cx="20887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JSON</a:t>
            </a: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과 </a:t>
            </a: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XML</a:t>
            </a: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의 공통점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3996000" y="479160"/>
            <a:ext cx="1079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01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406080" y="1825560"/>
            <a:ext cx="826992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1. </a:t>
            </a: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데이터를 저장하고 전달하기 위해 고안되었음</a:t>
            </a:r>
            <a:endParaRPr b="0" lang="en-US" sz="28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2. </a:t>
            </a: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기계뿐만 아니라 사람도 쉽게 읽을 수 있음</a:t>
            </a:r>
            <a:endParaRPr b="0" lang="en-US" sz="28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3. </a:t>
            </a: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계층적인 데이터 구조를 가짐</a:t>
            </a:r>
            <a:endParaRPr b="0" lang="en-US" sz="28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4. </a:t>
            </a: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다양한 프로그래밍 언어에 의해 파싱될 수 있음</a:t>
            </a:r>
            <a:endParaRPr b="0" lang="en-US" sz="28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5. XMLHttpRequest </a:t>
            </a:r>
            <a:r>
              <a:rPr b="0" lang="en-US" sz="2800" spc="-1" strike="noStrike">
                <a:solidFill>
                  <a:srgbClr val="000000"/>
                </a:solidFill>
                <a:latin typeface="notokr"/>
                <a:ea typeface="DejaVu Sans"/>
              </a:rPr>
              <a:t>객체를 이용하여 서버로부터 데이터를 전송받을 수 있음</a:t>
            </a:r>
            <a:endParaRPr b="0" lang="en-US" sz="2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</TotalTime>
  <Application>Neat_Office/6.2.8.2$Windows_x86 LibreOffice_project/</Application>
  <Words>439</Words>
  <Paragraphs>215</Paragraphs>
  <Company>LG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2016-11-03T20:47:04Z</dcterms:created>
  <dc:creator>minhee park</dc:creator>
  <dc:description/>
  <dc:language>ko-KR</dc:language>
  <cp:lastModifiedBy/>
  <dcterms:modified xsi:type="dcterms:W3CDTF">2022-03-17T10:28:34Z</dcterms:modified>
  <cp:revision>15</cp:revision>
  <dc:subject/>
  <dc:title>슬라이드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LG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12</vt:i4>
  </property>
  <property fmtid="{D5CDD505-2E9C-101B-9397-08002B2CF9AE}" pid="9" name="PresentationFormat">
    <vt:lpwstr>화면 슬라이드 쇼(4:3)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</Properties>
</file>