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76" r:id="rId2"/>
    <p:sldMasterId id="21474837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51" r:id="rId34"/>
    <p:sldId id="352" r:id="rId35"/>
    <p:sldId id="35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3" r:id="rId92"/>
    <p:sldId id="321" r:id="rId93"/>
    <p:sldId id="327" r:id="rId94"/>
    <p:sldId id="328" r:id="rId95"/>
    <p:sldId id="329" r:id="rId96"/>
  </p:sldIdLst>
  <p:sldSz cx="12192000" cy="7562850"/>
  <p:notesSz cx="121920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878" userDrawn="0">
          <p15:clr>
            <a:srgbClr val="A4A3A4"/>
          </p15:clr>
        </p15:guide>
        <p15:guide id="2" pos="215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61" d="100"/>
          <a:sy n="61" d="100"/>
        </p:scale>
        <p:origin x="-168" y="-78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92910"/>
            <a:ext cx="538670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9600" y="2398395"/>
            <a:ext cx="538670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4425" y="1692910"/>
            <a:ext cx="538797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4425" y="2398395"/>
            <a:ext cx="538797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0990"/>
            <a:ext cx="4011295" cy="128079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300990"/>
            <a:ext cx="6815455" cy="6454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582420"/>
            <a:ext cx="4011295" cy="51733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8870" y="5293995"/>
            <a:ext cx="7315835" cy="62547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8870" y="675640"/>
            <a:ext cx="7315835" cy="453834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8870" y="5919470"/>
            <a:ext cx="7315835" cy="8870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8565" y="302895"/>
            <a:ext cx="274383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302895"/>
            <a:ext cx="804227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3" name="도형 2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도형 3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5" name="텍스트 상자 4"/>
          <p:cNvSpPr txBox="1">
            <a:spLocks/>
          </p:cNvSpPr>
          <p:nvPr/>
        </p:nvSpPr>
        <p:spPr>
          <a:xfrm>
            <a:off x="10262235" y="7352665"/>
            <a:ext cx="146875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680190" y="7291705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 b="1" i="1">
                <a:solidFill>
                  <a:srgbClr val="000000"/>
                </a:solidFill>
                <a:latin typeface="HY중고딕" charset="0"/>
                <a:ea typeface="굴림체" charset="0"/>
              </a:rPr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1" i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860290"/>
            <a:ext cx="1036383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3205480"/>
            <a:ext cx="10363835" cy="1654175"/>
          </a:xfrm>
          <a:prstGeom prst="rect">
            <a:avLst/>
          </a:prstGeo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12325" y="487679"/>
            <a:ext cx="402336" cy="39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18420" y="76199"/>
            <a:ext cx="402335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91713" y="493776"/>
            <a:ext cx="402335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77172" y="94487"/>
            <a:ext cx="402335" cy="396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6185" y="128015"/>
            <a:ext cx="402336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1657" y="475487"/>
            <a:ext cx="402336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72425" y="871423"/>
            <a:ext cx="7680959" cy="950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tabLst>
                <a:tab pos="6070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060" algn="l"/>
                <a:tab pos="1814195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7060" indent="-201930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695" algn="l"/>
                <a:tab pos="181483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1061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11112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89345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92910"/>
            <a:ext cx="538670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9600" y="2398395"/>
            <a:ext cx="538670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4425" y="1692910"/>
            <a:ext cx="538797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4425" y="2398395"/>
            <a:ext cx="538797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0990"/>
            <a:ext cx="4011295" cy="128079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300990"/>
            <a:ext cx="6815455" cy="6454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582420"/>
            <a:ext cx="4011295" cy="51733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8870" y="5293995"/>
            <a:ext cx="7315835" cy="62547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8870" y="675640"/>
            <a:ext cx="7315835" cy="453834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8870" y="5919470"/>
            <a:ext cx="7315835" cy="8870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8565" y="302895"/>
            <a:ext cx="274383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302895"/>
            <a:ext cx="804227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3" name="도형 2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도형 3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5" name="텍스트 상자 4"/>
          <p:cNvSpPr txBox="1">
            <a:spLocks/>
          </p:cNvSpPr>
          <p:nvPr/>
        </p:nvSpPr>
        <p:spPr>
          <a:xfrm>
            <a:off x="10262235" y="7352665"/>
            <a:ext cx="146875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680190" y="7291705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 b="1" i="1">
                <a:solidFill>
                  <a:srgbClr val="000000"/>
                </a:solidFill>
                <a:latin typeface="HY중고딕" charset="0"/>
                <a:ea typeface="굴림체" charset="0"/>
              </a:rPr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1" i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860290"/>
            <a:ext cx="1036383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3205480"/>
            <a:ext cx="10363835" cy="1654175"/>
          </a:xfrm>
          <a:prstGeom prst="rect">
            <a:avLst/>
          </a:prstGeo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tabLst>
                <a:tab pos="6070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060" algn="l"/>
                <a:tab pos="1814195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7060" indent="-201930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695" algn="l"/>
                <a:tab pos="181483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1061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11112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89345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12325" y="487679"/>
            <a:ext cx="402336" cy="399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18420" y="76199"/>
            <a:ext cx="402335" cy="396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91713" y="493776"/>
            <a:ext cx="402335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77172" y="94487"/>
            <a:ext cx="402335" cy="396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6185" y="128015"/>
            <a:ext cx="402336" cy="3992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1657" y="475487"/>
            <a:ext cx="402336" cy="402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807" y="3414775"/>
            <a:ext cx="4575784" cy="76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64" y="1188211"/>
            <a:ext cx="9557270" cy="415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24853" y="7285777"/>
            <a:ext cx="21399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3073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1087" name="도형 1086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도형 1087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1089" name="텍스트 상자 1088"/>
          <p:cNvSpPr txBox="1">
            <a:spLocks/>
          </p:cNvSpPr>
          <p:nvPr/>
        </p:nvSpPr>
        <p:spPr>
          <a:xfrm>
            <a:off x="10690860" y="7352665"/>
            <a:ext cx="147002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0" name="도형 1089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1091" name="텍스트 상자 1090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2" name="텍스트 상자 1091"/>
          <p:cNvSpPr txBox="1">
            <a:spLocks/>
          </p:cNvSpPr>
          <p:nvPr/>
        </p:nvSpPr>
        <p:spPr>
          <a:xfrm>
            <a:off x="11928475" y="7322820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900" b="1">
                <a:solidFill>
                  <a:srgbClr val="000000"/>
                </a:solidFill>
                <a:latin typeface="HY중고딕" charset="0"/>
                <a:ea typeface="굴림체" charset="0"/>
              </a:rPr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900" b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random/>
  </p:transition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3073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1087" name="도형 1086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도형 1087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1089" name="텍스트 상자 1088"/>
          <p:cNvSpPr txBox="1">
            <a:spLocks/>
          </p:cNvSpPr>
          <p:nvPr/>
        </p:nvSpPr>
        <p:spPr>
          <a:xfrm>
            <a:off x="10690860" y="7352665"/>
            <a:ext cx="147002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0" name="도형 1089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1091" name="텍스트 상자 1090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2" name="텍스트 상자 1091"/>
          <p:cNvSpPr txBox="1">
            <a:spLocks/>
          </p:cNvSpPr>
          <p:nvPr/>
        </p:nvSpPr>
        <p:spPr>
          <a:xfrm>
            <a:off x="11928475" y="7322820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900" b="1">
                <a:solidFill>
                  <a:srgbClr val="000000"/>
                </a:solidFill>
                <a:latin typeface="HY중고딕" charset="0"/>
                <a:ea typeface="굴림체" charset="0"/>
              </a:rPr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900" b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random/>
  </p:transition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4555" y="1863725"/>
            <a:ext cx="326771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02045" y="2256155"/>
            <a:ext cx="490220" cy="56515"/>
          </a:xfrm>
          <a:custGeom>
            <a:avLst/>
            <a:gdLst/>
            <a:ahLst/>
            <a:cxnLst/>
            <a:rect l="l" t="t" r="r" b="b"/>
            <a:pathLst>
              <a:path w="490220" h="56514">
                <a:moveTo>
                  <a:pt x="0" y="56387"/>
                </a:moveTo>
                <a:lnTo>
                  <a:pt x="0" y="0"/>
                </a:lnTo>
                <a:lnTo>
                  <a:pt x="489966" y="0"/>
                </a:lnTo>
                <a:lnTo>
                  <a:pt x="489966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265" y="2087245"/>
            <a:ext cx="75565" cy="104140"/>
          </a:xfrm>
          <a:custGeom>
            <a:avLst/>
            <a:gdLst/>
            <a:ahLst/>
            <a:cxnLst/>
            <a:rect l="l" t="t" r="r" b="b"/>
            <a:pathLst>
              <a:path w="75564" h="104139">
                <a:moveTo>
                  <a:pt x="0" y="0"/>
                </a:moveTo>
                <a:lnTo>
                  <a:pt x="0" y="103631"/>
                </a:lnTo>
                <a:lnTo>
                  <a:pt x="75437" y="103631"/>
                </a:lnTo>
                <a:lnTo>
                  <a:pt x="75437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7065" y="1955800"/>
            <a:ext cx="144145" cy="249555"/>
          </a:xfrm>
          <a:custGeom>
            <a:avLst/>
            <a:gdLst/>
            <a:ahLst/>
            <a:cxnLst/>
            <a:rect l="l" t="t" r="r" b="b"/>
            <a:pathLst>
              <a:path w="144145" h="249555">
                <a:moveTo>
                  <a:pt x="72389" y="0"/>
                </a:moveTo>
                <a:lnTo>
                  <a:pt x="31456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404" y="151673"/>
                </a:lnTo>
                <a:lnTo>
                  <a:pt x="12215" y="197084"/>
                </a:lnTo>
                <a:lnTo>
                  <a:pt x="32206" y="230207"/>
                </a:lnTo>
                <a:lnTo>
                  <a:pt x="72389" y="249173"/>
                </a:lnTo>
                <a:lnTo>
                  <a:pt x="86689" y="247149"/>
                </a:lnTo>
                <a:lnTo>
                  <a:pt x="123443" y="215645"/>
                </a:lnTo>
                <a:lnTo>
                  <a:pt x="138874" y="176307"/>
                </a:lnTo>
                <a:lnTo>
                  <a:pt x="144017" y="124968"/>
                </a:lnTo>
                <a:lnTo>
                  <a:pt x="142744" y="97393"/>
                </a:lnTo>
                <a:lnTo>
                  <a:pt x="132766" y="51673"/>
                </a:lnTo>
                <a:lnTo>
                  <a:pt x="113216" y="18645"/>
                </a:lnTo>
                <a:lnTo>
                  <a:pt x="72389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855" y="1955800"/>
            <a:ext cx="144145" cy="249555"/>
          </a:xfrm>
          <a:custGeom>
            <a:avLst/>
            <a:gdLst/>
            <a:ahLst/>
            <a:cxnLst/>
            <a:rect l="l" t="t" r="r" b="b"/>
            <a:pathLst>
              <a:path w="144145" h="249555">
                <a:moveTo>
                  <a:pt x="72389" y="0"/>
                </a:moveTo>
                <a:lnTo>
                  <a:pt x="31456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404" y="151673"/>
                </a:lnTo>
                <a:lnTo>
                  <a:pt x="12215" y="197084"/>
                </a:lnTo>
                <a:lnTo>
                  <a:pt x="32206" y="230207"/>
                </a:lnTo>
                <a:lnTo>
                  <a:pt x="72389" y="249173"/>
                </a:lnTo>
                <a:lnTo>
                  <a:pt x="86689" y="247149"/>
                </a:lnTo>
                <a:lnTo>
                  <a:pt x="123443" y="215645"/>
                </a:lnTo>
                <a:lnTo>
                  <a:pt x="138874" y="176307"/>
                </a:lnTo>
                <a:lnTo>
                  <a:pt x="144017" y="124968"/>
                </a:lnTo>
                <a:lnTo>
                  <a:pt x="142744" y="97393"/>
                </a:lnTo>
                <a:lnTo>
                  <a:pt x="132766" y="51673"/>
                </a:lnTo>
                <a:lnTo>
                  <a:pt x="113216" y="18645"/>
                </a:lnTo>
                <a:lnTo>
                  <a:pt x="72389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723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3651" y="0"/>
                </a:lnTo>
                <a:lnTo>
                  <a:pt x="263651" y="57911"/>
                </a:lnTo>
                <a:lnTo>
                  <a:pt x="67055" y="57911"/>
                </a:lnTo>
                <a:lnTo>
                  <a:pt x="67055" y="127253"/>
                </a:lnTo>
                <a:lnTo>
                  <a:pt x="220979" y="127253"/>
                </a:lnTo>
                <a:lnTo>
                  <a:pt x="220979" y="184403"/>
                </a:lnTo>
                <a:lnTo>
                  <a:pt x="67055" y="184403"/>
                </a:lnTo>
                <a:lnTo>
                  <a:pt x="67055" y="277367"/>
                </a:lnTo>
                <a:lnTo>
                  <a:pt x="94487" y="277367"/>
                </a:lnTo>
                <a:lnTo>
                  <a:pt x="157210" y="276927"/>
                </a:lnTo>
                <a:lnTo>
                  <a:pt x="210502" y="275558"/>
                </a:lnTo>
                <a:lnTo>
                  <a:pt x="254365" y="273188"/>
                </a:lnTo>
                <a:lnTo>
                  <a:pt x="288797" y="269747"/>
                </a:lnTo>
                <a:lnTo>
                  <a:pt x="292607" y="326135"/>
                </a:lnTo>
                <a:lnTo>
                  <a:pt x="239077" y="331374"/>
                </a:lnTo>
                <a:lnTo>
                  <a:pt x="188975" y="333755"/>
                </a:lnTo>
                <a:lnTo>
                  <a:pt x="117062" y="334422"/>
                </a:lnTo>
                <a:lnTo>
                  <a:pt x="64138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555" y="1908810"/>
            <a:ext cx="224790" cy="336550"/>
          </a:xfrm>
          <a:custGeom>
            <a:avLst/>
            <a:gdLst/>
            <a:ahLst/>
            <a:cxnLst/>
            <a:rect l="l" t="t" r="r" b="b"/>
            <a:pathLst>
              <a:path w="224789" h="336550">
                <a:moveTo>
                  <a:pt x="0" y="0"/>
                </a:moveTo>
                <a:lnTo>
                  <a:pt x="201930" y="0"/>
                </a:lnTo>
                <a:lnTo>
                  <a:pt x="201930" y="57912"/>
                </a:lnTo>
                <a:lnTo>
                  <a:pt x="67818" y="57912"/>
                </a:lnTo>
                <a:lnTo>
                  <a:pt x="67818" y="279654"/>
                </a:lnTo>
                <a:lnTo>
                  <a:pt x="96774" y="279654"/>
                </a:lnTo>
                <a:lnTo>
                  <a:pt x="129778" y="279106"/>
                </a:lnTo>
                <a:lnTo>
                  <a:pt x="161353" y="277558"/>
                </a:lnTo>
                <a:lnTo>
                  <a:pt x="191500" y="275153"/>
                </a:lnTo>
                <a:lnTo>
                  <a:pt x="220218" y="272034"/>
                </a:lnTo>
                <a:lnTo>
                  <a:pt x="224790" y="328422"/>
                </a:lnTo>
                <a:lnTo>
                  <a:pt x="191059" y="331541"/>
                </a:lnTo>
                <a:lnTo>
                  <a:pt x="142398" y="333946"/>
                </a:lnTo>
                <a:lnTo>
                  <a:pt x="78736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7285" y="1898015"/>
            <a:ext cx="458470" cy="254635"/>
          </a:xfrm>
          <a:custGeom>
            <a:avLst/>
            <a:gdLst/>
            <a:ahLst/>
            <a:cxnLst/>
            <a:rect l="l" t="t" r="r" b="b"/>
            <a:pathLst>
              <a:path w="458470" h="254635">
                <a:moveTo>
                  <a:pt x="195072" y="0"/>
                </a:moveTo>
                <a:lnTo>
                  <a:pt x="264401" y="0"/>
                </a:lnTo>
                <a:lnTo>
                  <a:pt x="264401" y="38862"/>
                </a:lnTo>
                <a:lnTo>
                  <a:pt x="267546" y="60995"/>
                </a:lnTo>
                <a:lnTo>
                  <a:pt x="292695" y="107549"/>
                </a:lnTo>
                <a:lnTo>
                  <a:pt x="342547" y="154555"/>
                </a:lnTo>
                <a:lnTo>
                  <a:pt x="375754" y="173640"/>
                </a:lnTo>
                <a:lnTo>
                  <a:pt x="414248" y="189154"/>
                </a:lnTo>
                <a:lnTo>
                  <a:pt x="457962" y="201168"/>
                </a:lnTo>
                <a:lnTo>
                  <a:pt x="418338" y="253745"/>
                </a:lnTo>
                <a:lnTo>
                  <a:pt x="362997" y="232409"/>
                </a:lnTo>
                <a:lnTo>
                  <a:pt x="309371" y="201930"/>
                </a:lnTo>
                <a:lnTo>
                  <a:pt x="263075" y="165830"/>
                </a:lnTo>
                <a:lnTo>
                  <a:pt x="229362" y="128015"/>
                </a:lnTo>
                <a:lnTo>
                  <a:pt x="214086" y="147732"/>
                </a:lnTo>
                <a:lnTo>
                  <a:pt x="174385" y="185451"/>
                </a:lnTo>
                <a:lnTo>
                  <a:pt x="123521" y="219896"/>
                </a:lnTo>
                <a:lnTo>
                  <a:pt x="68353" y="245352"/>
                </a:lnTo>
                <a:lnTo>
                  <a:pt x="39624" y="254507"/>
                </a:lnTo>
                <a:lnTo>
                  <a:pt x="0" y="201168"/>
                </a:lnTo>
                <a:lnTo>
                  <a:pt x="44158" y="189154"/>
                </a:lnTo>
                <a:lnTo>
                  <a:pt x="82957" y="173640"/>
                </a:lnTo>
                <a:lnTo>
                  <a:pt x="116473" y="154555"/>
                </a:lnTo>
                <a:lnTo>
                  <a:pt x="166777" y="107977"/>
                </a:lnTo>
                <a:lnTo>
                  <a:pt x="191926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025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366" y="107061"/>
                </a:lnTo>
                <a:lnTo>
                  <a:pt x="276606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11" y="362628"/>
                </a:lnTo>
                <a:lnTo>
                  <a:pt x="58209" y="337792"/>
                </a:lnTo>
                <a:lnTo>
                  <a:pt x="20895" y="289393"/>
                </a:lnTo>
                <a:lnTo>
                  <a:pt x="2297" y="222575"/>
                </a:lnTo>
                <a:lnTo>
                  <a:pt x="0" y="182880"/>
                </a:lnTo>
                <a:lnTo>
                  <a:pt x="2297" y="142422"/>
                </a:lnTo>
                <a:lnTo>
                  <a:pt x="20895" y="75509"/>
                </a:lnTo>
                <a:lnTo>
                  <a:pt x="57888" y="27324"/>
                </a:lnTo>
                <a:lnTo>
                  <a:pt x="108704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0815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366" y="107061"/>
                </a:lnTo>
                <a:lnTo>
                  <a:pt x="276606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11" y="362628"/>
                </a:lnTo>
                <a:lnTo>
                  <a:pt x="58209" y="337792"/>
                </a:lnTo>
                <a:lnTo>
                  <a:pt x="20895" y="289393"/>
                </a:lnTo>
                <a:lnTo>
                  <a:pt x="2297" y="222575"/>
                </a:lnTo>
                <a:lnTo>
                  <a:pt x="0" y="182880"/>
                </a:lnTo>
                <a:lnTo>
                  <a:pt x="2297" y="142422"/>
                </a:lnTo>
                <a:lnTo>
                  <a:pt x="20895" y="75509"/>
                </a:lnTo>
                <a:lnTo>
                  <a:pt x="57888" y="27324"/>
                </a:lnTo>
                <a:lnTo>
                  <a:pt x="108704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590" y="1874520"/>
            <a:ext cx="334010" cy="501650"/>
          </a:xfrm>
          <a:custGeom>
            <a:avLst/>
            <a:gdLst/>
            <a:ahLst/>
            <a:cxnLst/>
            <a:rect l="l" t="t" r="r" b="b"/>
            <a:pathLst>
              <a:path w="334010" h="501650">
                <a:moveTo>
                  <a:pt x="265938" y="0"/>
                </a:moveTo>
                <a:lnTo>
                  <a:pt x="333756" y="0"/>
                </a:lnTo>
                <a:lnTo>
                  <a:pt x="333756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0312" y="235457"/>
                </a:lnTo>
                <a:lnTo>
                  <a:pt x="210312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7056" y="26669"/>
                </a:lnTo>
                <a:lnTo>
                  <a:pt x="67056" y="155448"/>
                </a:lnTo>
                <a:lnTo>
                  <a:pt x="142494" y="155448"/>
                </a:lnTo>
                <a:lnTo>
                  <a:pt x="142494" y="26669"/>
                </a:lnTo>
                <a:lnTo>
                  <a:pt x="210312" y="26669"/>
                </a:lnTo>
                <a:lnTo>
                  <a:pt x="210312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2670" y="1874520"/>
            <a:ext cx="169545" cy="501650"/>
          </a:xfrm>
          <a:custGeom>
            <a:avLst/>
            <a:gdLst/>
            <a:ahLst/>
            <a:cxnLst/>
            <a:rect l="l" t="t" r="r" b="b"/>
            <a:pathLst>
              <a:path w="169545" h="501650">
                <a:moveTo>
                  <a:pt x="101346" y="0"/>
                </a:moveTo>
                <a:lnTo>
                  <a:pt x="169163" y="0"/>
                </a:lnTo>
                <a:lnTo>
                  <a:pt x="169163" y="501396"/>
                </a:lnTo>
                <a:lnTo>
                  <a:pt x="101346" y="501396"/>
                </a:lnTo>
                <a:lnTo>
                  <a:pt x="101346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1346" y="168402"/>
                </a:lnTo>
                <a:lnTo>
                  <a:pt x="101346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726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497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0125" y="1863725"/>
            <a:ext cx="163195" cy="527685"/>
          </a:xfrm>
          <a:custGeom>
            <a:avLst/>
            <a:gdLst/>
            <a:ahLst/>
            <a:cxnLst/>
            <a:rect l="l" t="t" r="r" b="b"/>
            <a:pathLst>
              <a:path w="163195" h="527685">
                <a:moveTo>
                  <a:pt x="96012" y="0"/>
                </a:moveTo>
                <a:lnTo>
                  <a:pt x="163067" y="0"/>
                </a:lnTo>
                <a:lnTo>
                  <a:pt x="163067" y="527303"/>
                </a:lnTo>
                <a:lnTo>
                  <a:pt x="96012" y="527303"/>
                </a:lnTo>
                <a:lnTo>
                  <a:pt x="96012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012" y="191261"/>
                </a:lnTo>
                <a:lnTo>
                  <a:pt x="9601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05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158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155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9440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7550" y="2149475"/>
            <a:ext cx="354330" cy="233680"/>
          </a:xfrm>
          <a:custGeom>
            <a:avLst/>
            <a:gdLst/>
            <a:ahLst/>
            <a:cxnLst/>
            <a:rect l="l" t="t" r="r" b="b"/>
            <a:pathLst>
              <a:path w="354329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4330" y="176021"/>
                </a:lnTo>
                <a:lnTo>
                  <a:pt x="354330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3558" y="89153"/>
                </a:lnTo>
                <a:lnTo>
                  <a:pt x="273558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9440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064" y="0"/>
                </a:moveTo>
                <a:lnTo>
                  <a:pt x="197358" y="0"/>
                </a:lnTo>
                <a:lnTo>
                  <a:pt x="197358" y="49529"/>
                </a:lnTo>
                <a:lnTo>
                  <a:pt x="199644" y="73104"/>
                </a:lnTo>
                <a:lnTo>
                  <a:pt x="217932" y="117681"/>
                </a:lnTo>
                <a:lnTo>
                  <a:pt x="253793" y="157686"/>
                </a:lnTo>
                <a:lnTo>
                  <a:pt x="299513" y="186261"/>
                </a:lnTo>
                <a:lnTo>
                  <a:pt x="325374" y="195833"/>
                </a:lnTo>
                <a:lnTo>
                  <a:pt x="284226" y="247650"/>
                </a:lnTo>
                <a:lnTo>
                  <a:pt x="246804" y="225647"/>
                </a:lnTo>
                <a:lnTo>
                  <a:pt x="214598" y="201930"/>
                </a:lnTo>
                <a:lnTo>
                  <a:pt x="187678" y="176498"/>
                </a:lnTo>
                <a:lnTo>
                  <a:pt x="166116" y="149352"/>
                </a:lnTo>
                <a:lnTo>
                  <a:pt x="157412" y="164365"/>
                </a:lnTo>
                <a:lnTo>
                  <a:pt x="132576" y="195536"/>
                </a:lnTo>
                <a:lnTo>
                  <a:pt x="98869" y="227409"/>
                </a:lnTo>
                <a:lnTo>
                  <a:pt x="63436" y="252555"/>
                </a:lnTo>
                <a:lnTo>
                  <a:pt x="45720" y="262128"/>
                </a:lnTo>
                <a:lnTo>
                  <a:pt x="0" y="214884"/>
                </a:lnTo>
                <a:lnTo>
                  <a:pt x="29146" y="200608"/>
                </a:lnTo>
                <a:lnTo>
                  <a:pt x="54864" y="184118"/>
                </a:lnTo>
                <a:lnTo>
                  <a:pt x="96012" y="144780"/>
                </a:lnTo>
                <a:lnTo>
                  <a:pt x="122396" y="99155"/>
                </a:lnTo>
                <a:lnTo>
                  <a:pt x="131064" y="49530"/>
                </a:lnTo>
                <a:lnTo>
                  <a:pt x="13106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2685" y="1874520"/>
            <a:ext cx="355600" cy="501650"/>
          </a:xfrm>
          <a:custGeom>
            <a:avLst/>
            <a:gdLst/>
            <a:ahLst/>
            <a:cxnLst/>
            <a:rect l="l" t="t" r="r" b="b"/>
            <a:pathLst>
              <a:path w="355600" h="501650">
                <a:moveTo>
                  <a:pt x="287274" y="0"/>
                </a:moveTo>
                <a:lnTo>
                  <a:pt x="355092" y="0"/>
                </a:lnTo>
                <a:lnTo>
                  <a:pt x="355092" y="501395"/>
                </a:lnTo>
                <a:lnTo>
                  <a:pt x="287274" y="501395"/>
                </a:lnTo>
                <a:lnTo>
                  <a:pt x="287274" y="314706"/>
                </a:lnTo>
                <a:lnTo>
                  <a:pt x="185166" y="314706"/>
                </a:lnTo>
                <a:lnTo>
                  <a:pt x="185166" y="257556"/>
                </a:lnTo>
                <a:lnTo>
                  <a:pt x="287274" y="257556"/>
                </a:lnTo>
                <a:lnTo>
                  <a:pt x="287274" y="173736"/>
                </a:lnTo>
                <a:lnTo>
                  <a:pt x="213360" y="173736"/>
                </a:lnTo>
                <a:lnTo>
                  <a:pt x="202370" y="203882"/>
                </a:lnTo>
                <a:lnTo>
                  <a:pt x="187737" y="234886"/>
                </a:lnTo>
                <a:lnTo>
                  <a:pt x="147828" y="299466"/>
                </a:lnTo>
                <a:lnTo>
                  <a:pt x="124563" y="330600"/>
                </a:lnTo>
                <a:lnTo>
                  <a:pt x="79462" y="380583"/>
                </a:lnTo>
                <a:lnTo>
                  <a:pt x="57912" y="399288"/>
                </a:lnTo>
                <a:lnTo>
                  <a:pt x="0" y="355854"/>
                </a:lnTo>
                <a:lnTo>
                  <a:pt x="24717" y="339161"/>
                </a:lnTo>
                <a:lnTo>
                  <a:pt x="49720" y="316610"/>
                </a:lnTo>
                <a:lnTo>
                  <a:pt x="100584" y="254508"/>
                </a:lnTo>
                <a:lnTo>
                  <a:pt x="124587" y="217229"/>
                </a:lnTo>
                <a:lnTo>
                  <a:pt x="144018" y="177450"/>
                </a:lnTo>
                <a:lnTo>
                  <a:pt x="158877" y="135243"/>
                </a:lnTo>
                <a:lnTo>
                  <a:pt x="169164" y="90678"/>
                </a:lnTo>
                <a:lnTo>
                  <a:pt x="28956" y="90678"/>
                </a:lnTo>
                <a:lnTo>
                  <a:pt x="28956" y="33528"/>
                </a:lnTo>
                <a:lnTo>
                  <a:pt x="242316" y="33528"/>
                </a:lnTo>
                <a:lnTo>
                  <a:pt x="239768" y="57542"/>
                </a:lnTo>
                <a:lnTo>
                  <a:pt x="236791" y="79343"/>
                </a:lnTo>
                <a:lnTo>
                  <a:pt x="233529" y="99000"/>
                </a:lnTo>
                <a:lnTo>
                  <a:pt x="230124" y="116586"/>
                </a:lnTo>
                <a:lnTo>
                  <a:pt x="287274" y="116586"/>
                </a:lnTo>
                <a:lnTo>
                  <a:pt x="28727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765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4"/>
                </a:moveTo>
                <a:lnTo>
                  <a:pt x="0" y="0"/>
                </a:lnTo>
                <a:lnTo>
                  <a:pt x="68580" y="0"/>
                </a:lnTo>
                <a:lnTo>
                  <a:pt x="68580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8840" y="1863725"/>
            <a:ext cx="180340" cy="265430"/>
          </a:xfrm>
          <a:custGeom>
            <a:avLst/>
            <a:gdLst/>
            <a:ahLst/>
            <a:cxnLst/>
            <a:rect l="l" t="t" r="r" b="b"/>
            <a:pathLst>
              <a:path w="180340" h="265430">
                <a:moveTo>
                  <a:pt x="112014" y="0"/>
                </a:moveTo>
                <a:lnTo>
                  <a:pt x="179832" y="0"/>
                </a:lnTo>
                <a:lnTo>
                  <a:pt x="179832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5135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9077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6993255" cy="294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2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64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작업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STEP</a:t>
            </a:r>
            <a:r>
              <a:rPr sz="1950" spc="-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FF33CC"/>
                </a:solidFill>
                <a:latin typeface="Arial"/>
                <a:cs typeface="Arial"/>
              </a:rPr>
              <a:t>1)</a:t>
            </a:r>
            <a:r>
              <a:rPr sz="1950" spc="-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추출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주요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선별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STEP</a:t>
            </a:r>
            <a:r>
              <a:rPr sz="1950" spc="-4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FF33CC"/>
                </a:solidFill>
                <a:latin typeface="Arial"/>
                <a:cs typeface="Arial"/>
              </a:rPr>
              <a:t>2)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00FF"/>
                </a:solidFill>
                <a:latin typeface="Arial"/>
                <a:cs typeface="Arial"/>
              </a:rPr>
              <a:t>STEP </a:t>
            </a:r>
            <a:r>
              <a:rPr sz="1950" spc="15" dirty="0">
                <a:solidFill>
                  <a:srgbClr val="FF00FF"/>
                </a:solidFill>
                <a:latin typeface="Arial"/>
                <a:cs typeface="Arial"/>
              </a:rPr>
              <a:t>3) </a:t>
            </a:r>
            <a:r>
              <a:rPr sz="1950" spc="15" dirty="0">
                <a:latin typeface="Arial"/>
                <a:cs typeface="Arial"/>
              </a:rPr>
              <a:t>E-R </a:t>
            </a:r>
            <a:r>
              <a:rPr sz="1950" spc="35" dirty="0">
                <a:latin typeface="Malgun Gothic"/>
                <a:cs typeface="Malgun Gothic"/>
              </a:rPr>
              <a:t>다이어그램으로</a:t>
            </a:r>
            <a:r>
              <a:rPr sz="1950" spc="-254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015" y="4874260"/>
            <a:ext cx="8700135" cy="1497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10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11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022080" cy="492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저장할만한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가치가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중요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가진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사람이나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등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예</a:t>
            </a:r>
            <a:r>
              <a:rPr sz="1950" spc="20" dirty="0">
                <a:latin typeface="Arial"/>
                <a:cs typeface="Arial"/>
              </a:rPr>
              <a:t>)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병원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데이터베이스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개발에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필요한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endParaRPr sz="19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5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병원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운영에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사람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환자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의사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10" dirty="0">
                <a:latin typeface="Malgun Gothic"/>
                <a:cs typeface="Malgun Gothic"/>
              </a:rPr>
              <a:t>간호사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</a:t>
            </a:r>
            <a:endParaRPr sz="17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0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병원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운영에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사물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병실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수술실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10" dirty="0">
                <a:latin typeface="Malgun Gothic"/>
                <a:cs typeface="Malgun Gothic"/>
              </a:rPr>
              <a:t>의료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장비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4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 추출</a:t>
            </a:r>
            <a:r>
              <a:rPr sz="2200" spc="-34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방법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문장에서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관련이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깊은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의미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b="1" spc="35" dirty="0">
                <a:solidFill>
                  <a:srgbClr val="FF0000"/>
                </a:solidFill>
                <a:latin typeface="Malgun Gothic"/>
                <a:cs typeface="Malgun Gothic"/>
              </a:rPr>
              <a:t>명사</a:t>
            </a:r>
            <a:r>
              <a:rPr sz="1950" spc="35" dirty="0">
                <a:latin typeface="Malgun Gothic"/>
                <a:cs typeface="Malgun Gothic"/>
              </a:rPr>
              <a:t>를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찾아라</a:t>
            </a:r>
            <a:r>
              <a:rPr sz="1950" spc="25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55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업무와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관련이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적은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일반적이고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광범위한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의미의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0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의미가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같은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경우는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대표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하나만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</a:t>
            </a:r>
            <a:endParaRPr sz="17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64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찾아낸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명사를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개체와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분류하라</a:t>
            </a:r>
            <a:r>
              <a:rPr sz="1950" spc="30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7034530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83895" lvl="1" indent="-27876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83895" algn="l"/>
                <a:tab pos="68453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475" y="2492375"/>
            <a:ext cx="9674225" cy="229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70" y="4820920"/>
            <a:ext cx="9521190" cy="2329815"/>
          </a:xfrm>
          <a:custGeom>
            <a:avLst/>
            <a:gdLst/>
            <a:ahLst/>
            <a:cxnLst/>
            <a:rect l="l" t="t" r="r" b="b"/>
            <a:pathLst>
              <a:path w="9521190" h="2329815">
                <a:moveTo>
                  <a:pt x="9521190" y="1998726"/>
                </a:moveTo>
                <a:lnTo>
                  <a:pt x="9521190" y="676655"/>
                </a:lnTo>
                <a:lnTo>
                  <a:pt x="9517609" y="627733"/>
                </a:lnTo>
                <a:lnTo>
                  <a:pt x="9507207" y="581057"/>
                </a:lnTo>
                <a:lnTo>
                  <a:pt x="9490491" y="537136"/>
                </a:lnTo>
                <a:lnTo>
                  <a:pt x="9467970" y="496478"/>
                </a:lnTo>
                <a:lnTo>
                  <a:pt x="9440152" y="459591"/>
                </a:lnTo>
                <a:lnTo>
                  <a:pt x="9407546" y="426985"/>
                </a:lnTo>
                <a:lnTo>
                  <a:pt x="9370659" y="399167"/>
                </a:lnTo>
                <a:lnTo>
                  <a:pt x="9330001" y="376646"/>
                </a:lnTo>
                <a:lnTo>
                  <a:pt x="9286080" y="359930"/>
                </a:lnTo>
                <a:lnTo>
                  <a:pt x="9239404" y="349528"/>
                </a:lnTo>
                <a:lnTo>
                  <a:pt x="9190482" y="345947"/>
                </a:lnTo>
                <a:lnTo>
                  <a:pt x="3966972" y="345948"/>
                </a:lnTo>
                <a:lnTo>
                  <a:pt x="2387346" y="0"/>
                </a:lnTo>
                <a:lnTo>
                  <a:pt x="1587245" y="345948"/>
                </a:lnTo>
                <a:lnTo>
                  <a:pt x="330708" y="345948"/>
                </a:lnTo>
                <a:lnTo>
                  <a:pt x="281785" y="349528"/>
                </a:lnTo>
                <a:lnTo>
                  <a:pt x="235109" y="359930"/>
                </a:lnTo>
                <a:lnTo>
                  <a:pt x="191188" y="376646"/>
                </a:lnTo>
                <a:lnTo>
                  <a:pt x="150530" y="399167"/>
                </a:lnTo>
                <a:lnTo>
                  <a:pt x="113643" y="426985"/>
                </a:lnTo>
                <a:lnTo>
                  <a:pt x="81037" y="459591"/>
                </a:lnTo>
                <a:lnTo>
                  <a:pt x="53219" y="496478"/>
                </a:lnTo>
                <a:lnTo>
                  <a:pt x="30698" y="537136"/>
                </a:lnTo>
                <a:lnTo>
                  <a:pt x="13982" y="581057"/>
                </a:lnTo>
                <a:lnTo>
                  <a:pt x="3580" y="627733"/>
                </a:lnTo>
                <a:lnTo>
                  <a:pt x="0" y="676656"/>
                </a:lnTo>
                <a:lnTo>
                  <a:pt x="0" y="1998726"/>
                </a:lnTo>
                <a:lnTo>
                  <a:pt x="3580" y="2047648"/>
                </a:lnTo>
                <a:lnTo>
                  <a:pt x="13982" y="2094324"/>
                </a:lnTo>
                <a:lnTo>
                  <a:pt x="30698" y="2138245"/>
                </a:lnTo>
                <a:lnTo>
                  <a:pt x="53219" y="2178903"/>
                </a:lnTo>
                <a:lnTo>
                  <a:pt x="81037" y="2215790"/>
                </a:lnTo>
                <a:lnTo>
                  <a:pt x="113643" y="2248396"/>
                </a:lnTo>
                <a:lnTo>
                  <a:pt x="150530" y="2276214"/>
                </a:lnTo>
                <a:lnTo>
                  <a:pt x="191188" y="2298735"/>
                </a:lnTo>
                <a:lnTo>
                  <a:pt x="235109" y="2315451"/>
                </a:lnTo>
                <a:lnTo>
                  <a:pt x="281785" y="2325853"/>
                </a:lnTo>
                <a:lnTo>
                  <a:pt x="330708" y="2329434"/>
                </a:lnTo>
                <a:lnTo>
                  <a:pt x="9190482" y="2329433"/>
                </a:lnTo>
                <a:lnTo>
                  <a:pt x="9239404" y="2325853"/>
                </a:lnTo>
                <a:lnTo>
                  <a:pt x="9286080" y="2315451"/>
                </a:lnTo>
                <a:lnTo>
                  <a:pt x="9330001" y="2298735"/>
                </a:lnTo>
                <a:lnTo>
                  <a:pt x="9370659" y="2276214"/>
                </a:lnTo>
                <a:lnTo>
                  <a:pt x="9407546" y="2248396"/>
                </a:lnTo>
                <a:lnTo>
                  <a:pt x="9440152" y="2215790"/>
                </a:lnTo>
                <a:lnTo>
                  <a:pt x="9467970" y="2178903"/>
                </a:lnTo>
                <a:lnTo>
                  <a:pt x="9490491" y="2138245"/>
                </a:lnTo>
                <a:lnTo>
                  <a:pt x="9507207" y="2094324"/>
                </a:lnTo>
                <a:lnTo>
                  <a:pt x="9517609" y="2047648"/>
                </a:lnTo>
                <a:lnTo>
                  <a:pt x="9521190" y="199872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4806950"/>
            <a:ext cx="9549130" cy="2357755"/>
          </a:xfrm>
          <a:custGeom>
            <a:avLst/>
            <a:gdLst/>
            <a:ahLst/>
            <a:cxnLst/>
            <a:rect l="l" t="t" r="r" b="b"/>
            <a:pathLst>
              <a:path w="9549130" h="2357754">
                <a:moveTo>
                  <a:pt x="1596628" y="346710"/>
                </a:moveTo>
                <a:lnTo>
                  <a:pt x="344424" y="346710"/>
                </a:lnTo>
                <a:lnTo>
                  <a:pt x="295403" y="349837"/>
                </a:lnTo>
                <a:lnTo>
                  <a:pt x="248393" y="359807"/>
                </a:lnTo>
                <a:lnTo>
                  <a:pt x="203904" y="376112"/>
                </a:lnTo>
                <a:lnTo>
                  <a:pt x="162446" y="398244"/>
                </a:lnTo>
                <a:lnTo>
                  <a:pt x="124531" y="425694"/>
                </a:lnTo>
                <a:lnTo>
                  <a:pt x="90667" y="457954"/>
                </a:lnTo>
                <a:lnTo>
                  <a:pt x="61366" y="494515"/>
                </a:lnTo>
                <a:lnTo>
                  <a:pt x="37139" y="534870"/>
                </a:lnTo>
                <a:lnTo>
                  <a:pt x="18495" y="578509"/>
                </a:lnTo>
                <a:lnTo>
                  <a:pt x="5945" y="624924"/>
                </a:lnTo>
                <a:lnTo>
                  <a:pt x="0" y="673608"/>
                </a:lnTo>
                <a:lnTo>
                  <a:pt x="0" y="2031492"/>
                </a:lnTo>
                <a:lnTo>
                  <a:pt x="1524" y="2049018"/>
                </a:lnTo>
                <a:lnTo>
                  <a:pt x="9964" y="2096982"/>
                </a:lnTo>
                <a:lnTo>
                  <a:pt x="24976" y="2142717"/>
                </a:lnTo>
                <a:lnTo>
                  <a:pt x="28194" y="2149259"/>
                </a:lnTo>
                <a:lnTo>
                  <a:pt x="28194" y="674370"/>
                </a:lnTo>
                <a:lnTo>
                  <a:pt x="34733" y="625014"/>
                </a:lnTo>
                <a:lnTo>
                  <a:pt x="48464" y="578444"/>
                </a:lnTo>
                <a:lnTo>
                  <a:pt x="68787" y="535225"/>
                </a:lnTo>
                <a:lnTo>
                  <a:pt x="95101" y="495925"/>
                </a:lnTo>
                <a:lnTo>
                  <a:pt x="126806" y="461110"/>
                </a:lnTo>
                <a:lnTo>
                  <a:pt x="163302" y="431346"/>
                </a:lnTo>
                <a:lnTo>
                  <a:pt x="203988" y="407200"/>
                </a:lnTo>
                <a:lnTo>
                  <a:pt x="248264" y="389240"/>
                </a:lnTo>
                <a:lnTo>
                  <a:pt x="295403" y="378062"/>
                </a:lnTo>
                <a:lnTo>
                  <a:pt x="344424" y="374201"/>
                </a:lnTo>
                <a:lnTo>
                  <a:pt x="1594866" y="374142"/>
                </a:lnTo>
                <a:lnTo>
                  <a:pt x="1594866" y="347472"/>
                </a:lnTo>
                <a:lnTo>
                  <a:pt x="1596628" y="346710"/>
                </a:lnTo>
                <a:close/>
              </a:path>
              <a:path w="9549130" h="2357754">
                <a:moveTo>
                  <a:pt x="9521190" y="2148137"/>
                </a:moveTo>
                <a:lnTo>
                  <a:pt x="9521190" y="2013203"/>
                </a:lnTo>
                <a:lnTo>
                  <a:pt x="9519666" y="2045969"/>
                </a:lnTo>
                <a:lnTo>
                  <a:pt x="9517380" y="2061971"/>
                </a:lnTo>
                <a:lnTo>
                  <a:pt x="9500327" y="2126069"/>
                </a:lnTo>
                <a:lnTo>
                  <a:pt x="9469528" y="2186517"/>
                </a:lnTo>
                <a:lnTo>
                  <a:pt x="9438894" y="2226564"/>
                </a:lnTo>
                <a:lnTo>
                  <a:pt x="9405366" y="2257805"/>
                </a:lnTo>
                <a:lnTo>
                  <a:pt x="9351144" y="2294101"/>
                </a:lnTo>
                <a:lnTo>
                  <a:pt x="9286313" y="2319286"/>
                </a:lnTo>
                <a:lnTo>
                  <a:pt x="9236202" y="2328671"/>
                </a:lnTo>
                <a:lnTo>
                  <a:pt x="344424" y="2330196"/>
                </a:lnTo>
                <a:lnTo>
                  <a:pt x="326898" y="2329397"/>
                </a:lnTo>
                <a:lnTo>
                  <a:pt x="265176" y="2320290"/>
                </a:lnTo>
                <a:lnTo>
                  <a:pt x="220980" y="2305050"/>
                </a:lnTo>
                <a:lnTo>
                  <a:pt x="177494" y="2282520"/>
                </a:lnTo>
                <a:lnTo>
                  <a:pt x="138490" y="2253956"/>
                </a:lnTo>
                <a:lnTo>
                  <a:pt x="104512" y="2220060"/>
                </a:lnTo>
                <a:lnTo>
                  <a:pt x="76103" y="2181534"/>
                </a:lnTo>
                <a:lnTo>
                  <a:pt x="53805" y="2139082"/>
                </a:lnTo>
                <a:lnTo>
                  <a:pt x="38162" y="2093406"/>
                </a:lnTo>
                <a:lnTo>
                  <a:pt x="29718" y="2045208"/>
                </a:lnTo>
                <a:lnTo>
                  <a:pt x="28194" y="2029206"/>
                </a:lnTo>
                <a:lnTo>
                  <a:pt x="28194" y="2149259"/>
                </a:lnTo>
                <a:lnTo>
                  <a:pt x="46082" y="2185627"/>
                </a:lnTo>
                <a:lnTo>
                  <a:pt x="72804" y="2225120"/>
                </a:lnTo>
                <a:lnTo>
                  <a:pt x="104665" y="2260603"/>
                </a:lnTo>
                <a:lnTo>
                  <a:pt x="141189" y="2291482"/>
                </a:lnTo>
                <a:lnTo>
                  <a:pt x="181898" y="2317163"/>
                </a:lnTo>
                <a:lnTo>
                  <a:pt x="226314" y="2337054"/>
                </a:lnTo>
                <a:lnTo>
                  <a:pt x="275082" y="2350770"/>
                </a:lnTo>
                <a:lnTo>
                  <a:pt x="326898" y="2357628"/>
                </a:lnTo>
                <a:lnTo>
                  <a:pt x="9222486" y="2357627"/>
                </a:lnTo>
                <a:lnTo>
                  <a:pt x="9274302" y="2350769"/>
                </a:lnTo>
                <a:lnTo>
                  <a:pt x="9311282" y="2341124"/>
                </a:lnTo>
                <a:lnTo>
                  <a:pt x="9379127" y="2310588"/>
                </a:lnTo>
                <a:lnTo>
                  <a:pt x="9410700" y="2289047"/>
                </a:lnTo>
                <a:lnTo>
                  <a:pt x="9448038" y="2257043"/>
                </a:lnTo>
                <a:lnTo>
                  <a:pt x="9480804" y="2218943"/>
                </a:lnTo>
                <a:lnTo>
                  <a:pt x="9501841" y="2187085"/>
                </a:lnTo>
                <a:lnTo>
                  <a:pt x="9518894" y="2154140"/>
                </a:lnTo>
                <a:lnTo>
                  <a:pt x="9521190" y="2148137"/>
                </a:lnTo>
                <a:close/>
              </a:path>
              <a:path w="9549130" h="2357754">
                <a:moveTo>
                  <a:pt x="1600962" y="346710"/>
                </a:moveTo>
                <a:lnTo>
                  <a:pt x="1596628" y="346710"/>
                </a:lnTo>
                <a:lnTo>
                  <a:pt x="1594866" y="347472"/>
                </a:lnTo>
                <a:lnTo>
                  <a:pt x="1600962" y="346710"/>
                </a:lnTo>
                <a:close/>
              </a:path>
              <a:path w="9549130" h="2357754">
                <a:moveTo>
                  <a:pt x="1600962" y="374142"/>
                </a:moveTo>
                <a:lnTo>
                  <a:pt x="1600962" y="346710"/>
                </a:lnTo>
                <a:lnTo>
                  <a:pt x="1594866" y="347472"/>
                </a:lnTo>
                <a:lnTo>
                  <a:pt x="1594866" y="374142"/>
                </a:lnTo>
                <a:lnTo>
                  <a:pt x="1600962" y="374142"/>
                </a:lnTo>
                <a:close/>
              </a:path>
              <a:path w="9549130" h="2357754">
                <a:moveTo>
                  <a:pt x="3983736" y="346709"/>
                </a:moveTo>
                <a:lnTo>
                  <a:pt x="2404110" y="762"/>
                </a:lnTo>
                <a:lnTo>
                  <a:pt x="2401062" y="0"/>
                </a:lnTo>
                <a:lnTo>
                  <a:pt x="2394966" y="1524"/>
                </a:lnTo>
                <a:lnTo>
                  <a:pt x="1596628" y="346710"/>
                </a:lnTo>
                <a:lnTo>
                  <a:pt x="1600962" y="346710"/>
                </a:lnTo>
                <a:lnTo>
                  <a:pt x="1600962" y="374142"/>
                </a:lnTo>
                <a:lnTo>
                  <a:pt x="1604772" y="374142"/>
                </a:lnTo>
                <a:lnTo>
                  <a:pt x="1606296" y="373380"/>
                </a:lnTo>
                <a:lnTo>
                  <a:pt x="2398014" y="31056"/>
                </a:lnTo>
                <a:lnTo>
                  <a:pt x="2398014" y="28193"/>
                </a:lnTo>
                <a:lnTo>
                  <a:pt x="2406396" y="27432"/>
                </a:lnTo>
                <a:lnTo>
                  <a:pt x="2406395" y="30028"/>
                </a:lnTo>
                <a:lnTo>
                  <a:pt x="3978402" y="374141"/>
                </a:lnTo>
                <a:lnTo>
                  <a:pt x="3980688" y="374141"/>
                </a:lnTo>
                <a:lnTo>
                  <a:pt x="3980688" y="346709"/>
                </a:lnTo>
                <a:lnTo>
                  <a:pt x="3983736" y="346709"/>
                </a:lnTo>
                <a:close/>
              </a:path>
              <a:path w="9549130" h="2357754">
                <a:moveTo>
                  <a:pt x="2406396" y="27432"/>
                </a:moveTo>
                <a:lnTo>
                  <a:pt x="2398014" y="28193"/>
                </a:lnTo>
                <a:lnTo>
                  <a:pt x="2402408" y="29156"/>
                </a:lnTo>
                <a:lnTo>
                  <a:pt x="2406396" y="27432"/>
                </a:lnTo>
                <a:close/>
              </a:path>
              <a:path w="9549130" h="2357754">
                <a:moveTo>
                  <a:pt x="2402408" y="29156"/>
                </a:moveTo>
                <a:lnTo>
                  <a:pt x="2398014" y="28193"/>
                </a:lnTo>
                <a:lnTo>
                  <a:pt x="2398014" y="31056"/>
                </a:lnTo>
                <a:lnTo>
                  <a:pt x="2402408" y="29156"/>
                </a:lnTo>
                <a:close/>
              </a:path>
              <a:path w="9549130" h="2357754">
                <a:moveTo>
                  <a:pt x="2406395" y="30028"/>
                </a:moveTo>
                <a:lnTo>
                  <a:pt x="2406396" y="27432"/>
                </a:lnTo>
                <a:lnTo>
                  <a:pt x="2402408" y="29156"/>
                </a:lnTo>
                <a:lnTo>
                  <a:pt x="2406395" y="30028"/>
                </a:lnTo>
                <a:close/>
              </a:path>
              <a:path w="9549130" h="2357754">
                <a:moveTo>
                  <a:pt x="9548622" y="2030729"/>
                </a:moveTo>
                <a:lnTo>
                  <a:pt x="9548622" y="672845"/>
                </a:lnTo>
                <a:lnTo>
                  <a:pt x="9547098" y="655319"/>
                </a:lnTo>
                <a:lnTo>
                  <a:pt x="9537954" y="604265"/>
                </a:lnTo>
                <a:lnTo>
                  <a:pt x="9521952" y="556259"/>
                </a:lnTo>
                <a:lnTo>
                  <a:pt x="9501122" y="515141"/>
                </a:lnTo>
                <a:lnTo>
                  <a:pt x="9474909" y="477382"/>
                </a:lnTo>
                <a:lnTo>
                  <a:pt x="9443932" y="443462"/>
                </a:lnTo>
                <a:lnTo>
                  <a:pt x="9408809" y="413861"/>
                </a:lnTo>
                <a:lnTo>
                  <a:pt x="9370160" y="389058"/>
                </a:lnTo>
                <a:lnTo>
                  <a:pt x="9328604" y="369533"/>
                </a:lnTo>
                <a:lnTo>
                  <a:pt x="9284761" y="355765"/>
                </a:lnTo>
                <a:lnTo>
                  <a:pt x="9239250" y="348233"/>
                </a:lnTo>
                <a:lnTo>
                  <a:pt x="3980688" y="346709"/>
                </a:lnTo>
                <a:lnTo>
                  <a:pt x="3980688" y="374141"/>
                </a:lnTo>
                <a:lnTo>
                  <a:pt x="9204198" y="374141"/>
                </a:lnTo>
                <a:lnTo>
                  <a:pt x="9220962" y="374903"/>
                </a:lnTo>
                <a:lnTo>
                  <a:pt x="9287428" y="385536"/>
                </a:lnTo>
                <a:lnTo>
                  <a:pt x="9334873" y="402503"/>
                </a:lnTo>
                <a:lnTo>
                  <a:pt x="9378593" y="426672"/>
                </a:lnTo>
                <a:lnTo>
                  <a:pt x="9417884" y="457381"/>
                </a:lnTo>
                <a:lnTo>
                  <a:pt x="9452042" y="493973"/>
                </a:lnTo>
                <a:lnTo>
                  <a:pt x="9480362" y="535788"/>
                </a:lnTo>
                <a:lnTo>
                  <a:pt x="9502140" y="582167"/>
                </a:lnTo>
                <a:lnTo>
                  <a:pt x="9506712" y="597407"/>
                </a:lnTo>
                <a:lnTo>
                  <a:pt x="9511284" y="611885"/>
                </a:lnTo>
                <a:lnTo>
                  <a:pt x="9517380" y="643127"/>
                </a:lnTo>
                <a:lnTo>
                  <a:pt x="9519666" y="659129"/>
                </a:lnTo>
                <a:lnTo>
                  <a:pt x="9521190" y="691133"/>
                </a:lnTo>
                <a:lnTo>
                  <a:pt x="9521190" y="2148137"/>
                </a:lnTo>
                <a:lnTo>
                  <a:pt x="9532142" y="2119497"/>
                </a:lnTo>
                <a:lnTo>
                  <a:pt x="9541764" y="2082545"/>
                </a:lnTo>
                <a:lnTo>
                  <a:pt x="9544812" y="2065781"/>
                </a:lnTo>
                <a:lnTo>
                  <a:pt x="9547098" y="2048255"/>
                </a:lnTo>
                <a:lnTo>
                  <a:pt x="9548622" y="2030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055" y="5518785"/>
            <a:ext cx="904494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“한빛 마트”는 </a:t>
            </a:r>
            <a:r>
              <a:rPr sz="1750" spc="10" dirty="0">
                <a:latin typeface="Malgun Gothic"/>
                <a:cs typeface="Malgun Gothic"/>
              </a:rPr>
              <a:t>일반적이고 광범위한 의미의 명사이므로</a:t>
            </a:r>
            <a:r>
              <a:rPr sz="1750" spc="-50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Char char="-"/>
              <a:tabLst>
                <a:tab pos="184150" algn="l"/>
              </a:tabLst>
            </a:pPr>
            <a:r>
              <a:rPr sz="1750" spc="-10" dirty="0">
                <a:latin typeface="Malgun Gothic"/>
                <a:cs typeface="Malgun Gothic"/>
              </a:rPr>
              <a:t>“회원아이디”, “비밀번호”, </a:t>
            </a:r>
            <a:r>
              <a:rPr sz="1750" spc="-15" dirty="0">
                <a:latin typeface="Malgun Gothic"/>
                <a:cs typeface="Malgun Gothic"/>
              </a:rPr>
              <a:t>“이름”, “나이”, “직업”, “등급”, </a:t>
            </a:r>
            <a:r>
              <a:rPr sz="1750" spc="5" dirty="0">
                <a:latin typeface="Malgun Gothic"/>
                <a:cs typeface="Malgun Gothic"/>
              </a:rPr>
              <a:t>“적립금”은 </a:t>
            </a:r>
            <a:r>
              <a:rPr sz="1750" spc="10" dirty="0">
                <a:latin typeface="Malgun Gothic"/>
                <a:cs typeface="Malgun Gothic"/>
              </a:rPr>
              <a:t>회원의 속성으로</a:t>
            </a:r>
            <a:r>
              <a:rPr sz="1750" spc="17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분류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“회원아이디”는 </a:t>
            </a:r>
            <a:r>
              <a:rPr sz="1750" spc="10" dirty="0">
                <a:latin typeface="Malgun Gothic"/>
                <a:cs typeface="Malgun Gothic"/>
              </a:rPr>
              <a:t>키 속성으로</a:t>
            </a:r>
            <a:r>
              <a:rPr sz="1750" spc="-1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분류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12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720" y="2501265"/>
            <a:ext cx="9634220" cy="226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18210"/>
            <a:ext cx="6979285" cy="118554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90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5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13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95" y="4990465"/>
            <a:ext cx="857758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개체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회원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회원</a:t>
            </a:r>
            <a:r>
              <a:rPr sz="1950" spc="20" dirty="0">
                <a:latin typeface="Arial"/>
                <a:cs typeface="Arial"/>
              </a:rPr>
              <a:t>”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회원아이디</a:t>
            </a:r>
            <a:r>
              <a:rPr sz="1950" spc="30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비밀번호</a:t>
            </a:r>
            <a:r>
              <a:rPr sz="1950" spc="30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이름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나이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직업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등급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적립금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회원</a:t>
            </a:r>
            <a:r>
              <a:rPr sz="1950" spc="20" dirty="0">
                <a:latin typeface="Arial"/>
                <a:cs typeface="Arial"/>
              </a:rPr>
              <a:t>”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회원아이디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210" y="2512695"/>
            <a:ext cx="9484995" cy="151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697928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14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95" y="4429760"/>
            <a:ext cx="863854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200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개체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25" dirty="0">
                <a:latin typeface="Malgun Gothic"/>
                <a:cs typeface="Malgun Gothic"/>
              </a:rPr>
              <a:t>회원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상품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939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속성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주문번호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0" dirty="0">
                <a:latin typeface="Malgun Gothic"/>
                <a:cs typeface="Malgun Gothic"/>
              </a:rPr>
              <a:t>주문수량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25" dirty="0">
                <a:latin typeface="Malgun Gothic"/>
                <a:cs typeface="Malgun Gothic"/>
              </a:rPr>
              <a:t>배송지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27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주문일자</a:t>
            </a:r>
            <a:endParaRPr sz="1950">
              <a:latin typeface="Malgun Gothic"/>
              <a:cs typeface="Malgun Gothic"/>
            </a:endParaRPr>
          </a:p>
          <a:p>
            <a:pPr marL="607695" marR="5080" indent="-201295">
              <a:lnSpc>
                <a:spcPct val="161100"/>
              </a:lnSpc>
              <a:spcBef>
                <a:spcPts val="49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회원이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상품을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주문을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해야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생기는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중요한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정보이기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때문에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회원이나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상품</a:t>
            </a:r>
            <a:r>
              <a:rPr sz="1750" spc="-114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개체의  속성으로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보기는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어렵고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추출할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특정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속성일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가능성이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높음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105" y="2207895"/>
            <a:ext cx="8410575" cy="52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15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435" y="2340610"/>
            <a:ext cx="8681085" cy="3880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16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2339975"/>
            <a:ext cx="8962390" cy="24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980" y="5027930"/>
            <a:ext cx="4730750" cy="2312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17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8420" y="2089785"/>
            <a:ext cx="5212080" cy="24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695" y="4761230"/>
            <a:ext cx="5431790" cy="2566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18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8195" y="1863725"/>
            <a:ext cx="326644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050" y="2256155"/>
            <a:ext cx="490220" cy="56515"/>
          </a:xfrm>
          <a:custGeom>
            <a:avLst/>
            <a:gdLst/>
            <a:ahLst/>
            <a:cxnLst/>
            <a:rect l="l" t="t" r="r" b="b"/>
            <a:pathLst>
              <a:path w="490220" h="56514">
                <a:moveTo>
                  <a:pt x="0" y="56387"/>
                </a:moveTo>
                <a:lnTo>
                  <a:pt x="0" y="0"/>
                </a:lnTo>
                <a:lnTo>
                  <a:pt x="489966" y="0"/>
                </a:lnTo>
                <a:lnTo>
                  <a:pt x="489966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1905" y="2087245"/>
            <a:ext cx="76200" cy="104140"/>
          </a:xfrm>
          <a:custGeom>
            <a:avLst/>
            <a:gdLst/>
            <a:ahLst/>
            <a:cxnLst/>
            <a:rect l="l" t="t" r="r" b="b"/>
            <a:pathLst>
              <a:path w="76200" h="104139">
                <a:moveTo>
                  <a:pt x="0" y="0"/>
                </a:moveTo>
                <a:lnTo>
                  <a:pt x="0" y="103631"/>
                </a:lnTo>
                <a:lnTo>
                  <a:pt x="76200" y="103631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070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0801" y="18645"/>
                </a:lnTo>
                <a:lnTo>
                  <a:pt x="11251" y="51673"/>
                </a:lnTo>
                <a:lnTo>
                  <a:pt x="1273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034" y="247149"/>
                </a:lnTo>
                <a:lnTo>
                  <a:pt x="122682" y="215645"/>
                </a:lnTo>
                <a:lnTo>
                  <a:pt x="138112" y="176307"/>
                </a:lnTo>
                <a:lnTo>
                  <a:pt x="143256" y="124968"/>
                </a:lnTo>
                <a:lnTo>
                  <a:pt x="141982" y="97393"/>
                </a:lnTo>
                <a:lnTo>
                  <a:pt x="132004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049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8" y="0"/>
                </a:moveTo>
                <a:lnTo>
                  <a:pt x="30801" y="18645"/>
                </a:lnTo>
                <a:lnTo>
                  <a:pt x="11251" y="51673"/>
                </a:lnTo>
                <a:lnTo>
                  <a:pt x="1273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8" y="249173"/>
                </a:lnTo>
                <a:lnTo>
                  <a:pt x="86034" y="247149"/>
                </a:lnTo>
                <a:lnTo>
                  <a:pt x="122682" y="215645"/>
                </a:lnTo>
                <a:lnTo>
                  <a:pt x="138112" y="176307"/>
                </a:lnTo>
                <a:lnTo>
                  <a:pt x="143256" y="124968"/>
                </a:lnTo>
                <a:lnTo>
                  <a:pt x="141982" y="97393"/>
                </a:lnTo>
                <a:lnTo>
                  <a:pt x="132004" y="51673"/>
                </a:lnTo>
                <a:lnTo>
                  <a:pt x="112561" y="18645"/>
                </a:lnTo>
                <a:lnTo>
                  <a:pt x="7162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087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3651" y="0"/>
                </a:lnTo>
                <a:lnTo>
                  <a:pt x="263651" y="57911"/>
                </a:lnTo>
                <a:lnTo>
                  <a:pt x="67056" y="57911"/>
                </a:lnTo>
                <a:lnTo>
                  <a:pt x="67056" y="127253"/>
                </a:lnTo>
                <a:lnTo>
                  <a:pt x="220979" y="127253"/>
                </a:lnTo>
                <a:lnTo>
                  <a:pt x="220979" y="184403"/>
                </a:lnTo>
                <a:lnTo>
                  <a:pt x="67056" y="184403"/>
                </a:lnTo>
                <a:lnTo>
                  <a:pt x="67056" y="277367"/>
                </a:lnTo>
                <a:lnTo>
                  <a:pt x="94487" y="277367"/>
                </a:lnTo>
                <a:lnTo>
                  <a:pt x="157210" y="276927"/>
                </a:lnTo>
                <a:lnTo>
                  <a:pt x="210502" y="275558"/>
                </a:lnTo>
                <a:lnTo>
                  <a:pt x="254365" y="273188"/>
                </a:lnTo>
                <a:lnTo>
                  <a:pt x="288798" y="269747"/>
                </a:lnTo>
                <a:lnTo>
                  <a:pt x="292608" y="326135"/>
                </a:lnTo>
                <a:lnTo>
                  <a:pt x="239363" y="331374"/>
                </a:lnTo>
                <a:lnTo>
                  <a:pt x="188975" y="333755"/>
                </a:lnTo>
                <a:lnTo>
                  <a:pt x="117348" y="334422"/>
                </a:lnTo>
                <a:lnTo>
                  <a:pt x="64460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8195" y="1908810"/>
            <a:ext cx="224155" cy="336550"/>
          </a:xfrm>
          <a:custGeom>
            <a:avLst/>
            <a:gdLst/>
            <a:ahLst/>
            <a:cxnLst/>
            <a:rect l="l" t="t" r="r" b="b"/>
            <a:pathLst>
              <a:path w="224154" h="336550">
                <a:moveTo>
                  <a:pt x="0" y="0"/>
                </a:moveTo>
                <a:lnTo>
                  <a:pt x="201167" y="0"/>
                </a:lnTo>
                <a:lnTo>
                  <a:pt x="201167" y="57912"/>
                </a:lnTo>
                <a:lnTo>
                  <a:pt x="67055" y="57912"/>
                </a:lnTo>
                <a:lnTo>
                  <a:pt x="67055" y="279654"/>
                </a:lnTo>
                <a:lnTo>
                  <a:pt x="96774" y="279654"/>
                </a:lnTo>
                <a:lnTo>
                  <a:pt x="129337" y="279106"/>
                </a:lnTo>
                <a:lnTo>
                  <a:pt x="160686" y="277558"/>
                </a:lnTo>
                <a:lnTo>
                  <a:pt x="190750" y="275153"/>
                </a:lnTo>
                <a:lnTo>
                  <a:pt x="219455" y="272034"/>
                </a:lnTo>
                <a:lnTo>
                  <a:pt x="224027" y="328422"/>
                </a:lnTo>
                <a:lnTo>
                  <a:pt x="190630" y="331541"/>
                </a:lnTo>
                <a:lnTo>
                  <a:pt x="142017" y="333946"/>
                </a:lnTo>
                <a:lnTo>
                  <a:pt x="78402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0290" y="1898015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195072" y="0"/>
                </a:moveTo>
                <a:lnTo>
                  <a:pt x="264401" y="0"/>
                </a:lnTo>
                <a:lnTo>
                  <a:pt x="264401" y="38862"/>
                </a:lnTo>
                <a:lnTo>
                  <a:pt x="267546" y="60995"/>
                </a:lnTo>
                <a:lnTo>
                  <a:pt x="292701" y="107549"/>
                </a:lnTo>
                <a:lnTo>
                  <a:pt x="342887" y="154555"/>
                </a:lnTo>
                <a:lnTo>
                  <a:pt x="376140" y="173640"/>
                </a:lnTo>
                <a:lnTo>
                  <a:pt x="414677" y="189154"/>
                </a:lnTo>
                <a:lnTo>
                  <a:pt x="458711" y="201168"/>
                </a:lnTo>
                <a:lnTo>
                  <a:pt x="418325" y="253745"/>
                </a:lnTo>
                <a:lnTo>
                  <a:pt x="362986" y="232409"/>
                </a:lnTo>
                <a:lnTo>
                  <a:pt x="309372" y="201930"/>
                </a:lnTo>
                <a:lnTo>
                  <a:pt x="263069" y="165830"/>
                </a:lnTo>
                <a:lnTo>
                  <a:pt x="229349" y="128015"/>
                </a:lnTo>
                <a:lnTo>
                  <a:pt x="214182" y="147732"/>
                </a:lnTo>
                <a:lnTo>
                  <a:pt x="174704" y="185451"/>
                </a:lnTo>
                <a:lnTo>
                  <a:pt x="123528" y="219896"/>
                </a:lnTo>
                <a:lnTo>
                  <a:pt x="68673" y="245352"/>
                </a:lnTo>
                <a:lnTo>
                  <a:pt x="40386" y="254507"/>
                </a:lnTo>
                <a:lnTo>
                  <a:pt x="0" y="201168"/>
                </a:lnTo>
                <a:lnTo>
                  <a:pt x="44267" y="189154"/>
                </a:lnTo>
                <a:lnTo>
                  <a:pt x="83248" y="173640"/>
                </a:lnTo>
                <a:lnTo>
                  <a:pt x="116800" y="154555"/>
                </a:lnTo>
                <a:lnTo>
                  <a:pt x="166777" y="107977"/>
                </a:lnTo>
                <a:lnTo>
                  <a:pt x="191926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4030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3" y="0"/>
                </a:moveTo>
                <a:lnTo>
                  <a:pt x="195262" y="12477"/>
                </a:lnTo>
                <a:lnTo>
                  <a:pt x="239267" y="49530"/>
                </a:lnTo>
                <a:lnTo>
                  <a:pt x="267366" y="107061"/>
                </a:lnTo>
                <a:lnTo>
                  <a:pt x="276605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3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216" y="289393"/>
                </a:lnTo>
                <a:lnTo>
                  <a:pt x="2309" y="222575"/>
                </a:lnTo>
                <a:lnTo>
                  <a:pt x="0" y="182880"/>
                </a:lnTo>
                <a:lnTo>
                  <a:pt x="2309" y="142422"/>
                </a:lnTo>
                <a:lnTo>
                  <a:pt x="21216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3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3820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7" y="49530"/>
                </a:lnTo>
                <a:lnTo>
                  <a:pt x="267366" y="107061"/>
                </a:lnTo>
                <a:lnTo>
                  <a:pt x="276605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216" y="289393"/>
                </a:lnTo>
                <a:lnTo>
                  <a:pt x="2309" y="222575"/>
                </a:lnTo>
                <a:lnTo>
                  <a:pt x="0" y="182880"/>
                </a:lnTo>
                <a:lnTo>
                  <a:pt x="2309" y="142422"/>
                </a:lnTo>
                <a:lnTo>
                  <a:pt x="21216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4595" y="1874520"/>
            <a:ext cx="334010" cy="501650"/>
          </a:xfrm>
          <a:custGeom>
            <a:avLst/>
            <a:gdLst/>
            <a:ahLst/>
            <a:cxnLst/>
            <a:rect l="l" t="t" r="r" b="b"/>
            <a:pathLst>
              <a:path w="334010" h="501650">
                <a:moveTo>
                  <a:pt x="265938" y="0"/>
                </a:moveTo>
                <a:lnTo>
                  <a:pt x="333755" y="0"/>
                </a:lnTo>
                <a:lnTo>
                  <a:pt x="333755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1074" y="235457"/>
                </a:lnTo>
                <a:lnTo>
                  <a:pt x="211074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7055" y="26669"/>
                </a:lnTo>
                <a:lnTo>
                  <a:pt x="67055" y="155448"/>
                </a:lnTo>
                <a:lnTo>
                  <a:pt x="143255" y="155448"/>
                </a:lnTo>
                <a:lnTo>
                  <a:pt x="143255" y="26669"/>
                </a:lnTo>
                <a:lnTo>
                  <a:pt x="211074" y="26669"/>
                </a:lnTo>
                <a:lnTo>
                  <a:pt x="211074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6945" y="1874520"/>
            <a:ext cx="168910" cy="501650"/>
          </a:xfrm>
          <a:custGeom>
            <a:avLst/>
            <a:gdLst/>
            <a:ahLst/>
            <a:cxnLst/>
            <a:rect l="l" t="t" r="r" b="b"/>
            <a:pathLst>
              <a:path w="168910" h="501650">
                <a:moveTo>
                  <a:pt x="100583" y="0"/>
                </a:moveTo>
                <a:lnTo>
                  <a:pt x="168401" y="0"/>
                </a:lnTo>
                <a:lnTo>
                  <a:pt x="168401" y="501396"/>
                </a:lnTo>
                <a:lnTo>
                  <a:pt x="100583" y="501396"/>
                </a:lnTo>
                <a:lnTo>
                  <a:pt x="100583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0583" y="168402"/>
                </a:lnTo>
                <a:lnTo>
                  <a:pt x="100583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026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797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3765" y="1863725"/>
            <a:ext cx="163830" cy="527685"/>
          </a:xfrm>
          <a:custGeom>
            <a:avLst/>
            <a:gdLst/>
            <a:ahLst/>
            <a:cxnLst/>
            <a:rect l="l" t="t" r="r" b="b"/>
            <a:pathLst>
              <a:path w="163829" h="527685">
                <a:moveTo>
                  <a:pt x="96012" y="0"/>
                </a:moveTo>
                <a:lnTo>
                  <a:pt x="163830" y="0"/>
                </a:lnTo>
                <a:lnTo>
                  <a:pt x="163830" y="527303"/>
                </a:lnTo>
                <a:lnTo>
                  <a:pt x="96012" y="527303"/>
                </a:lnTo>
                <a:lnTo>
                  <a:pt x="96012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012" y="191261"/>
                </a:lnTo>
                <a:lnTo>
                  <a:pt x="96012" y="0"/>
                </a:lnTo>
                <a:close/>
              </a:path>
            </a:pathLst>
          </a:custGeom>
          <a:ln w="13715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005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4590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6430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2445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0555" y="2149475"/>
            <a:ext cx="355600" cy="233680"/>
          </a:xfrm>
          <a:custGeom>
            <a:avLst/>
            <a:gdLst/>
            <a:ahLst/>
            <a:cxnLst/>
            <a:rect l="l" t="t" r="r" b="b"/>
            <a:pathLst>
              <a:path w="355600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5092" y="176021"/>
                </a:lnTo>
                <a:lnTo>
                  <a:pt x="355092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4320" y="89153"/>
                </a:lnTo>
                <a:lnTo>
                  <a:pt x="274320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2445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064" y="0"/>
                </a:moveTo>
                <a:lnTo>
                  <a:pt x="197358" y="0"/>
                </a:lnTo>
                <a:lnTo>
                  <a:pt x="197358" y="49529"/>
                </a:lnTo>
                <a:lnTo>
                  <a:pt x="199655" y="73104"/>
                </a:lnTo>
                <a:lnTo>
                  <a:pt x="218253" y="117681"/>
                </a:lnTo>
                <a:lnTo>
                  <a:pt x="254115" y="157686"/>
                </a:lnTo>
                <a:lnTo>
                  <a:pt x="299525" y="186261"/>
                </a:lnTo>
                <a:lnTo>
                  <a:pt x="325374" y="195833"/>
                </a:lnTo>
                <a:lnTo>
                  <a:pt x="284988" y="247650"/>
                </a:lnTo>
                <a:lnTo>
                  <a:pt x="247245" y="225647"/>
                </a:lnTo>
                <a:lnTo>
                  <a:pt x="215074" y="201930"/>
                </a:lnTo>
                <a:lnTo>
                  <a:pt x="188333" y="176498"/>
                </a:lnTo>
                <a:lnTo>
                  <a:pt x="166878" y="149352"/>
                </a:lnTo>
                <a:lnTo>
                  <a:pt x="157734" y="164365"/>
                </a:lnTo>
                <a:lnTo>
                  <a:pt x="132588" y="195536"/>
                </a:lnTo>
                <a:lnTo>
                  <a:pt x="99298" y="227409"/>
                </a:lnTo>
                <a:lnTo>
                  <a:pt x="63865" y="252555"/>
                </a:lnTo>
                <a:lnTo>
                  <a:pt x="45720" y="262128"/>
                </a:lnTo>
                <a:lnTo>
                  <a:pt x="0" y="214884"/>
                </a:lnTo>
                <a:lnTo>
                  <a:pt x="29158" y="200608"/>
                </a:lnTo>
                <a:lnTo>
                  <a:pt x="54959" y="184118"/>
                </a:lnTo>
                <a:lnTo>
                  <a:pt x="96774" y="144780"/>
                </a:lnTo>
                <a:lnTo>
                  <a:pt x="122491" y="99155"/>
                </a:lnTo>
                <a:lnTo>
                  <a:pt x="131064" y="49530"/>
                </a:lnTo>
                <a:lnTo>
                  <a:pt x="13106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26325" y="1874520"/>
            <a:ext cx="354330" cy="501650"/>
          </a:xfrm>
          <a:custGeom>
            <a:avLst/>
            <a:gdLst/>
            <a:ahLst/>
            <a:cxnLst/>
            <a:rect l="l" t="t" r="r" b="b"/>
            <a:pathLst>
              <a:path w="354329" h="501650">
                <a:moveTo>
                  <a:pt x="286511" y="0"/>
                </a:moveTo>
                <a:lnTo>
                  <a:pt x="354329" y="0"/>
                </a:lnTo>
                <a:lnTo>
                  <a:pt x="354329" y="501395"/>
                </a:lnTo>
                <a:lnTo>
                  <a:pt x="286511" y="501395"/>
                </a:lnTo>
                <a:lnTo>
                  <a:pt x="286511" y="314706"/>
                </a:lnTo>
                <a:lnTo>
                  <a:pt x="184403" y="314706"/>
                </a:lnTo>
                <a:lnTo>
                  <a:pt x="184403" y="257556"/>
                </a:lnTo>
                <a:lnTo>
                  <a:pt x="286511" y="257556"/>
                </a:lnTo>
                <a:lnTo>
                  <a:pt x="286511" y="173736"/>
                </a:lnTo>
                <a:lnTo>
                  <a:pt x="213359" y="173736"/>
                </a:lnTo>
                <a:lnTo>
                  <a:pt x="201929" y="203882"/>
                </a:lnTo>
                <a:lnTo>
                  <a:pt x="187070" y="234886"/>
                </a:lnTo>
                <a:lnTo>
                  <a:pt x="147065" y="299466"/>
                </a:lnTo>
                <a:lnTo>
                  <a:pt x="123908" y="330600"/>
                </a:lnTo>
                <a:lnTo>
                  <a:pt x="79021" y="380583"/>
                </a:lnTo>
                <a:lnTo>
                  <a:pt x="57149" y="399288"/>
                </a:lnTo>
                <a:lnTo>
                  <a:pt x="0" y="355854"/>
                </a:lnTo>
                <a:lnTo>
                  <a:pt x="24288" y="339161"/>
                </a:lnTo>
                <a:lnTo>
                  <a:pt x="49148" y="316610"/>
                </a:lnTo>
                <a:lnTo>
                  <a:pt x="100583" y="254508"/>
                </a:lnTo>
                <a:lnTo>
                  <a:pt x="124146" y="217229"/>
                </a:lnTo>
                <a:lnTo>
                  <a:pt x="143351" y="177450"/>
                </a:lnTo>
                <a:lnTo>
                  <a:pt x="158126" y="135243"/>
                </a:lnTo>
                <a:lnTo>
                  <a:pt x="168401" y="90678"/>
                </a:lnTo>
                <a:lnTo>
                  <a:pt x="28955" y="90678"/>
                </a:lnTo>
                <a:lnTo>
                  <a:pt x="28955" y="33528"/>
                </a:lnTo>
                <a:lnTo>
                  <a:pt x="242315" y="33528"/>
                </a:lnTo>
                <a:lnTo>
                  <a:pt x="239327" y="57542"/>
                </a:lnTo>
                <a:lnTo>
                  <a:pt x="236124" y="79343"/>
                </a:lnTo>
                <a:lnTo>
                  <a:pt x="232779" y="99000"/>
                </a:lnTo>
                <a:lnTo>
                  <a:pt x="229361" y="116586"/>
                </a:lnTo>
                <a:lnTo>
                  <a:pt x="286511" y="116586"/>
                </a:lnTo>
                <a:lnTo>
                  <a:pt x="286511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193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4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43115" y="1863725"/>
            <a:ext cx="179070" cy="265430"/>
          </a:xfrm>
          <a:custGeom>
            <a:avLst/>
            <a:gdLst/>
            <a:ahLst/>
            <a:cxnLst/>
            <a:rect l="l" t="t" r="r" b="b"/>
            <a:pathLst>
              <a:path w="179070" h="265430">
                <a:moveTo>
                  <a:pt x="112014" y="0"/>
                </a:moveTo>
                <a:lnTo>
                  <a:pt x="179070" y="0"/>
                </a:lnTo>
                <a:lnTo>
                  <a:pt x="179070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0045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0314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3025"/>
            <a:ext cx="9674225" cy="73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886825" cy="396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 설계 </a:t>
            </a:r>
            <a:r>
              <a:rPr sz="2650" b="1" spc="-5" dirty="0">
                <a:latin typeface="Arial"/>
                <a:cs typeface="Arial"/>
              </a:rPr>
              <a:t>– </a:t>
            </a:r>
            <a:r>
              <a:rPr sz="2650" b="1" spc="-10" dirty="0">
                <a:latin typeface="Arial"/>
                <a:cs typeface="Arial"/>
              </a:rPr>
              <a:t>(STEP </a:t>
            </a:r>
            <a:r>
              <a:rPr sz="2650" b="1" spc="-5" dirty="0">
                <a:latin typeface="Arial"/>
                <a:cs typeface="Arial"/>
              </a:rPr>
              <a:t>2)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69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관계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간의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의미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연관성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관계 추출</a:t>
            </a:r>
            <a:r>
              <a:rPr sz="2200" spc="-34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방법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문장에서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연관성을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의미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있게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b="1" spc="35" dirty="0">
                <a:solidFill>
                  <a:srgbClr val="FF0000"/>
                </a:solidFill>
                <a:latin typeface="Malgun Gothic"/>
                <a:cs typeface="Malgun Gothic"/>
              </a:rPr>
              <a:t>동사</a:t>
            </a:r>
            <a:r>
              <a:rPr sz="1950" spc="35" dirty="0">
                <a:latin typeface="Malgun Gothic"/>
                <a:cs typeface="Malgun Gothic"/>
              </a:rPr>
              <a:t>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찾아라</a:t>
            </a:r>
            <a:r>
              <a:rPr sz="1950" spc="25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5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의미가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같은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동사가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경우는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대표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하나만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</a:t>
            </a:r>
            <a:endParaRPr sz="17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64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찾아낸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대해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매핑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카디널리티와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특성을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결정하라</a:t>
            </a:r>
            <a:r>
              <a:rPr sz="1950" spc="30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매핑 카디널리티 </a:t>
            </a:r>
            <a:r>
              <a:rPr sz="1750" dirty="0">
                <a:latin typeface="Arial"/>
                <a:cs typeface="Arial"/>
              </a:rPr>
              <a:t>: </a:t>
            </a:r>
            <a:r>
              <a:rPr sz="1750" spc="5" dirty="0">
                <a:latin typeface="Malgun Gothic"/>
                <a:cs typeface="Malgun Gothic"/>
              </a:rPr>
              <a:t>일대일</a:t>
            </a:r>
            <a:r>
              <a:rPr sz="1750" spc="5" dirty="0">
                <a:latin typeface="Arial"/>
                <a:cs typeface="Arial"/>
              </a:rPr>
              <a:t>(1:1),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(1:n),</a:t>
            </a:r>
            <a:r>
              <a:rPr sz="1750" spc="-250" dirty="0">
                <a:latin typeface="Arial"/>
                <a:cs typeface="Arial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다대다</a:t>
            </a:r>
            <a:r>
              <a:rPr sz="1750" spc="5" dirty="0">
                <a:latin typeface="Arial"/>
                <a:cs typeface="Arial"/>
              </a:rPr>
              <a:t>(n:m)</a:t>
            </a:r>
            <a:endParaRPr sz="17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49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특성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555" y="2412365"/>
            <a:ext cx="9328150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270" y="4771390"/>
            <a:ext cx="9521190" cy="2329815"/>
          </a:xfrm>
          <a:custGeom>
            <a:avLst/>
            <a:gdLst/>
            <a:ahLst/>
            <a:cxnLst/>
            <a:rect l="l" t="t" r="r" b="b"/>
            <a:pathLst>
              <a:path w="9521190" h="2329815">
                <a:moveTo>
                  <a:pt x="9521190" y="1998726"/>
                </a:moveTo>
                <a:lnTo>
                  <a:pt x="9521190" y="676655"/>
                </a:lnTo>
                <a:lnTo>
                  <a:pt x="9517609" y="627733"/>
                </a:lnTo>
                <a:lnTo>
                  <a:pt x="9507207" y="581057"/>
                </a:lnTo>
                <a:lnTo>
                  <a:pt x="9490491" y="537136"/>
                </a:lnTo>
                <a:lnTo>
                  <a:pt x="9467970" y="496478"/>
                </a:lnTo>
                <a:lnTo>
                  <a:pt x="9440152" y="459591"/>
                </a:lnTo>
                <a:lnTo>
                  <a:pt x="9407546" y="426985"/>
                </a:lnTo>
                <a:lnTo>
                  <a:pt x="9370659" y="399167"/>
                </a:lnTo>
                <a:lnTo>
                  <a:pt x="9330001" y="376646"/>
                </a:lnTo>
                <a:lnTo>
                  <a:pt x="9286080" y="359930"/>
                </a:lnTo>
                <a:lnTo>
                  <a:pt x="9239404" y="349528"/>
                </a:lnTo>
                <a:lnTo>
                  <a:pt x="9190482" y="345947"/>
                </a:lnTo>
                <a:lnTo>
                  <a:pt x="3966972" y="345948"/>
                </a:lnTo>
                <a:lnTo>
                  <a:pt x="2387346" y="0"/>
                </a:lnTo>
                <a:lnTo>
                  <a:pt x="1587245" y="345948"/>
                </a:lnTo>
                <a:lnTo>
                  <a:pt x="330708" y="345948"/>
                </a:lnTo>
                <a:lnTo>
                  <a:pt x="281785" y="349528"/>
                </a:lnTo>
                <a:lnTo>
                  <a:pt x="235109" y="359930"/>
                </a:lnTo>
                <a:lnTo>
                  <a:pt x="191188" y="376646"/>
                </a:lnTo>
                <a:lnTo>
                  <a:pt x="150530" y="399167"/>
                </a:lnTo>
                <a:lnTo>
                  <a:pt x="113643" y="426985"/>
                </a:lnTo>
                <a:lnTo>
                  <a:pt x="81037" y="459591"/>
                </a:lnTo>
                <a:lnTo>
                  <a:pt x="53219" y="496478"/>
                </a:lnTo>
                <a:lnTo>
                  <a:pt x="30698" y="537136"/>
                </a:lnTo>
                <a:lnTo>
                  <a:pt x="13982" y="581057"/>
                </a:lnTo>
                <a:lnTo>
                  <a:pt x="3580" y="627733"/>
                </a:lnTo>
                <a:lnTo>
                  <a:pt x="0" y="676656"/>
                </a:lnTo>
                <a:lnTo>
                  <a:pt x="0" y="1998726"/>
                </a:lnTo>
                <a:lnTo>
                  <a:pt x="3580" y="2047648"/>
                </a:lnTo>
                <a:lnTo>
                  <a:pt x="13982" y="2094324"/>
                </a:lnTo>
                <a:lnTo>
                  <a:pt x="30698" y="2138245"/>
                </a:lnTo>
                <a:lnTo>
                  <a:pt x="53219" y="2178903"/>
                </a:lnTo>
                <a:lnTo>
                  <a:pt x="81037" y="2215790"/>
                </a:lnTo>
                <a:lnTo>
                  <a:pt x="113643" y="2248396"/>
                </a:lnTo>
                <a:lnTo>
                  <a:pt x="150530" y="2276214"/>
                </a:lnTo>
                <a:lnTo>
                  <a:pt x="191188" y="2298735"/>
                </a:lnTo>
                <a:lnTo>
                  <a:pt x="235109" y="2315451"/>
                </a:lnTo>
                <a:lnTo>
                  <a:pt x="281785" y="2325853"/>
                </a:lnTo>
                <a:lnTo>
                  <a:pt x="330708" y="2329434"/>
                </a:lnTo>
                <a:lnTo>
                  <a:pt x="9190482" y="2329433"/>
                </a:lnTo>
                <a:lnTo>
                  <a:pt x="9239404" y="2325853"/>
                </a:lnTo>
                <a:lnTo>
                  <a:pt x="9286080" y="2315451"/>
                </a:lnTo>
                <a:lnTo>
                  <a:pt x="9330001" y="2298735"/>
                </a:lnTo>
                <a:lnTo>
                  <a:pt x="9370659" y="2276214"/>
                </a:lnTo>
                <a:lnTo>
                  <a:pt x="9407546" y="2248396"/>
                </a:lnTo>
                <a:lnTo>
                  <a:pt x="9440152" y="2215790"/>
                </a:lnTo>
                <a:lnTo>
                  <a:pt x="9467970" y="2178903"/>
                </a:lnTo>
                <a:lnTo>
                  <a:pt x="9490491" y="2138245"/>
                </a:lnTo>
                <a:lnTo>
                  <a:pt x="9507207" y="2094324"/>
                </a:lnTo>
                <a:lnTo>
                  <a:pt x="9517609" y="2047648"/>
                </a:lnTo>
                <a:lnTo>
                  <a:pt x="9521190" y="199872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4757420"/>
            <a:ext cx="9549130" cy="2357755"/>
          </a:xfrm>
          <a:custGeom>
            <a:avLst/>
            <a:gdLst/>
            <a:ahLst/>
            <a:cxnLst/>
            <a:rect l="l" t="t" r="r" b="b"/>
            <a:pathLst>
              <a:path w="9549130" h="2357754">
                <a:moveTo>
                  <a:pt x="1596628" y="346710"/>
                </a:moveTo>
                <a:lnTo>
                  <a:pt x="344424" y="346710"/>
                </a:lnTo>
                <a:lnTo>
                  <a:pt x="295403" y="349837"/>
                </a:lnTo>
                <a:lnTo>
                  <a:pt x="248393" y="359807"/>
                </a:lnTo>
                <a:lnTo>
                  <a:pt x="203904" y="376112"/>
                </a:lnTo>
                <a:lnTo>
                  <a:pt x="162446" y="398244"/>
                </a:lnTo>
                <a:lnTo>
                  <a:pt x="124531" y="425694"/>
                </a:lnTo>
                <a:lnTo>
                  <a:pt x="90667" y="457954"/>
                </a:lnTo>
                <a:lnTo>
                  <a:pt x="61366" y="494515"/>
                </a:lnTo>
                <a:lnTo>
                  <a:pt x="37139" y="534870"/>
                </a:lnTo>
                <a:lnTo>
                  <a:pt x="18495" y="578509"/>
                </a:lnTo>
                <a:lnTo>
                  <a:pt x="5945" y="624924"/>
                </a:lnTo>
                <a:lnTo>
                  <a:pt x="0" y="673608"/>
                </a:lnTo>
                <a:lnTo>
                  <a:pt x="0" y="2031492"/>
                </a:lnTo>
                <a:lnTo>
                  <a:pt x="1524" y="2049018"/>
                </a:lnTo>
                <a:lnTo>
                  <a:pt x="9964" y="2096982"/>
                </a:lnTo>
                <a:lnTo>
                  <a:pt x="24976" y="2142717"/>
                </a:lnTo>
                <a:lnTo>
                  <a:pt x="28194" y="2149259"/>
                </a:lnTo>
                <a:lnTo>
                  <a:pt x="28194" y="674370"/>
                </a:lnTo>
                <a:lnTo>
                  <a:pt x="34675" y="625065"/>
                </a:lnTo>
                <a:lnTo>
                  <a:pt x="48380" y="578520"/>
                </a:lnTo>
                <a:lnTo>
                  <a:pt x="68701" y="535306"/>
                </a:lnTo>
                <a:lnTo>
                  <a:pt x="95031" y="495996"/>
                </a:lnTo>
                <a:lnTo>
                  <a:pt x="126763" y="461162"/>
                </a:lnTo>
                <a:lnTo>
                  <a:pt x="163289" y="431375"/>
                </a:lnTo>
                <a:lnTo>
                  <a:pt x="204001" y="407208"/>
                </a:lnTo>
                <a:lnTo>
                  <a:pt x="248293" y="389232"/>
                </a:lnTo>
                <a:lnTo>
                  <a:pt x="295403" y="378055"/>
                </a:lnTo>
                <a:lnTo>
                  <a:pt x="344424" y="374201"/>
                </a:lnTo>
                <a:lnTo>
                  <a:pt x="1594866" y="374142"/>
                </a:lnTo>
                <a:lnTo>
                  <a:pt x="1594866" y="347472"/>
                </a:lnTo>
                <a:lnTo>
                  <a:pt x="1596628" y="346710"/>
                </a:lnTo>
                <a:close/>
              </a:path>
              <a:path w="9549130" h="2357754">
                <a:moveTo>
                  <a:pt x="9521190" y="2148137"/>
                </a:moveTo>
                <a:lnTo>
                  <a:pt x="9521190" y="2013203"/>
                </a:lnTo>
                <a:lnTo>
                  <a:pt x="9519666" y="2045969"/>
                </a:lnTo>
                <a:lnTo>
                  <a:pt x="9517380" y="2061971"/>
                </a:lnTo>
                <a:lnTo>
                  <a:pt x="9500158" y="2126246"/>
                </a:lnTo>
                <a:lnTo>
                  <a:pt x="9469677" y="2186319"/>
                </a:lnTo>
                <a:lnTo>
                  <a:pt x="9438894" y="2226564"/>
                </a:lnTo>
                <a:lnTo>
                  <a:pt x="9405366" y="2257805"/>
                </a:lnTo>
                <a:lnTo>
                  <a:pt x="9351144" y="2294101"/>
                </a:lnTo>
                <a:lnTo>
                  <a:pt x="9286313" y="2319286"/>
                </a:lnTo>
                <a:lnTo>
                  <a:pt x="9236202" y="2328671"/>
                </a:lnTo>
                <a:lnTo>
                  <a:pt x="344424" y="2330196"/>
                </a:lnTo>
                <a:lnTo>
                  <a:pt x="327660" y="2329434"/>
                </a:lnTo>
                <a:lnTo>
                  <a:pt x="280416" y="2323338"/>
                </a:lnTo>
                <a:lnTo>
                  <a:pt x="220980" y="2305050"/>
                </a:lnTo>
                <a:lnTo>
                  <a:pt x="177578" y="2282404"/>
                </a:lnTo>
                <a:lnTo>
                  <a:pt x="138599" y="2253820"/>
                </a:lnTo>
                <a:lnTo>
                  <a:pt x="104605" y="2219965"/>
                </a:lnTo>
                <a:lnTo>
                  <a:pt x="76159" y="2181508"/>
                </a:lnTo>
                <a:lnTo>
                  <a:pt x="53820" y="2139117"/>
                </a:lnTo>
                <a:lnTo>
                  <a:pt x="38153" y="2093461"/>
                </a:lnTo>
                <a:lnTo>
                  <a:pt x="29718" y="2045208"/>
                </a:lnTo>
                <a:lnTo>
                  <a:pt x="28194" y="2029206"/>
                </a:lnTo>
                <a:lnTo>
                  <a:pt x="28194" y="2149259"/>
                </a:lnTo>
                <a:lnTo>
                  <a:pt x="46082" y="2185627"/>
                </a:lnTo>
                <a:lnTo>
                  <a:pt x="72804" y="2225120"/>
                </a:lnTo>
                <a:lnTo>
                  <a:pt x="104665" y="2260603"/>
                </a:lnTo>
                <a:lnTo>
                  <a:pt x="141189" y="2291482"/>
                </a:lnTo>
                <a:lnTo>
                  <a:pt x="181898" y="2317163"/>
                </a:lnTo>
                <a:lnTo>
                  <a:pt x="226314" y="2337054"/>
                </a:lnTo>
                <a:lnTo>
                  <a:pt x="275082" y="2350770"/>
                </a:lnTo>
                <a:lnTo>
                  <a:pt x="326898" y="2357628"/>
                </a:lnTo>
                <a:lnTo>
                  <a:pt x="9222486" y="2357627"/>
                </a:lnTo>
                <a:lnTo>
                  <a:pt x="9274302" y="2350769"/>
                </a:lnTo>
                <a:lnTo>
                  <a:pt x="9311282" y="2341124"/>
                </a:lnTo>
                <a:lnTo>
                  <a:pt x="9379127" y="2310588"/>
                </a:lnTo>
                <a:lnTo>
                  <a:pt x="9410700" y="2289047"/>
                </a:lnTo>
                <a:lnTo>
                  <a:pt x="9448038" y="2257043"/>
                </a:lnTo>
                <a:lnTo>
                  <a:pt x="9480804" y="2218943"/>
                </a:lnTo>
                <a:lnTo>
                  <a:pt x="9501841" y="2187085"/>
                </a:lnTo>
                <a:lnTo>
                  <a:pt x="9518894" y="2154140"/>
                </a:lnTo>
                <a:lnTo>
                  <a:pt x="9521190" y="2148137"/>
                </a:lnTo>
                <a:close/>
              </a:path>
              <a:path w="9549130" h="2357754">
                <a:moveTo>
                  <a:pt x="1600962" y="346710"/>
                </a:moveTo>
                <a:lnTo>
                  <a:pt x="1596628" y="346710"/>
                </a:lnTo>
                <a:lnTo>
                  <a:pt x="1594866" y="347472"/>
                </a:lnTo>
                <a:lnTo>
                  <a:pt x="1600962" y="346710"/>
                </a:lnTo>
                <a:close/>
              </a:path>
              <a:path w="9549130" h="2357754">
                <a:moveTo>
                  <a:pt x="1600962" y="374142"/>
                </a:moveTo>
                <a:lnTo>
                  <a:pt x="1600962" y="346710"/>
                </a:lnTo>
                <a:lnTo>
                  <a:pt x="1594866" y="347472"/>
                </a:lnTo>
                <a:lnTo>
                  <a:pt x="1594866" y="374142"/>
                </a:lnTo>
                <a:lnTo>
                  <a:pt x="1600962" y="374142"/>
                </a:lnTo>
                <a:close/>
              </a:path>
              <a:path w="9549130" h="2357754">
                <a:moveTo>
                  <a:pt x="3983736" y="346709"/>
                </a:moveTo>
                <a:lnTo>
                  <a:pt x="2404110" y="762"/>
                </a:lnTo>
                <a:lnTo>
                  <a:pt x="2401062" y="0"/>
                </a:lnTo>
                <a:lnTo>
                  <a:pt x="2394966" y="1524"/>
                </a:lnTo>
                <a:lnTo>
                  <a:pt x="1596628" y="346710"/>
                </a:lnTo>
                <a:lnTo>
                  <a:pt x="1600962" y="346710"/>
                </a:lnTo>
                <a:lnTo>
                  <a:pt x="1600962" y="374142"/>
                </a:lnTo>
                <a:lnTo>
                  <a:pt x="1604772" y="374142"/>
                </a:lnTo>
                <a:lnTo>
                  <a:pt x="1606296" y="373380"/>
                </a:lnTo>
                <a:lnTo>
                  <a:pt x="2398014" y="31056"/>
                </a:lnTo>
                <a:lnTo>
                  <a:pt x="2398014" y="28193"/>
                </a:lnTo>
                <a:lnTo>
                  <a:pt x="2406396" y="27432"/>
                </a:lnTo>
                <a:lnTo>
                  <a:pt x="2406395" y="30028"/>
                </a:lnTo>
                <a:lnTo>
                  <a:pt x="3978402" y="374141"/>
                </a:lnTo>
                <a:lnTo>
                  <a:pt x="3980688" y="374141"/>
                </a:lnTo>
                <a:lnTo>
                  <a:pt x="3980688" y="346709"/>
                </a:lnTo>
                <a:lnTo>
                  <a:pt x="3983736" y="346709"/>
                </a:lnTo>
                <a:close/>
              </a:path>
              <a:path w="9549130" h="2357754">
                <a:moveTo>
                  <a:pt x="2406396" y="27432"/>
                </a:moveTo>
                <a:lnTo>
                  <a:pt x="2398014" y="28193"/>
                </a:lnTo>
                <a:lnTo>
                  <a:pt x="2402408" y="29156"/>
                </a:lnTo>
                <a:lnTo>
                  <a:pt x="2406396" y="27432"/>
                </a:lnTo>
                <a:close/>
              </a:path>
              <a:path w="9549130" h="2357754">
                <a:moveTo>
                  <a:pt x="2402408" y="29156"/>
                </a:moveTo>
                <a:lnTo>
                  <a:pt x="2398014" y="28193"/>
                </a:lnTo>
                <a:lnTo>
                  <a:pt x="2398014" y="31056"/>
                </a:lnTo>
                <a:lnTo>
                  <a:pt x="2402408" y="29156"/>
                </a:lnTo>
                <a:close/>
              </a:path>
              <a:path w="9549130" h="2357754">
                <a:moveTo>
                  <a:pt x="2406395" y="30028"/>
                </a:moveTo>
                <a:lnTo>
                  <a:pt x="2406396" y="27432"/>
                </a:lnTo>
                <a:lnTo>
                  <a:pt x="2402408" y="29156"/>
                </a:lnTo>
                <a:lnTo>
                  <a:pt x="2406395" y="30028"/>
                </a:lnTo>
                <a:close/>
              </a:path>
              <a:path w="9549130" h="2357754">
                <a:moveTo>
                  <a:pt x="9548622" y="2030729"/>
                </a:moveTo>
                <a:lnTo>
                  <a:pt x="9548622" y="672845"/>
                </a:lnTo>
                <a:lnTo>
                  <a:pt x="9547098" y="655319"/>
                </a:lnTo>
                <a:lnTo>
                  <a:pt x="9537954" y="604265"/>
                </a:lnTo>
                <a:lnTo>
                  <a:pt x="9521952" y="556259"/>
                </a:lnTo>
                <a:lnTo>
                  <a:pt x="9501122" y="515141"/>
                </a:lnTo>
                <a:lnTo>
                  <a:pt x="9474909" y="477382"/>
                </a:lnTo>
                <a:lnTo>
                  <a:pt x="9443932" y="443462"/>
                </a:lnTo>
                <a:lnTo>
                  <a:pt x="9408809" y="413861"/>
                </a:lnTo>
                <a:lnTo>
                  <a:pt x="9370160" y="389058"/>
                </a:lnTo>
                <a:lnTo>
                  <a:pt x="9328604" y="369533"/>
                </a:lnTo>
                <a:lnTo>
                  <a:pt x="9284761" y="355765"/>
                </a:lnTo>
                <a:lnTo>
                  <a:pt x="9239250" y="348233"/>
                </a:lnTo>
                <a:lnTo>
                  <a:pt x="3980688" y="346709"/>
                </a:lnTo>
                <a:lnTo>
                  <a:pt x="3980688" y="374141"/>
                </a:lnTo>
                <a:lnTo>
                  <a:pt x="9204198" y="374141"/>
                </a:lnTo>
                <a:lnTo>
                  <a:pt x="9222486" y="374976"/>
                </a:lnTo>
                <a:lnTo>
                  <a:pt x="9287687" y="385348"/>
                </a:lnTo>
                <a:lnTo>
                  <a:pt x="9335169" y="402501"/>
                </a:lnTo>
                <a:lnTo>
                  <a:pt x="9378786" y="426605"/>
                </a:lnTo>
                <a:lnTo>
                  <a:pt x="9417915" y="457143"/>
                </a:lnTo>
                <a:lnTo>
                  <a:pt x="9451932" y="493594"/>
                </a:lnTo>
                <a:lnTo>
                  <a:pt x="9480215" y="535442"/>
                </a:lnTo>
                <a:lnTo>
                  <a:pt x="9502140" y="582167"/>
                </a:lnTo>
                <a:lnTo>
                  <a:pt x="9506712" y="597407"/>
                </a:lnTo>
                <a:lnTo>
                  <a:pt x="9511284" y="611885"/>
                </a:lnTo>
                <a:lnTo>
                  <a:pt x="9517380" y="643127"/>
                </a:lnTo>
                <a:lnTo>
                  <a:pt x="9519666" y="659129"/>
                </a:lnTo>
                <a:lnTo>
                  <a:pt x="9521190" y="691133"/>
                </a:lnTo>
                <a:lnTo>
                  <a:pt x="9521190" y="2148137"/>
                </a:lnTo>
                <a:lnTo>
                  <a:pt x="9532142" y="2119497"/>
                </a:lnTo>
                <a:lnTo>
                  <a:pt x="9541764" y="2082545"/>
                </a:lnTo>
                <a:lnTo>
                  <a:pt x="9544812" y="2065781"/>
                </a:lnTo>
                <a:lnTo>
                  <a:pt x="9547098" y="2048255"/>
                </a:lnTo>
                <a:lnTo>
                  <a:pt x="9548622" y="2030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055" y="5469255"/>
            <a:ext cx="809498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“입력해야 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1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“부여된다”는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“식별한다”는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2361565"/>
            <a:ext cx="9226550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88695" y="4516120"/>
            <a:ext cx="8329930" cy="24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주문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7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다대다</a:t>
            </a:r>
            <a:r>
              <a:rPr sz="1750" spc="5" dirty="0">
                <a:latin typeface="Arial"/>
                <a:cs typeface="Arial"/>
              </a:rPr>
              <a:t>(n:m)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87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주문</a:t>
            </a:r>
            <a:r>
              <a:rPr sz="1950" spc="20" dirty="0">
                <a:latin typeface="Arial"/>
                <a:cs typeface="Arial"/>
              </a:rPr>
              <a:t>” </a:t>
            </a:r>
            <a:r>
              <a:rPr sz="1950" spc="35" dirty="0">
                <a:latin typeface="Malgun Gothic"/>
                <a:cs typeface="Malgun Gothic"/>
              </a:rPr>
              <a:t>관계의 속성</a:t>
            </a:r>
            <a:r>
              <a:rPr sz="1950" spc="-46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주문번호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0" dirty="0">
                <a:latin typeface="Malgun Gothic"/>
                <a:cs typeface="Malgun Gothic"/>
              </a:rPr>
              <a:t>주문수량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25" dirty="0">
                <a:latin typeface="Malgun Gothic"/>
                <a:cs typeface="Malgun Gothic"/>
              </a:rPr>
              <a:t>배송지</a:t>
            </a:r>
            <a:r>
              <a:rPr sz="1950" spc="25" dirty="0">
                <a:latin typeface="Arial"/>
                <a:cs typeface="Arial"/>
              </a:rPr>
              <a:t>, </a:t>
            </a:r>
            <a:r>
              <a:rPr sz="1950" spc="35" dirty="0">
                <a:latin typeface="Malgun Gothic"/>
                <a:cs typeface="Malgun Gothic"/>
              </a:rPr>
              <a:t>주문일자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695" y="4516120"/>
            <a:ext cx="8778240" cy="24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공급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제조업체</a:t>
            </a:r>
            <a:r>
              <a:rPr sz="1750" spc="10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9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제조업체</a:t>
            </a:r>
            <a:r>
              <a:rPr sz="1750" spc="10" dirty="0">
                <a:latin typeface="Arial"/>
                <a:cs typeface="Arial"/>
              </a:rPr>
              <a:t>”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87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공급</a:t>
            </a:r>
            <a:r>
              <a:rPr sz="1950" spc="20" dirty="0">
                <a:latin typeface="Arial"/>
                <a:cs typeface="Arial"/>
              </a:rPr>
              <a:t>” </a:t>
            </a:r>
            <a:r>
              <a:rPr sz="1950" spc="35" dirty="0">
                <a:latin typeface="Malgun Gothic"/>
                <a:cs typeface="Malgun Gothic"/>
              </a:rPr>
              <a:t>관계의 속성</a:t>
            </a:r>
            <a:r>
              <a:rPr sz="1950" spc="-39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공급일자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5" dirty="0">
                <a:latin typeface="Malgun Gothic"/>
                <a:cs typeface="Malgun Gothic"/>
              </a:rPr>
              <a:t>공급량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570" y="2349500"/>
            <a:ext cx="9442450" cy="192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400" y="2513330"/>
            <a:ext cx="9559290" cy="151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88695" y="4516120"/>
            <a:ext cx="8554085" cy="188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작성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게시글</a:t>
            </a:r>
            <a:r>
              <a:rPr sz="1750" spc="10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게시글</a:t>
            </a:r>
            <a:r>
              <a:rPr sz="1750" spc="10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1735" y="2133600"/>
            <a:ext cx="852805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755" y="2398395"/>
            <a:ext cx="9319895" cy="361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" y="2312035"/>
            <a:ext cx="9427845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" y="2724785"/>
            <a:ext cx="9427845" cy="3069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025" y="2289175"/>
            <a:ext cx="9399270" cy="4920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3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73540" cy="284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데이터베이스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사용자의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다양한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요구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사항을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고려하여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데이터베이스를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생성하는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390525" indent="-378460">
              <a:lnSpc>
                <a:spcPct val="100000"/>
              </a:lnSpc>
              <a:spcBef>
                <a:spcPts val="210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데이터베이스의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대표적인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방법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29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모델과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이용한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정규화를 이용한</a:t>
            </a:r>
            <a:r>
              <a:rPr sz="2200" spc="-33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2710" y="2254250"/>
            <a:ext cx="5201285" cy="507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712978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E-R </a:t>
            </a:r>
            <a:r>
              <a:rPr sz="2650" b="1" spc="-5" dirty="0">
                <a:latin typeface="Malgun Gothic"/>
                <a:cs typeface="Malgun Gothic"/>
              </a:rPr>
              <a:t>다이어그램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작성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명세서를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개념적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스키마로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작성한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텍스트 개체 틀 92161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1. 요구사항 분석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709420" y="1159510"/>
            <a:ext cx="8672195" cy="272351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tx1"/>
                </a:solidFill>
                <a:latin typeface="HY중고딕" charset="0"/>
                <a:ea typeface="HY중고딕" charset="0"/>
              </a:rPr>
              <a:t>1) 한국건설의 구조</a:t>
            </a:r>
            <a:endParaRPr lang="ko-KR" altLang="en-US" sz="20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한국건설은 10대 건설회사 중 하나로 수십 개의 사업장에 직원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들이 근로하며 한국건설은 수백 개의 하청업체를 가지고 있다.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직원으로 충당할 수 없는 인원은 하청업체를 두어서 관리한다.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하지만 이러한 상관관계는 생략하고 사업장 관리 부분만 개체로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표현하기로 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09420" y="4033520"/>
            <a:ext cx="8672195" cy="272224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tx1"/>
                </a:solidFill>
                <a:latin typeface="HY중고딕" charset="0"/>
                <a:ea typeface="HY중고딕" charset="0"/>
              </a:rPr>
              <a:t>2) 서비스와 제한점</a:t>
            </a:r>
            <a:endParaRPr lang="ko-KR" altLang="en-US" sz="20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사원이 근무하는 사업장을 확인할 수 있으며 한 명의 사원은 어느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기간 동안에는 하나의 사업장에만 근무할 수 있으며, 그 기간이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지나면 다른 사업장에서 근무할 수 있다.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구입한 사업장자재는 한 사업장에서만 사용할 수 있으며,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한 사업장에서 관리하는 사업장 자재는 많다.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 0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99465" indent="-19304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  <a:tab pos="2268855" algn="l"/>
              </a:tabLst>
            </a:pPr>
            <a:r>
              <a:rPr sz="2600" b="1" spc="-15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1. </a:t>
            </a:r>
            <a:r>
              <a:rPr sz="2200" spc="-160">
                <a:latin typeface="Malgun Gothic" charset="0"/>
                <a:ea typeface="Malgun Gothic" charset="0"/>
                <a:cs typeface="Malgun Gothic" charset="0"/>
              </a:rPr>
              <a:t>요구사항 분석</a:t>
            </a:r>
            <a:endParaRPr lang="ko-KR" altLang="en-US" sz="220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658620" y="1361440"/>
            <a:ext cx="8722995" cy="509206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3) 사용자 요구 사항을 분석한 결과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사원은 (사원번호, 사원명, 주소, 전화번호, 직급, 부서명)의 속성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사업장은 (사업장번호, 사업장명, 주소, 전화번호, 공사금액, 투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입인원, 시공일자, 예상완공일, 완공일, 비고)의 속성을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사업장의 비고는 공사중과 공사완료로 구분한다.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사업장자재는 (자재명코드, 자재명, 수량, 구입가격, 구입일)의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속성을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한 사원은 일정 기간 동안 하나의 사업장에서 근무하며 그 기간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이 지나면 다른 사업장에서 근무한다.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구입한 사업장자재는 하나의 사업장에서만 관리할 수 있다.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텍스트 개체 틀 116737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solidFill>
                  <a:srgbClr val="000000"/>
                </a:solidFill>
                <a:latin typeface="HY중고딕" charset="0"/>
                <a:ea typeface="HY중고딕" charset="0"/>
              </a:rPr>
              <a:t>과제)</a:t>
            </a:r>
            <a:endParaRPr lang="ko-KR" altLang="en-US" sz="44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508125" y="1058545"/>
            <a:ext cx="904557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80808"/>
                </a:solidFill>
                <a:effectLst>
                  <a:outerShdw blurRad="80000" dist="40000" dir="5040000" algn="tl">
                    <a:srgbClr val="000000">
                      <a:alpha val="29803"/>
                    </a:srgbClr>
                  </a:outerShdw>
                </a:effectLst>
                <a:latin typeface="Arial" charset="0"/>
                <a:ea typeface="휴먼둥근고딕" charset="0"/>
              </a:rPr>
              <a:t>&lt;&lt;자동차수리 전문점의 데이터베이스 구축을 위한 요구 사항&gt;&gt;</a:t>
            </a:r>
            <a:endParaRPr lang="ko-KR" altLang="en-US" sz="2400" b="1">
              <a:solidFill>
                <a:srgbClr val="080808"/>
              </a:solidFill>
              <a:latin typeface="Arial" charset="0"/>
              <a:ea typeface="휴먼둥근고딕" charset="0"/>
            </a:endParaRPr>
          </a:p>
        </p:txBody>
      </p:sp>
      <p:sp>
        <p:nvSpPr>
          <p:cNvPr id="116740" name="텍스트 상자 116739"/>
          <p:cNvSpPr txBox="1">
            <a:spLocks/>
          </p:cNvSpPr>
          <p:nvPr/>
        </p:nvSpPr>
        <p:spPr>
          <a:xfrm>
            <a:off x="1608455" y="1664335"/>
            <a:ext cx="8369935" cy="40601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  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자동차수리 전문점 ‘다수리’는 사업확장을 위해 자동차수리 서비스와 직원을 관리할 수 있도록 데이터베이스를 구축하려고 한다. ‘다수리’에는 여러명의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직원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이 근무하고 있으며 직원번호(key), 이름, 주소, 연락처 및 월급을 관리한다. 새로운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고객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이 자동차 수리를 요청하면 고객정보를 등록하며 이때 고객번호(key), 고객명, 주소, 연락처를 입력한다.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자동차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에 대해서는 자동차번호(key), 제조사, 연식, 주행거리 정보를 관리한다. 한 명의 고객은 여러대의 자동차를 소유할 수 있다. 고객이 자동차 수리를 요청하면 한명의 전담직원이 할당되고 이때 서비스 번호가 부여된다. 수리 후 수리비와 수리시간 정보를 기록한다. 수리 요청은 한번에 한 자동차에 대해서만 가능하다.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16741" name="텍스트 상자 116740"/>
          <p:cNvSpPr txBox="1">
            <a:spLocks/>
          </p:cNvSpPr>
          <p:nvPr/>
        </p:nvSpPr>
        <p:spPr>
          <a:xfrm>
            <a:off x="1507490" y="6302375"/>
            <a:ext cx="8564245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※ 각 엔티티, 속성, 관계 및 데이터 타입은 수험자가 알아서 결정, 정의한다.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40" y="871220"/>
            <a:ext cx="768096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795" y="1101090"/>
            <a:ext cx="7686040" cy="632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305925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3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DBMS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적합한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구조로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230"/>
              </a:spcBef>
            </a:pP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 </a:t>
            </a:r>
            <a:r>
              <a:rPr sz="1950" spc="30" dirty="0">
                <a:latin typeface="Malgun Gothic"/>
                <a:cs typeface="Malgun Gothic"/>
              </a:rPr>
              <a:t>모델링</a:t>
            </a:r>
            <a:r>
              <a:rPr sz="1950" spc="30" dirty="0">
                <a:latin typeface="Arial"/>
                <a:cs typeface="Arial"/>
              </a:rPr>
              <a:t>(</a:t>
            </a:r>
            <a:r>
              <a:rPr sz="1950" spc="30" dirty="0">
                <a:latin typeface="Malgun Gothic"/>
                <a:cs typeface="Malgun Gothic"/>
              </a:rPr>
              <a:t>데이터</a:t>
            </a:r>
            <a:r>
              <a:rPr sz="1950" spc="-31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모델링</a:t>
            </a:r>
            <a:r>
              <a:rPr sz="1950" spc="3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일반적으로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모델을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많이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논리적 스키마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52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결과물인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5" dirty="0">
                <a:latin typeface="Arial"/>
                <a:cs typeface="Arial"/>
              </a:rPr>
              <a:t>E-R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다이어그램을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152600"/>
              </a:lnSpc>
              <a:spcBef>
                <a:spcPts val="47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속성의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타입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길이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허용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여부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값</a:t>
            </a:r>
            <a:r>
              <a:rPr sz="1950" spc="20" dirty="0">
                <a:latin typeface="Arial"/>
                <a:cs typeface="Arial"/>
              </a:rPr>
              <a:t>,  </a:t>
            </a:r>
            <a:r>
              <a:rPr sz="1950" spc="35" dirty="0">
                <a:latin typeface="Malgun Gothic"/>
                <a:cs typeface="Malgun Gothic"/>
              </a:rPr>
              <a:t>제약조건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등을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세부적으로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결정하고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문서화시킴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230870" cy="500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3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스키마로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1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675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2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다대다</a:t>
            </a:r>
            <a:r>
              <a:rPr sz="1950" spc="20" dirty="0">
                <a:latin typeface="Arial"/>
                <a:cs typeface="Arial"/>
              </a:rPr>
              <a:t>(n:m)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5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3</a:t>
            </a:r>
            <a:r>
              <a:rPr sz="1950" spc="-1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5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4</a:t>
            </a:r>
            <a:r>
              <a:rPr sz="1950" spc="-1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일대일</a:t>
            </a:r>
            <a:r>
              <a:rPr sz="1950" spc="20" dirty="0">
                <a:latin typeface="Arial"/>
                <a:cs typeface="Arial"/>
              </a:rPr>
              <a:t>(1:1)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5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속성은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4F784C"/>
              </a:buClr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606425" lvl="1" indent="-201295">
              <a:lnSpc>
                <a:spcPct val="100000"/>
              </a:lnSpc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변환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순서대로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적용하되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해당되지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않는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제외함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320530" cy="421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각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59016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복합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경우에는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복합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구성하고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속성만  릴레이션의 속성으로</a:t>
            </a:r>
            <a:r>
              <a:rPr sz="1950" spc="-3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7745" y="1798320"/>
            <a:ext cx="7955915" cy="563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13130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8110" y="6804025"/>
            <a:ext cx="4562475" cy="645160"/>
          </a:xfrm>
          <a:custGeom>
            <a:avLst/>
            <a:gdLst/>
            <a:ahLst/>
            <a:cxnLst/>
            <a:rect l="l" t="t" r="r" b="b"/>
            <a:pathLst>
              <a:path w="4562475" h="645159">
                <a:moveTo>
                  <a:pt x="4562094" y="537210"/>
                </a:moveTo>
                <a:lnTo>
                  <a:pt x="4562094" y="107442"/>
                </a:lnTo>
                <a:lnTo>
                  <a:pt x="4553664" y="65579"/>
                </a:lnTo>
                <a:lnTo>
                  <a:pt x="4530661" y="31432"/>
                </a:lnTo>
                <a:lnTo>
                  <a:pt x="4496514" y="8429"/>
                </a:lnTo>
                <a:lnTo>
                  <a:pt x="4454652" y="0"/>
                </a:lnTo>
                <a:lnTo>
                  <a:pt x="107442" y="0"/>
                </a:lnTo>
                <a:lnTo>
                  <a:pt x="65579" y="8429"/>
                </a:lnTo>
                <a:lnTo>
                  <a:pt x="31432" y="31432"/>
                </a:lnTo>
                <a:lnTo>
                  <a:pt x="8429" y="65579"/>
                </a:lnTo>
                <a:lnTo>
                  <a:pt x="0" y="107442"/>
                </a:lnTo>
                <a:lnTo>
                  <a:pt x="0" y="537210"/>
                </a:lnTo>
                <a:lnTo>
                  <a:pt x="8429" y="578750"/>
                </a:lnTo>
                <a:lnTo>
                  <a:pt x="31432" y="612933"/>
                </a:lnTo>
                <a:lnTo>
                  <a:pt x="65579" y="636115"/>
                </a:lnTo>
                <a:lnTo>
                  <a:pt x="107442" y="644652"/>
                </a:lnTo>
                <a:lnTo>
                  <a:pt x="4454652" y="644652"/>
                </a:lnTo>
                <a:lnTo>
                  <a:pt x="4496514" y="636115"/>
                </a:lnTo>
                <a:lnTo>
                  <a:pt x="4530661" y="612933"/>
                </a:lnTo>
                <a:lnTo>
                  <a:pt x="4553664" y="578750"/>
                </a:lnTo>
                <a:lnTo>
                  <a:pt x="4562094" y="53721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775" y="6789420"/>
            <a:ext cx="4590415" cy="673100"/>
          </a:xfrm>
          <a:custGeom>
            <a:avLst/>
            <a:gdLst/>
            <a:ahLst/>
            <a:cxnLst/>
            <a:rect l="l" t="t" r="r" b="b"/>
            <a:pathLst>
              <a:path w="4590415" h="673100">
                <a:moveTo>
                  <a:pt x="4590288" y="551688"/>
                </a:moveTo>
                <a:lnTo>
                  <a:pt x="4590288" y="121158"/>
                </a:lnTo>
                <a:lnTo>
                  <a:pt x="4589526" y="108204"/>
                </a:lnTo>
                <a:lnTo>
                  <a:pt x="4573796" y="60967"/>
                </a:lnTo>
                <a:lnTo>
                  <a:pt x="4549654" y="31180"/>
                </a:lnTo>
                <a:lnTo>
                  <a:pt x="4517634" y="10186"/>
                </a:lnTo>
                <a:lnTo>
                  <a:pt x="4480560" y="762"/>
                </a:lnTo>
                <a:lnTo>
                  <a:pt x="120396" y="0"/>
                </a:lnTo>
                <a:lnTo>
                  <a:pt x="82286" y="6792"/>
                </a:lnTo>
                <a:lnTo>
                  <a:pt x="22326" y="51409"/>
                </a:lnTo>
                <a:lnTo>
                  <a:pt x="5333" y="86106"/>
                </a:lnTo>
                <a:lnTo>
                  <a:pt x="0" y="121920"/>
                </a:lnTo>
                <a:lnTo>
                  <a:pt x="0" y="551688"/>
                </a:lnTo>
                <a:lnTo>
                  <a:pt x="9906" y="598932"/>
                </a:lnTo>
                <a:lnTo>
                  <a:pt x="28194" y="628530"/>
                </a:lnTo>
                <a:lnTo>
                  <a:pt x="28194" y="111252"/>
                </a:lnTo>
                <a:lnTo>
                  <a:pt x="29718" y="102108"/>
                </a:lnTo>
                <a:lnTo>
                  <a:pt x="46853" y="64984"/>
                </a:lnTo>
                <a:lnTo>
                  <a:pt x="77724" y="38862"/>
                </a:lnTo>
                <a:lnTo>
                  <a:pt x="120396" y="28227"/>
                </a:lnTo>
                <a:lnTo>
                  <a:pt x="4469130" y="28248"/>
                </a:lnTo>
                <a:lnTo>
                  <a:pt x="4516393" y="40961"/>
                </a:lnTo>
                <a:lnTo>
                  <a:pt x="4554275" y="83742"/>
                </a:lnTo>
                <a:lnTo>
                  <a:pt x="4562094" y="112776"/>
                </a:lnTo>
                <a:lnTo>
                  <a:pt x="4562094" y="627970"/>
                </a:lnTo>
                <a:lnTo>
                  <a:pt x="4580065" y="600308"/>
                </a:lnTo>
                <a:lnTo>
                  <a:pt x="4589526" y="563118"/>
                </a:lnTo>
                <a:lnTo>
                  <a:pt x="4590288" y="551688"/>
                </a:lnTo>
                <a:close/>
              </a:path>
              <a:path w="4590415" h="673100">
                <a:moveTo>
                  <a:pt x="4562094" y="627970"/>
                </a:moveTo>
                <a:lnTo>
                  <a:pt x="4562094" y="551688"/>
                </a:lnTo>
                <a:lnTo>
                  <a:pt x="4561332" y="561594"/>
                </a:lnTo>
                <a:lnTo>
                  <a:pt x="4559808" y="570738"/>
                </a:lnTo>
                <a:lnTo>
                  <a:pt x="4549326" y="598949"/>
                </a:lnTo>
                <a:lnTo>
                  <a:pt x="4531028" y="621287"/>
                </a:lnTo>
                <a:lnTo>
                  <a:pt x="4506545" y="636828"/>
                </a:lnTo>
                <a:lnTo>
                  <a:pt x="4477512" y="644652"/>
                </a:lnTo>
                <a:lnTo>
                  <a:pt x="120396" y="644530"/>
                </a:lnTo>
                <a:lnTo>
                  <a:pt x="65603" y="626287"/>
                </a:lnTo>
                <a:lnTo>
                  <a:pt x="32004" y="578358"/>
                </a:lnTo>
                <a:lnTo>
                  <a:pt x="28194" y="560070"/>
                </a:lnTo>
                <a:lnTo>
                  <a:pt x="28194" y="628530"/>
                </a:lnTo>
                <a:lnTo>
                  <a:pt x="64008" y="658368"/>
                </a:lnTo>
                <a:lnTo>
                  <a:pt x="106320" y="671782"/>
                </a:lnTo>
                <a:lnTo>
                  <a:pt x="4469130" y="672846"/>
                </a:lnTo>
                <a:lnTo>
                  <a:pt x="4482084" y="672084"/>
                </a:lnTo>
                <a:lnTo>
                  <a:pt x="4494276" y="669798"/>
                </a:lnTo>
                <a:lnTo>
                  <a:pt x="4530082" y="655945"/>
                </a:lnTo>
                <a:lnTo>
                  <a:pt x="4559465" y="632017"/>
                </a:lnTo>
                <a:lnTo>
                  <a:pt x="4562094" y="62797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9085" y="6957060"/>
            <a:ext cx="42005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25" dirty="0">
                <a:latin typeface="Malgun Gothic"/>
                <a:cs typeface="Malgun Gothic"/>
              </a:rPr>
              <a:t>상품(</a:t>
            </a:r>
            <a:r>
              <a:rPr sz="1950" b="1" u="heavy" spc="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상품번호</a:t>
            </a:r>
            <a:r>
              <a:rPr sz="1950" b="1" spc="25" dirty="0">
                <a:latin typeface="Malgun Gothic"/>
                <a:cs typeface="Malgun Gothic"/>
              </a:rPr>
              <a:t>, 상품명, 재고량,</a:t>
            </a:r>
            <a:r>
              <a:rPr sz="1950" b="1" spc="-100" dirty="0">
                <a:latin typeface="Malgun Gothic"/>
                <a:cs typeface="Malgun Gothic"/>
              </a:rPr>
              <a:t> </a:t>
            </a:r>
            <a:r>
              <a:rPr sz="1950" b="1" spc="20" dirty="0">
                <a:latin typeface="Malgun Gothic"/>
                <a:cs typeface="Malgun Gothic"/>
              </a:rPr>
              <a:t>단가)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13130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025" y="1774190"/>
            <a:ext cx="9048750" cy="538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34771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10" dirty="0">
                <a:latin typeface="Arial"/>
                <a:cs typeface="Arial"/>
              </a:rPr>
              <a:t>E-R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모델과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과정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1060" y="1795145"/>
            <a:ext cx="3594100" cy="551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4225" y="2835910"/>
            <a:ext cx="4243705" cy="1686560"/>
          </a:xfrm>
          <a:custGeom>
            <a:avLst/>
            <a:gdLst/>
            <a:ahLst/>
            <a:cxnLst/>
            <a:rect l="l" t="t" r="r" b="b"/>
            <a:pathLst>
              <a:path w="4243705" h="1686560">
                <a:moveTo>
                  <a:pt x="4243578" y="1405128"/>
                </a:moveTo>
                <a:lnTo>
                  <a:pt x="4243578" y="281178"/>
                </a:lnTo>
                <a:lnTo>
                  <a:pt x="4239902" y="235531"/>
                </a:lnTo>
                <a:lnTo>
                  <a:pt x="4229258" y="192243"/>
                </a:lnTo>
                <a:lnTo>
                  <a:pt x="4212223" y="151890"/>
                </a:lnTo>
                <a:lnTo>
                  <a:pt x="4189372" y="115049"/>
                </a:lnTo>
                <a:lnTo>
                  <a:pt x="4161281" y="82295"/>
                </a:lnTo>
                <a:lnTo>
                  <a:pt x="4128528" y="54205"/>
                </a:lnTo>
                <a:lnTo>
                  <a:pt x="4091687" y="31354"/>
                </a:lnTo>
                <a:lnTo>
                  <a:pt x="4051334" y="14319"/>
                </a:lnTo>
                <a:lnTo>
                  <a:pt x="4008046" y="3675"/>
                </a:lnTo>
                <a:lnTo>
                  <a:pt x="3962400" y="0"/>
                </a:lnTo>
                <a:lnTo>
                  <a:pt x="805433" y="0"/>
                </a:lnTo>
                <a:lnTo>
                  <a:pt x="759787" y="3675"/>
                </a:lnTo>
                <a:lnTo>
                  <a:pt x="716499" y="14319"/>
                </a:lnTo>
                <a:lnTo>
                  <a:pt x="676146" y="31354"/>
                </a:lnTo>
                <a:lnTo>
                  <a:pt x="639305" y="54205"/>
                </a:lnTo>
                <a:lnTo>
                  <a:pt x="606551" y="82296"/>
                </a:lnTo>
                <a:lnTo>
                  <a:pt x="578461" y="115049"/>
                </a:lnTo>
                <a:lnTo>
                  <a:pt x="555610" y="151890"/>
                </a:lnTo>
                <a:lnTo>
                  <a:pt x="538575" y="192243"/>
                </a:lnTo>
                <a:lnTo>
                  <a:pt x="527931" y="235531"/>
                </a:lnTo>
                <a:lnTo>
                  <a:pt x="524255" y="281178"/>
                </a:lnTo>
                <a:lnTo>
                  <a:pt x="524255" y="983742"/>
                </a:lnTo>
                <a:lnTo>
                  <a:pt x="0" y="1503426"/>
                </a:lnTo>
                <a:lnTo>
                  <a:pt x="524255" y="1405128"/>
                </a:lnTo>
                <a:lnTo>
                  <a:pt x="527931" y="1450774"/>
                </a:lnTo>
                <a:lnTo>
                  <a:pt x="538575" y="1494062"/>
                </a:lnTo>
                <a:lnTo>
                  <a:pt x="555610" y="1534415"/>
                </a:lnTo>
                <a:lnTo>
                  <a:pt x="578461" y="1571256"/>
                </a:lnTo>
                <a:lnTo>
                  <a:pt x="606551" y="1604010"/>
                </a:lnTo>
                <a:lnTo>
                  <a:pt x="639305" y="1632100"/>
                </a:lnTo>
                <a:lnTo>
                  <a:pt x="676146" y="1654951"/>
                </a:lnTo>
                <a:lnTo>
                  <a:pt x="716499" y="1671986"/>
                </a:lnTo>
                <a:lnTo>
                  <a:pt x="759787" y="1682630"/>
                </a:lnTo>
                <a:lnTo>
                  <a:pt x="805433" y="1686306"/>
                </a:lnTo>
                <a:lnTo>
                  <a:pt x="3962400" y="1686306"/>
                </a:lnTo>
                <a:lnTo>
                  <a:pt x="4008046" y="1682630"/>
                </a:lnTo>
                <a:lnTo>
                  <a:pt x="4051334" y="1671986"/>
                </a:lnTo>
                <a:lnTo>
                  <a:pt x="4091687" y="1654951"/>
                </a:lnTo>
                <a:lnTo>
                  <a:pt x="4128528" y="1632100"/>
                </a:lnTo>
                <a:lnTo>
                  <a:pt x="4161281" y="1604010"/>
                </a:lnTo>
                <a:lnTo>
                  <a:pt x="4189372" y="1571256"/>
                </a:lnTo>
                <a:lnTo>
                  <a:pt x="4212223" y="1534415"/>
                </a:lnTo>
                <a:lnTo>
                  <a:pt x="4229258" y="1494062"/>
                </a:lnTo>
                <a:lnTo>
                  <a:pt x="4239902" y="1450774"/>
                </a:lnTo>
                <a:lnTo>
                  <a:pt x="4243578" y="140512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8985" y="2822575"/>
            <a:ext cx="4272915" cy="1713865"/>
          </a:xfrm>
          <a:custGeom>
            <a:avLst/>
            <a:gdLst/>
            <a:ahLst/>
            <a:cxnLst/>
            <a:rect l="l" t="t" r="r" b="b"/>
            <a:pathLst>
              <a:path w="4272915" h="1713864">
                <a:moveTo>
                  <a:pt x="529589" y="987552"/>
                </a:moveTo>
                <a:lnTo>
                  <a:pt x="761" y="1511808"/>
                </a:lnTo>
                <a:lnTo>
                  <a:pt x="0" y="1518666"/>
                </a:lnTo>
                <a:lnTo>
                  <a:pt x="3047" y="1524000"/>
                </a:lnTo>
                <a:lnTo>
                  <a:pt x="5333" y="1529334"/>
                </a:lnTo>
                <a:lnTo>
                  <a:pt x="11429" y="1532382"/>
                </a:lnTo>
                <a:lnTo>
                  <a:pt x="12953" y="1532001"/>
                </a:lnTo>
                <a:lnTo>
                  <a:pt x="12953" y="1503426"/>
                </a:lnTo>
                <a:lnTo>
                  <a:pt x="57378" y="1495096"/>
                </a:lnTo>
                <a:lnTo>
                  <a:pt x="525779" y="1030779"/>
                </a:lnTo>
                <a:lnTo>
                  <a:pt x="525779" y="997458"/>
                </a:lnTo>
                <a:lnTo>
                  <a:pt x="529589" y="987552"/>
                </a:lnTo>
                <a:close/>
              </a:path>
              <a:path w="4272915" h="1713864">
                <a:moveTo>
                  <a:pt x="57378" y="1495096"/>
                </a:moveTo>
                <a:lnTo>
                  <a:pt x="12953" y="1503426"/>
                </a:lnTo>
                <a:lnTo>
                  <a:pt x="25145" y="1527048"/>
                </a:lnTo>
                <a:lnTo>
                  <a:pt x="57378" y="1495096"/>
                </a:lnTo>
                <a:close/>
              </a:path>
              <a:path w="4272915" h="1713864">
                <a:moveTo>
                  <a:pt x="4245102" y="1542002"/>
                </a:moveTo>
                <a:lnTo>
                  <a:pt x="4245102" y="1418844"/>
                </a:lnTo>
                <a:lnTo>
                  <a:pt x="4244340" y="1433322"/>
                </a:lnTo>
                <a:lnTo>
                  <a:pt x="4237986" y="1479248"/>
                </a:lnTo>
                <a:lnTo>
                  <a:pt x="4224137" y="1522288"/>
                </a:lnTo>
                <a:lnTo>
                  <a:pt x="4203510" y="1561769"/>
                </a:lnTo>
                <a:lnTo>
                  <a:pt x="4176825" y="1597020"/>
                </a:lnTo>
                <a:lnTo>
                  <a:pt x="4144798" y="1627368"/>
                </a:lnTo>
                <a:lnTo>
                  <a:pt x="4108148" y="1652143"/>
                </a:lnTo>
                <a:lnTo>
                  <a:pt x="4067592" y="1670671"/>
                </a:lnTo>
                <a:lnTo>
                  <a:pt x="4023850" y="1682283"/>
                </a:lnTo>
                <a:lnTo>
                  <a:pt x="3977640" y="1686306"/>
                </a:lnTo>
                <a:lnTo>
                  <a:pt x="820673" y="1686306"/>
                </a:lnTo>
                <a:lnTo>
                  <a:pt x="777427" y="1682331"/>
                </a:lnTo>
                <a:lnTo>
                  <a:pt x="736382" y="1672347"/>
                </a:lnTo>
                <a:lnTo>
                  <a:pt x="697478" y="1656007"/>
                </a:lnTo>
                <a:lnTo>
                  <a:pt x="660653" y="1632966"/>
                </a:lnTo>
                <a:lnTo>
                  <a:pt x="612593" y="1586450"/>
                </a:lnTo>
                <a:lnTo>
                  <a:pt x="588464" y="1550684"/>
                </a:lnTo>
                <a:lnTo>
                  <a:pt x="570140" y="1511672"/>
                </a:lnTo>
                <a:lnTo>
                  <a:pt x="559307" y="1472184"/>
                </a:lnTo>
                <a:lnTo>
                  <a:pt x="553973" y="1432560"/>
                </a:lnTo>
                <a:lnTo>
                  <a:pt x="553973" y="1418844"/>
                </a:lnTo>
                <a:lnTo>
                  <a:pt x="553211" y="1414272"/>
                </a:lnTo>
                <a:lnTo>
                  <a:pt x="551687" y="1410462"/>
                </a:lnTo>
                <a:lnTo>
                  <a:pt x="545591" y="1405890"/>
                </a:lnTo>
                <a:lnTo>
                  <a:pt x="541019" y="1404366"/>
                </a:lnTo>
                <a:lnTo>
                  <a:pt x="537209" y="1405128"/>
                </a:lnTo>
                <a:lnTo>
                  <a:pt x="57378" y="1495096"/>
                </a:lnTo>
                <a:lnTo>
                  <a:pt x="25145" y="1527048"/>
                </a:lnTo>
                <a:lnTo>
                  <a:pt x="12953" y="1503426"/>
                </a:lnTo>
                <a:lnTo>
                  <a:pt x="12953" y="1532001"/>
                </a:lnTo>
                <a:lnTo>
                  <a:pt x="17525" y="1530858"/>
                </a:lnTo>
                <a:lnTo>
                  <a:pt x="525779" y="1435698"/>
                </a:lnTo>
                <a:lnTo>
                  <a:pt x="525779" y="1419606"/>
                </a:lnTo>
                <a:lnTo>
                  <a:pt x="542543" y="1432560"/>
                </a:lnTo>
                <a:lnTo>
                  <a:pt x="542543" y="1515879"/>
                </a:lnTo>
                <a:lnTo>
                  <a:pt x="545668" y="1526667"/>
                </a:lnTo>
                <a:lnTo>
                  <a:pt x="568109" y="1571491"/>
                </a:lnTo>
                <a:lnTo>
                  <a:pt x="597769" y="1612001"/>
                </a:lnTo>
                <a:lnTo>
                  <a:pt x="633221" y="1646682"/>
                </a:lnTo>
                <a:lnTo>
                  <a:pt x="656081" y="1663446"/>
                </a:lnTo>
                <a:lnTo>
                  <a:pt x="668273" y="1671828"/>
                </a:lnTo>
                <a:lnTo>
                  <a:pt x="716828" y="1695166"/>
                </a:lnTo>
                <a:lnTo>
                  <a:pt x="747521" y="1704594"/>
                </a:lnTo>
                <a:lnTo>
                  <a:pt x="761237" y="1708404"/>
                </a:lnTo>
                <a:lnTo>
                  <a:pt x="775715" y="1710690"/>
                </a:lnTo>
                <a:lnTo>
                  <a:pt x="806195" y="1713738"/>
                </a:lnTo>
                <a:lnTo>
                  <a:pt x="3993641" y="1713738"/>
                </a:lnTo>
                <a:lnTo>
                  <a:pt x="4042637" y="1706906"/>
                </a:lnTo>
                <a:lnTo>
                  <a:pt x="4088707" y="1692435"/>
                </a:lnTo>
                <a:lnTo>
                  <a:pt x="4131177" y="1671001"/>
                </a:lnTo>
                <a:lnTo>
                  <a:pt x="4169370" y="1643280"/>
                </a:lnTo>
                <a:lnTo>
                  <a:pt x="4202610" y="1609951"/>
                </a:lnTo>
                <a:lnTo>
                  <a:pt x="4230223" y="1571689"/>
                </a:lnTo>
                <a:lnTo>
                  <a:pt x="4245102" y="1542002"/>
                </a:lnTo>
                <a:close/>
              </a:path>
              <a:path w="4272915" h="1713864">
                <a:moveTo>
                  <a:pt x="4272533" y="1434084"/>
                </a:moveTo>
                <a:lnTo>
                  <a:pt x="4272533" y="279654"/>
                </a:lnTo>
                <a:lnTo>
                  <a:pt x="4266415" y="233626"/>
                </a:lnTo>
                <a:lnTo>
                  <a:pt x="4253632" y="190190"/>
                </a:lnTo>
                <a:lnTo>
                  <a:pt x="4234736" y="149878"/>
                </a:lnTo>
                <a:lnTo>
                  <a:pt x="4210279" y="113224"/>
                </a:lnTo>
                <a:lnTo>
                  <a:pt x="4180813" y="80762"/>
                </a:lnTo>
                <a:lnTo>
                  <a:pt x="4146888" y="53025"/>
                </a:lnTo>
                <a:lnTo>
                  <a:pt x="4109056" y="30547"/>
                </a:lnTo>
                <a:lnTo>
                  <a:pt x="4067870" y="13861"/>
                </a:lnTo>
                <a:lnTo>
                  <a:pt x="4023850" y="3498"/>
                </a:lnTo>
                <a:lnTo>
                  <a:pt x="3977640" y="0"/>
                </a:lnTo>
                <a:lnTo>
                  <a:pt x="820673" y="0"/>
                </a:lnTo>
                <a:lnTo>
                  <a:pt x="773809" y="3752"/>
                </a:lnTo>
                <a:lnTo>
                  <a:pt x="727576" y="15135"/>
                </a:lnTo>
                <a:lnTo>
                  <a:pt x="683696" y="33618"/>
                </a:lnTo>
                <a:lnTo>
                  <a:pt x="643889" y="58674"/>
                </a:lnTo>
                <a:lnTo>
                  <a:pt x="590331" y="110688"/>
                </a:lnTo>
                <a:lnTo>
                  <a:pt x="564027" y="149442"/>
                </a:lnTo>
                <a:lnTo>
                  <a:pt x="544126" y="191770"/>
                </a:lnTo>
                <a:lnTo>
                  <a:pt x="531875" y="236220"/>
                </a:lnTo>
                <a:lnTo>
                  <a:pt x="525779" y="280416"/>
                </a:lnTo>
                <a:lnTo>
                  <a:pt x="525779" y="991328"/>
                </a:lnTo>
                <a:lnTo>
                  <a:pt x="529589" y="987552"/>
                </a:lnTo>
                <a:lnTo>
                  <a:pt x="529589" y="1027003"/>
                </a:lnTo>
                <a:lnTo>
                  <a:pt x="549401" y="1007364"/>
                </a:lnTo>
                <a:lnTo>
                  <a:pt x="552449" y="1005078"/>
                </a:lnTo>
                <a:lnTo>
                  <a:pt x="553973" y="1001268"/>
                </a:lnTo>
                <a:lnTo>
                  <a:pt x="553973" y="281178"/>
                </a:lnTo>
                <a:lnTo>
                  <a:pt x="559307" y="240792"/>
                </a:lnTo>
                <a:lnTo>
                  <a:pt x="571822" y="197284"/>
                </a:lnTo>
                <a:lnTo>
                  <a:pt x="592021" y="156914"/>
                </a:lnTo>
                <a:lnTo>
                  <a:pt x="618724" y="120384"/>
                </a:lnTo>
                <a:lnTo>
                  <a:pt x="650747" y="88392"/>
                </a:lnTo>
                <a:lnTo>
                  <a:pt x="661415" y="80772"/>
                </a:lnTo>
                <a:lnTo>
                  <a:pt x="671321" y="73152"/>
                </a:lnTo>
                <a:lnTo>
                  <a:pt x="711379" y="51234"/>
                </a:lnTo>
                <a:lnTo>
                  <a:pt x="767333" y="33528"/>
                </a:lnTo>
                <a:lnTo>
                  <a:pt x="806195" y="28238"/>
                </a:lnTo>
                <a:lnTo>
                  <a:pt x="3992117" y="28194"/>
                </a:lnTo>
                <a:lnTo>
                  <a:pt x="4041381" y="35393"/>
                </a:lnTo>
                <a:lnTo>
                  <a:pt x="4087565" y="51501"/>
                </a:lnTo>
                <a:lnTo>
                  <a:pt x="4129674" y="75551"/>
                </a:lnTo>
                <a:lnTo>
                  <a:pt x="4166716" y="106579"/>
                </a:lnTo>
                <a:lnTo>
                  <a:pt x="4197696" y="143621"/>
                </a:lnTo>
                <a:lnTo>
                  <a:pt x="4221623" y="185711"/>
                </a:lnTo>
                <a:lnTo>
                  <a:pt x="4237502" y="231885"/>
                </a:lnTo>
                <a:lnTo>
                  <a:pt x="4244340" y="281178"/>
                </a:lnTo>
                <a:lnTo>
                  <a:pt x="4245102" y="295656"/>
                </a:lnTo>
                <a:lnTo>
                  <a:pt x="4245102" y="1542002"/>
                </a:lnTo>
                <a:lnTo>
                  <a:pt x="4251531" y="1529173"/>
                </a:lnTo>
                <a:lnTo>
                  <a:pt x="4265860" y="1483079"/>
                </a:lnTo>
                <a:lnTo>
                  <a:pt x="4272533" y="1434084"/>
                </a:lnTo>
                <a:close/>
              </a:path>
              <a:path w="4272915" h="1713864">
                <a:moveTo>
                  <a:pt x="529589" y="1027003"/>
                </a:moveTo>
                <a:lnTo>
                  <a:pt x="529589" y="987552"/>
                </a:lnTo>
                <a:lnTo>
                  <a:pt x="525779" y="997458"/>
                </a:lnTo>
                <a:lnTo>
                  <a:pt x="525779" y="1030779"/>
                </a:lnTo>
                <a:lnTo>
                  <a:pt x="529589" y="1027003"/>
                </a:lnTo>
                <a:close/>
              </a:path>
              <a:path w="4272915" h="1713864">
                <a:moveTo>
                  <a:pt x="542543" y="1432560"/>
                </a:moveTo>
                <a:lnTo>
                  <a:pt x="525779" y="1419606"/>
                </a:lnTo>
                <a:lnTo>
                  <a:pt x="525779" y="1434846"/>
                </a:lnTo>
                <a:lnTo>
                  <a:pt x="525868" y="1435682"/>
                </a:lnTo>
                <a:lnTo>
                  <a:pt x="542543" y="1432560"/>
                </a:lnTo>
                <a:close/>
              </a:path>
              <a:path w="4272915" h="1713864">
                <a:moveTo>
                  <a:pt x="525868" y="1435682"/>
                </a:moveTo>
                <a:lnTo>
                  <a:pt x="525779" y="1434846"/>
                </a:lnTo>
                <a:lnTo>
                  <a:pt x="525779" y="1435698"/>
                </a:lnTo>
                <a:close/>
              </a:path>
              <a:path w="4272915" h="1713864">
                <a:moveTo>
                  <a:pt x="542543" y="1515879"/>
                </a:moveTo>
                <a:lnTo>
                  <a:pt x="542543" y="1432560"/>
                </a:lnTo>
                <a:lnTo>
                  <a:pt x="525868" y="1435682"/>
                </a:lnTo>
                <a:lnTo>
                  <a:pt x="528827" y="1464564"/>
                </a:lnTo>
                <a:lnTo>
                  <a:pt x="531875" y="1479042"/>
                </a:lnTo>
                <a:lnTo>
                  <a:pt x="542543" y="15158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21780" y="3006725"/>
            <a:ext cx="3251200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1000"/>
              </a:lnSpc>
              <a:spcBef>
                <a:spcPts val="95"/>
              </a:spcBef>
            </a:pPr>
            <a:r>
              <a:rPr sz="1750" spc="10" dirty="0">
                <a:latin typeface="Malgun Gothic"/>
                <a:cs typeface="Malgun Gothic"/>
              </a:rPr>
              <a:t>설계 과정 중에 오류가</a:t>
            </a:r>
            <a:r>
              <a:rPr sz="1750" spc="-8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발견되어  변경이 필요하면 이전 단계로  되돌아가 설계 내용을 변경</a:t>
            </a:r>
            <a:r>
              <a:rPr sz="1750" spc="-8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가능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4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467850" cy="415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다대다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다대다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endParaRPr sz="1950">
              <a:latin typeface="Malgun Gothic"/>
              <a:cs typeface="Malgun Gothic"/>
            </a:endParaRPr>
          </a:p>
          <a:p>
            <a:pPr marL="799465" marR="10795" lvl="2" indent="-193040">
              <a:lnSpc>
                <a:spcPct val="203500"/>
              </a:lnSpc>
              <a:spcBef>
                <a:spcPts val="47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규칙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따라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  기본키를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지정하고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외래키들을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  관계 릴레이션의 기본키로</a:t>
            </a:r>
            <a:r>
              <a:rPr sz="1950" spc="-5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795" y="1877060"/>
            <a:ext cx="8310245" cy="545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946785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다대다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78620" cy="288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201295" marR="2479675" lvl="1" indent="-201295" algn="r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201295" algn="l"/>
              </a:tabLst>
            </a:pPr>
            <a:r>
              <a:rPr sz="2200" spc="-5" dirty="0">
                <a:latin typeface="Arial"/>
                <a:cs typeface="Arial"/>
              </a:rPr>
              <a:t>E-R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외래키로만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193040" marR="2410460" lvl="2" indent="-193040" algn="r">
              <a:lnSpc>
                <a:spcPct val="100000"/>
              </a:lnSpc>
              <a:buClr>
                <a:srgbClr val="4F784C"/>
              </a:buClr>
              <a:buChar char="•"/>
              <a:tabLst>
                <a:tab pos="193040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3-1)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일반적인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일대다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3-2)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약한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일대다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포함해서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기본키로  </a:t>
            </a:r>
            <a:r>
              <a:rPr sz="1950" spc="30" dirty="0">
                <a:latin typeface="Malgun Gothic"/>
                <a:cs typeface="Malgun Gothic"/>
              </a:rPr>
              <a:t>지정한다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44050" cy="305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3-1) </a:t>
            </a:r>
            <a:r>
              <a:rPr sz="2200" dirty="0">
                <a:latin typeface="Malgun Gothic"/>
                <a:cs typeface="Malgun Gothic"/>
              </a:rPr>
              <a:t>일반적인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56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  시켜 외래키로</a:t>
            </a:r>
            <a:r>
              <a:rPr sz="1950" spc="-3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045" y="2306955"/>
            <a:ext cx="9009380" cy="4885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87953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일대다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3-1)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일반적인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44050" cy="552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marR="728980" lvl="1" indent="-201295">
              <a:lnSpc>
                <a:spcPct val="200199"/>
              </a:lnSpc>
              <a:spcBef>
                <a:spcPts val="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3-2)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약한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참여하는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포함해서  기본키를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지정한다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56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  시켜 외래키로</a:t>
            </a:r>
            <a:r>
              <a:rPr sz="1950" spc="-3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포함하여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지정함</a:t>
            </a:r>
            <a:endParaRPr sz="1950">
              <a:latin typeface="Malgun Gothic"/>
              <a:cs typeface="Malgun Gothic"/>
            </a:endParaRPr>
          </a:p>
          <a:p>
            <a:pPr marL="1000760" marR="230504" indent="-201295">
              <a:lnSpc>
                <a:spcPct val="201399"/>
              </a:lnSpc>
              <a:spcBef>
                <a:spcPts val="52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약한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오너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따라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존재</a:t>
            </a:r>
            <a:r>
              <a:rPr sz="1750" spc="-114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여부가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결정되므로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오너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기본키를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이용해  식별해야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함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9080" y="2538730"/>
            <a:ext cx="7990205" cy="4893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820150" cy="156654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일대다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marR="5080" lvl="1" indent="-201295">
              <a:lnSpc>
                <a:spcPct val="130200"/>
              </a:lnSpc>
              <a:spcBef>
                <a:spcPts val="509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3-2)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약한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개체가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참여하는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포함해서  기본키를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지정한다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418465" algn="l"/>
              </a:tabLst>
            </a:pPr>
            <a:r>
              <a:rPr spc="-5" dirty="0">
                <a:solidFill>
                  <a:srgbClr val="000000"/>
                </a:solidFill>
              </a:rPr>
              <a:t>논리적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설계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-5" dirty="0"/>
              <a:t>규칙</a:t>
            </a:r>
            <a:r>
              <a:rPr spc="-215" dirty="0"/>
              <a:t> </a:t>
            </a:r>
            <a:r>
              <a:rPr spc="-5" dirty="0">
                <a:latin typeface="Arial"/>
                <a:cs typeface="Arial"/>
              </a:rPr>
              <a:t>4)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/>
              <a:t>일대일</a:t>
            </a:r>
            <a:r>
              <a:rPr spc="-220" dirty="0"/>
              <a:t> </a:t>
            </a:r>
            <a:r>
              <a:rPr spc="-5" dirty="0"/>
              <a:t>관계는</a:t>
            </a:r>
            <a:r>
              <a:rPr spc="-215" dirty="0"/>
              <a:t> </a:t>
            </a:r>
            <a:r>
              <a:rPr spc="-5" dirty="0"/>
              <a:t>외래키로</a:t>
            </a:r>
            <a:r>
              <a:rPr spc="-220" dirty="0"/>
              <a:t> </a:t>
            </a:r>
            <a:r>
              <a:rPr spc="-5" dirty="0"/>
              <a:t>표현한다</a:t>
            </a:r>
          </a:p>
          <a:p>
            <a:pPr marL="63309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34365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외래키로만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</a:t>
            </a:r>
            <a:endParaRPr sz="2200">
              <a:latin typeface="Malgun Gothic"/>
              <a:cs typeface="Malgun Gothic"/>
            </a:endParaRPr>
          </a:p>
          <a:p>
            <a:pPr marL="26670"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82613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4-1)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일반적인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서로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받는다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26135" marR="5715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릴레이션만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받  </a:t>
            </a:r>
            <a:r>
              <a:rPr sz="1950" spc="25" dirty="0">
                <a:latin typeface="Malgun Gothic"/>
                <a:cs typeface="Malgun Gothic"/>
              </a:rPr>
              <a:t>는다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26135" marR="5080" lvl="2" indent="-193040">
              <a:lnSpc>
                <a:spcPct val="203600"/>
              </a:lnSpc>
              <a:spcBef>
                <a:spcPts val="470"/>
              </a:spcBef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구칙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4-3)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하나로  </a:t>
            </a:r>
            <a:r>
              <a:rPr sz="1950" spc="25" dirty="0">
                <a:latin typeface="Malgun Gothic"/>
                <a:cs typeface="Malgun Gothic"/>
              </a:rPr>
              <a:t>합친다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02140" cy="311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4-1) </a:t>
            </a:r>
            <a:r>
              <a:rPr sz="2200" dirty="0">
                <a:latin typeface="Malgun Gothic"/>
                <a:cs typeface="Malgun Gothic"/>
              </a:rPr>
              <a:t>일반적인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서로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주고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받는다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릴레이션들이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서로의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주고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받아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불필요한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중복이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발생할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있음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570" y="2153285"/>
            <a:ext cx="8406130" cy="527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7953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4-1)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일반적인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서로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주고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받는다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5220" y="1744980"/>
            <a:ext cx="7167245" cy="559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34771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10" dirty="0">
                <a:latin typeface="Arial"/>
                <a:cs typeface="Arial"/>
              </a:rPr>
              <a:t>E-R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모델과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과정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5465" y="1883410"/>
            <a:ext cx="506730" cy="2798445"/>
          </a:xfrm>
          <a:custGeom>
            <a:avLst/>
            <a:gdLst/>
            <a:ahLst/>
            <a:cxnLst/>
            <a:rect l="l" t="t" r="r" b="b"/>
            <a:pathLst>
              <a:path w="506730" h="2798445">
                <a:moveTo>
                  <a:pt x="176322" y="1399400"/>
                </a:moveTo>
                <a:lnTo>
                  <a:pt x="149719" y="1395592"/>
                </a:lnTo>
                <a:lnTo>
                  <a:pt x="120181" y="1392940"/>
                </a:lnTo>
                <a:lnTo>
                  <a:pt x="88755" y="1390931"/>
                </a:lnTo>
                <a:lnTo>
                  <a:pt x="60959" y="1389126"/>
                </a:lnTo>
                <a:lnTo>
                  <a:pt x="35814" y="1389103"/>
                </a:lnTo>
                <a:lnTo>
                  <a:pt x="10667" y="1388364"/>
                </a:lnTo>
                <a:lnTo>
                  <a:pt x="4571" y="1388364"/>
                </a:lnTo>
                <a:lnTo>
                  <a:pt x="0" y="1392936"/>
                </a:lnTo>
                <a:lnTo>
                  <a:pt x="0" y="1405127"/>
                </a:lnTo>
                <a:lnTo>
                  <a:pt x="4571" y="1409700"/>
                </a:lnTo>
                <a:lnTo>
                  <a:pt x="36575" y="1409663"/>
                </a:lnTo>
                <a:lnTo>
                  <a:pt x="75497" y="1407805"/>
                </a:lnTo>
                <a:lnTo>
                  <a:pt x="124177" y="1404973"/>
                </a:lnTo>
                <a:lnTo>
                  <a:pt x="175419" y="1399583"/>
                </a:lnTo>
                <a:lnTo>
                  <a:pt x="176322" y="1399400"/>
                </a:lnTo>
                <a:close/>
              </a:path>
              <a:path w="506730" h="2798445">
                <a:moveTo>
                  <a:pt x="506729" y="21336"/>
                </a:moveTo>
                <a:lnTo>
                  <a:pt x="506729" y="0"/>
                </a:lnTo>
                <a:lnTo>
                  <a:pt x="480821" y="0"/>
                </a:lnTo>
                <a:lnTo>
                  <a:pt x="435746" y="2855"/>
                </a:lnTo>
                <a:lnTo>
                  <a:pt x="389460" y="5042"/>
                </a:lnTo>
                <a:lnTo>
                  <a:pt x="343309" y="9383"/>
                </a:lnTo>
                <a:lnTo>
                  <a:pt x="298638" y="18700"/>
                </a:lnTo>
                <a:lnTo>
                  <a:pt x="256793" y="35813"/>
                </a:lnTo>
                <a:lnTo>
                  <a:pt x="254507" y="38100"/>
                </a:lnTo>
                <a:lnTo>
                  <a:pt x="253745" y="38100"/>
                </a:lnTo>
                <a:lnTo>
                  <a:pt x="253745" y="38862"/>
                </a:lnTo>
                <a:lnTo>
                  <a:pt x="252983" y="38862"/>
                </a:lnTo>
                <a:lnTo>
                  <a:pt x="251459" y="41147"/>
                </a:lnTo>
                <a:lnTo>
                  <a:pt x="251459" y="41909"/>
                </a:lnTo>
                <a:lnTo>
                  <a:pt x="250697" y="42671"/>
                </a:lnTo>
                <a:lnTo>
                  <a:pt x="250697" y="43433"/>
                </a:lnTo>
                <a:lnTo>
                  <a:pt x="249173" y="45719"/>
                </a:lnTo>
                <a:lnTo>
                  <a:pt x="249173" y="1355598"/>
                </a:lnTo>
                <a:lnTo>
                  <a:pt x="247650" y="1357883"/>
                </a:lnTo>
                <a:lnTo>
                  <a:pt x="245364" y="1358645"/>
                </a:lnTo>
                <a:lnTo>
                  <a:pt x="235050" y="1364212"/>
                </a:lnTo>
                <a:lnTo>
                  <a:pt x="220089" y="1369123"/>
                </a:lnTo>
                <a:lnTo>
                  <a:pt x="204621" y="1372987"/>
                </a:lnTo>
                <a:lnTo>
                  <a:pt x="192786" y="1375410"/>
                </a:lnTo>
                <a:lnTo>
                  <a:pt x="184404" y="1376933"/>
                </a:lnTo>
                <a:lnTo>
                  <a:pt x="176322" y="1377668"/>
                </a:lnTo>
                <a:lnTo>
                  <a:pt x="175419" y="1377779"/>
                </a:lnTo>
                <a:lnTo>
                  <a:pt x="118200" y="1384515"/>
                </a:lnTo>
                <a:lnTo>
                  <a:pt x="60198" y="1387602"/>
                </a:lnTo>
                <a:lnTo>
                  <a:pt x="10667" y="1388364"/>
                </a:lnTo>
                <a:lnTo>
                  <a:pt x="35814" y="1389103"/>
                </a:lnTo>
                <a:lnTo>
                  <a:pt x="60959" y="1389126"/>
                </a:lnTo>
                <a:lnTo>
                  <a:pt x="90560" y="1391048"/>
                </a:lnTo>
                <a:lnTo>
                  <a:pt x="120181" y="1392940"/>
                </a:lnTo>
                <a:lnTo>
                  <a:pt x="149719" y="1395592"/>
                </a:lnTo>
                <a:lnTo>
                  <a:pt x="176322" y="1399400"/>
                </a:lnTo>
                <a:lnTo>
                  <a:pt x="222785" y="1390014"/>
                </a:lnTo>
                <a:lnTo>
                  <a:pt x="259841" y="1374648"/>
                </a:lnTo>
                <a:lnTo>
                  <a:pt x="262890" y="1371600"/>
                </a:lnTo>
                <a:lnTo>
                  <a:pt x="263652" y="1371600"/>
                </a:lnTo>
                <a:lnTo>
                  <a:pt x="263652" y="1370838"/>
                </a:lnTo>
                <a:lnTo>
                  <a:pt x="265938" y="1368552"/>
                </a:lnTo>
                <a:lnTo>
                  <a:pt x="265938" y="1367789"/>
                </a:lnTo>
                <a:lnTo>
                  <a:pt x="266700" y="1367027"/>
                </a:lnTo>
                <a:lnTo>
                  <a:pt x="266700" y="1366266"/>
                </a:lnTo>
                <a:lnTo>
                  <a:pt x="268223" y="1363980"/>
                </a:lnTo>
                <a:lnTo>
                  <a:pt x="268223" y="54101"/>
                </a:lnTo>
                <a:lnTo>
                  <a:pt x="269239" y="52577"/>
                </a:lnTo>
                <a:lnTo>
                  <a:pt x="269747" y="51053"/>
                </a:lnTo>
                <a:lnTo>
                  <a:pt x="269747" y="52577"/>
                </a:lnTo>
                <a:lnTo>
                  <a:pt x="271271" y="51053"/>
                </a:lnTo>
                <a:lnTo>
                  <a:pt x="317477" y="35741"/>
                </a:lnTo>
                <a:lnTo>
                  <a:pt x="375123" y="27260"/>
                </a:lnTo>
                <a:lnTo>
                  <a:pt x="433420" y="23246"/>
                </a:lnTo>
                <a:lnTo>
                  <a:pt x="480821" y="21366"/>
                </a:lnTo>
                <a:lnTo>
                  <a:pt x="506729" y="21336"/>
                </a:lnTo>
                <a:close/>
              </a:path>
              <a:path w="506730" h="2798445">
                <a:moveTo>
                  <a:pt x="269748" y="2769616"/>
                </a:moveTo>
                <a:lnTo>
                  <a:pt x="269748" y="2747010"/>
                </a:lnTo>
                <a:lnTo>
                  <a:pt x="269240" y="2745486"/>
                </a:lnTo>
                <a:lnTo>
                  <a:pt x="268224" y="2743962"/>
                </a:lnTo>
                <a:lnTo>
                  <a:pt x="268223" y="1434083"/>
                </a:lnTo>
                <a:lnTo>
                  <a:pt x="266700" y="1431798"/>
                </a:lnTo>
                <a:lnTo>
                  <a:pt x="266700" y="1431036"/>
                </a:lnTo>
                <a:lnTo>
                  <a:pt x="265938" y="1430273"/>
                </a:lnTo>
                <a:lnTo>
                  <a:pt x="265938" y="1429511"/>
                </a:lnTo>
                <a:lnTo>
                  <a:pt x="260604" y="1424177"/>
                </a:lnTo>
                <a:lnTo>
                  <a:pt x="211268" y="1405305"/>
                </a:lnTo>
                <a:lnTo>
                  <a:pt x="179069" y="1399794"/>
                </a:lnTo>
                <a:lnTo>
                  <a:pt x="176322" y="1399400"/>
                </a:lnTo>
                <a:lnTo>
                  <a:pt x="175419" y="1399583"/>
                </a:lnTo>
                <a:lnTo>
                  <a:pt x="124177" y="1404973"/>
                </a:lnTo>
                <a:lnTo>
                  <a:pt x="75497" y="1407805"/>
                </a:lnTo>
                <a:lnTo>
                  <a:pt x="35814" y="1409700"/>
                </a:lnTo>
                <a:lnTo>
                  <a:pt x="85067" y="1411728"/>
                </a:lnTo>
                <a:lnTo>
                  <a:pt x="142713" y="1415729"/>
                </a:lnTo>
                <a:lnTo>
                  <a:pt x="199677" y="1424144"/>
                </a:lnTo>
                <a:lnTo>
                  <a:pt x="246887" y="1439417"/>
                </a:lnTo>
                <a:lnTo>
                  <a:pt x="247650" y="1440561"/>
                </a:lnTo>
                <a:lnTo>
                  <a:pt x="247650" y="1440180"/>
                </a:lnTo>
                <a:lnTo>
                  <a:pt x="249173" y="1442466"/>
                </a:lnTo>
                <a:lnTo>
                  <a:pt x="249174" y="2753106"/>
                </a:lnTo>
                <a:lnTo>
                  <a:pt x="250698" y="2754630"/>
                </a:lnTo>
                <a:lnTo>
                  <a:pt x="250698" y="2755392"/>
                </a:lnTo>
                <a:lnTo>
                  <a:pt x="251460" y="2756154"/>
                </a:lnTo>
                <a:lnTo>
                  <a:pt x="251460" y="2756916"/>
                </a:lnTo>
                <a:lnTo>
                  <a:pt x="252984" y="2759202"/>
                </a:lnTo>
                <a:lnTo>
                  <a:pt x="253746" y="2759202"/>
                </a:lnTo>
                <a:lnTo>
                  <a:pt x="253746" y="2759964"/>
                </a:lnTo>
                <a:lnTo>
                  <a:pt x="254508" y="2759964"/>
                </a:lnTo>
                <a:lnTo>
                  <a:pt x="257556" y="2763012"/>
                </a:lnTo>
                <a:lnTo>
                  <a:pt x="261366" y="2765297"/>
                </a:lnTo>
                <a:lnTo>
                  <a:pt x="269748" y="2769616"/>
                </a:lnTo>
                <a:close/>
              </a:path>
              <a:path w="506730" h="2798445">
                <a:moveTo>
                  <a:pt x="249173" y="1355598"/>
                </a:moveTo>
                <a:lnTo>
                  <a:pt x="249173" y="47243"/>
                </a:lnTo>
                <a:lnTo>
                  <a:pt x="248411" y="48006"/>
                </a:lnTo>
                <a:lnTo>
                  <a:pt x="248411" y="1356360"/>
                </a:lnTo>
                <a:lnTo>
                  <a:pt x="247650" y="1357883"/>
                </a:lnTo>
                <a:lnTo>
                  <a:pt x="249173" y="1355598"/>
                </a:lnTo>
                <a:close/>
              </a:path>
              <a:path w="506730" h="2798445">
                <a:moveTo>
                  <a:pt x="249174" y="2750820"/>
                </a:moveTo>
                <a:lnTo>
                  <a:pt x="249173" y="1442466"/>
                </a:lnTo>
                <a:lnTo>
                  <a:pt x="247650" y="1440180"/>
                </a:lnTo>
                <a:lnTo>
                  <a:pt x="248411" y="1441704"/>
                </a:lnTo>
                <a:lnTo>
                  <a:pt x="248412" y="2750058"/>
                </a:lnTo>
                <a:lnTo>
                  <a:pt x="249174" y="2750820"/>
                </a:lnTo>
                <a:close/>
              </a:path>
              <a:path w="506730" h="2798445">
                <a:moveTo>
                  <a:pt x="248411" y="1441704"/>
                </a:moveTo>
                <a:lnTo>
                  <a:pt x="247650" y="1440180"/>
                </a:lnTo>
                <a:lnTo>
                  <a:pt x="247650" y="1440561"/>
                </a:lnTo>
                <a:lnTo>
                  <a:pt x="248411" y="1441704"/>
                </a:lnTo>
                <a:close/>
              </a:path>
              <a:path w="506730" h="2798445">
                <a:moveTo>
                  <a:pt x="269239" y="52577"/>
                </a:moveTo>
                <a:lnTo>
                  <a:pt x="268223" y="54101"/>
                </a:lnTo>
                <a:lnTo>
                  <a:pt x="268223" y="1363217"/>
                </a:lnTo>
                <a:lnTo>
                  <a:pt x="268986" y="1362455"/>
                </a:lnTo>
                <a:lnTo>
                  <a:pt x="268985" y="53339"/>
                </a:lnTo>
                <a:lnTo>
                  <a:pt x="269239" y="52577"/>
                </a:lnTo>
                <a:close/>
              </a:path>
              <a:path w="506730" h="2798445">
                <a:moveTo>
                  <a:pt x="269240" y="2745486"/>
                </a:moveTo>
                <a:lnTo>
                  <a:pt x="268986" y="2744724"/>
                </a:lnTo>
                <a:lnTo>
                  <a:pt x="268986" y="1435608"/>
                </a:lnTo>
                <a:lnTo>
                  <a:pt x="268223" y="1434845"/>
                </a:lnTo>
                <a:lnTo>
                  <a:pt x="268224" y="2743962"/>
                </a:lnTo>
                <a:lnTo>
                  <a:pt x="269240" y="2745486"/>
                </a:lnTo>
                <a:close/>
              </a:path>
              <a:path w="506730" h="2798445">
                <a:moveTo>
                  <a:pt x="269366" y="52577"/>
                </a:moveTo>
                <a:lnTo>
                  <a:pt x="268985" y="53339"/>
                </a:lnTo>
                <a:lnTo>
                  <a:pt x="269239" y="53085"/>
                </a:lnTo>
                <a:lnTo>
                  <a:pt x="269366" y="52577"/>
                </a:lnTo>
                <a:close/>
              </a:path>
              <a:path w="506730" h="2798445">
                <a:moveTo>
                  <a:pt x="269366" y="52958"/>
                </a:moveTo>
                <a:lnTo>
                  <a:pt x="268985" y="54101"/>
                </a:lnTo>
                <a:lnTo>
                  <a:pt x="269366" y="52958"/>
                </a:lnTo>
                <a:close/>
              </a:path>
              <a:path w="506730" h="2798445">
                <a:moveTo>
                  <a:pt x="269748" y="2746247"/>
                </a:moveTo>
                <a:lnTo>
                  <a:pt x="268986" y="2743962"/>
                </a:lnTo>
                <a:lnTo>
                  <a:pt x="269367" y="2745486"/>
                </a:lnTo>
                <a:lnTo>
                  <a:pt x="269748" y="2746247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366" y="52577"/>
                </a:lnTo>
                <a:lnTo>
                  <a:pt x="269239" y="53085"/>
                </a:lnTo>
                <a:lnTo>
                  <a:pt x="269747" y="51815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443" y="52273"/>
                </a:lnTo>
                <a:lnTo>
                  <a:pt x="269366" y="52577"/>
                </a:lnTo>
                <a:lnTo>
                  <a:pt x="269747" y="51815"/>
                </a:lnTo>
                <a:close/>
              </a:path>
              <a:path w="506730" h="2798445">
                <a:moveTo>
                  <a:pt x="269747" y="52577"/>
                </a:moveTo>
                <a:lnTo>
                  <a:pt x="269747" y="51815"/>
                </a:lnTo>
                <a:lnTo>
                  <a:pt x="269366" y="52958"/>
                </a:lnTo>
                <a:lnTo>
                  <a:pt x="269747" y="52577"/>
                </a:lnTo>
                <a:close/>
              </a:path>
              <a:path w="506730" h="2798445">
                <a:moveTo>
                  <a:pt x="269748" y="2746247"/>
                </a:moveTo>
                <a:lnTo>
                  <a:pt x="269367" y="2745486"/>
                </a:lnTo>
                <a:lnTo>
                  <a:pt x="269443" y="2745790"/>
                </a:lnTo>
                <a:lnTo>
                  <a:pt x="269748" y="2746247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747" y="51053"/>
                </a:lnTo>
                <a:lnTo>
                  <a:pt x="269443" y="52273"/>
                </a:lnTo>
                <a:lnTo>
                  <a:pt x="269747" y="51815"/>
                </a:lnTo>
                <a:close/>
              </a:path>
              <a:path w="506730" h="2798445">
                <a:moveTo>
                  <a:pt x="506730" y="2798064"/>
                </a:moveTo>
                <a:lnTo>
                  <a:pt x="506730" y="2776728"/>
                </a:lnTo>
                <a:lnTo>
                  <a:pt x="480822" y="2776697"/>
                </a:lnTo>
                <a:lnTo>
                  <a:pt x="433420" y="2774808"/>
                </a:lnTo>
                <a:lnTo>
                  <a:pt x="374251" y="2770727"/>
                </a:lnTo>
                <a:lnTo>
                  <a:pt x="315679" y="2762019"/>
                </a:lnTo>
                <a:lnTo>
                  <a:pt x="269748" y="2746247"/>
                </a:lnTo>
                <a:lnTo>
                  <a:pt x="269443" y="2745790"/>
                </a:lnTo>
                <a:lnTo>
                  <a:pt x="269748" y="2747010"/>
                </a:lnTo>
                <a:lnTo>
                  <a:pt x="269748" y="2769616"/>
                </a:lnTo>
                <a:lnTo>
                  <a:pt x="274899" y="2772269"/>
                </a:lnTo>
                <a:lnTo>
                  <a:pt x="321564" y="2784347"/>
                </a:lnTo>
                <a:lnTo>
                  <a:pt x="367537" y="2790995"/>
                </a:lnTo>
                <a:lnTo>
                  <a:pt x="427142" y="2796166"/>
                </a:lnTo>
                <a:lnTo>
                  <a:pt x="480822" y="2798040"/>
                </a:lnTo>
                <a:lnTo>
                  <a:pt x="506730" y="2798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310" y="3116580"/>
            <a:ext cx="11233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35" dirty="0">
                <a:latin typeface="Malgun Gothic"/>
                <a:cs typeface="Malgun Gothic"/>
              </a:rPr>
              <a:t>핵심</a:t>
            </a:r>
            <a:r>
              <a:rPr sz="1950" spc="-7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단계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5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859520" cy="244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4-2)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필수적으로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릴레이션만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받는다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릴레이션에만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085" y="2170430"/>
            <a:ext cx="8938895" cy="517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8207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4-2)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필수적으로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릴레이션만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받는다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6405" y="1188085"/>
            <a:ext cx="9754870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4-3) </a:t>
            </a:r>
            <a:r>
              <a:rPr sz="2200" dirty="0">
                <a:latin typeface="Malgun Gothic"/>
                <a:cs typeface="Malgun Gothic"/>
              </a:rPr>
              <a:t>모든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필수적으로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합친다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릴레이션들을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하나의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합쳐서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7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속성들을  관계 릴레이션에 모두</a:t>
            </a:r>
            <a:r>
              <a:rPr sz="1950" spc="-509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3093720" algn="l"/>
              </a:tabLst>
            </a:pPr>
            <a:r>
              <a:rPr sz="1950" spc="35" dirty="0">
                <a:latin typeface="Malgun Gothic"/>
                <a:cs typeface="Malgun Gothic"/>
              </a:rPr>
              <a:t>두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	키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2279015"/>
            <a:ext cx="9685020" cy="498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945769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4-3)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개체가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필수적으로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참여하면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릴레이션을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하나로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합친다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59925" cy="288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다중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값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속성은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독립적인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marL="799465" marR="173990" lvl="2" indent="-193040">
              <a:lnSpc>
                <a:spcPct val="203300"/>
              </a:lnSpc>
              <a:spcBef>
                <a:spcPts val="22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함께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가지고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  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가져와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새로운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새로운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5380" y="1820545"/>
            <a:ext cx="8519795" cy="563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495" y="2308860"/>
            <a:ext cx="9161780" cy="2853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675" y="5288915"/>
            <a:ext cx="8083550" cy="1118235"/>
          </a:xfrm>
          <a:custGeom>
            <a:avLst/>
            <a:gdLst/>
            <a:ahLst/>
            <a:cxnLst/>
            <a:rect l="l" t="t" r="r" b="b"/>
            <a:pathLst>
              <a:path w="8083550" h="1118235">
                <a:moveTo>
                  <a:pt x="8083296" y="976883"/>
                </a:moveTo>
                <a:lnTo>
                  <a:pt x="8083296" y="415289"/>
                </a:lnTo>
                <a:lnTo>
                  <a:pt x="8076096" y="370862"/>
                </a:lnTo>
                <a:lnTo>
                  <a:pt x="8056059" y="332360"/>
                </a:lnTo>
                <a:lnTo>
                  <a:pt x="8025524" y="302050"/>
                </a:lnTo>
                <a:lnTo>
                  <a:pt x="7986832" y="282202"/>
                </a:lnTo>
                <a:lnTo>
                  <a:pt x="7942326" y="275081"/>
                </a:lnTo>
                <a:lnTo>
                  <a:pt x="3368040" y="275081"/>
                </a:lnTo>
                <a:lnTo>
                  <a:pt x="2721102" y="0"/>
                </a:lnTo>
                <a:lnTo>
                  <a:pt x="1347215" y="275081"/>
                </a:lnTo>
                <a:lnTo>
                  <a:pt x="140208" y="275081"/>
                </a:lnTo>
                <a:lnTo>
                  <a:pt x="95780" y="282202"/>
                </a:lnTo>
                <a:lnTo>
                  <a:pt x="57278" y="302050"/>
                </a:lnTo>
                <a:lnTo>
                  <a:pt x="26968" y="332360"/>
                </a:lnTo>
                <a:lnTo>
                  <a:pt x="7120" y="370862"/>
                </a:lnTo>
                <a:lnTo>
                  <a:pt x="0" y="415289"/>
                </a:lnTo>
                <a:lnTo>
                  <a:pt x="0" y="976883"/>
                </a:lnTo>
                <a:lnTo>
                  <a:pt x="7120" y="1021390"/>
                </a:lnTo>
                <a:lnTo>
                  <a:pt x="26968" y="1060082"/>
                </a:lnTo>
                <a:lnTo>
                  <a:pt x="57278" y="1090617"/>
                </a:lnTo>
                <a:lnTo>
                  <a:pt x="95780" y="1110654"/>
                </a:lnTo>
                <a:lnTo>
                  <a:pt x="140208" y="1117853"/>
                </a:lnTo>
                <a:lnTo>
                  <a:pt x="7942326" y="1117853"/>
                </a:lnTo>
                <a:lnTo>
                  <a:pt x="7986832" y="1110654"/>
                </a:lnTo>
                <a:lnTo>
                  <a:pt x="8025524" y="1090617"/>
                </a:lnTo>
                <a:lnTo>
                  <a:pt x="8056059" y="1060082"/>
                </a:lnTo>
                <a:lnTo>
                  <a:pt x="8076096" y="1021390"/>
                </a:lnTo>
                <a:lnTo>
                  <a:pt x="8083296" y="97688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705" y="5274310"/>
            <a:ext cx="8110855" cy="1146175"/>
          </a:xfrm>
          <a:custGeom>
            <a:avLst/>
            <a:gdLst/>
            <a:ahLst/>
            <a:cxnLst/>
            <a:rect l="l" t="t" r="r" b="b"/>
            <a:pathLst>
              <a:path w="8110855" h="1146175">
                <a:moveTo>
                  <a:pt x="1360932" y="275082"/>
                </a:moveTo>
                <a:lnTo>
                  <a:pt x="153924" y="275082"/>
                </a:lnTo>
                <a:lnTo>
                  <a:pt x="106442" y="282726"/>
                </a:lnTo>
                <a:lnTo>
                  <a:pt x="65160" y="303239"/>
                </a:lnTo>
                <a:lnTo>
                  <a:pt x="32226" y="334636"/>
                </a:lnTo>
                <a:lnTo>
                  <a:pt x="9790" y="374934"/>
                </a:lnTo>
                <a:lnTo>
                  <a:pt x="0" y="422148"/>
                </a:lnTo>
                <a:lnTo>
                  <a:pt x="0" y="999744"/>
                </a:lnTo>
                <a:lnTo>
                  <a:pt x="762" y="1008126"/>
                </a:lnTo>
                <a:lnTo>
                  <a:pt x="11607" y="1051548"/>
                </a:lnTo>
                <a:lnTo>
                  <a:pt x="27432" y="1077538"/>
                </a:lnTo>
                <a:lnTo>
                  <a:pt x="27432" y="429768"/>
                </a:lnTo>
                <a:lnTo>
                  <a:pt x="28194" y="422910"/>
                </a:lnTo>
                <a:lnTo>
                  <a:pt x="39701" y="375995"/>
                </a:lnTo>
                <a:lnTo>
                  <a:pt x="67413" y="337813"/>
                </a:lnTo>
                <a:lnTo>
                  <a:pt x="107137" y="312271"/>
                </a:lnTo>
                <a:lnTo>
                  <a:pt x="154686" y="303276"/>
                </a:lnTo>
                <a:lnTo>
                  <a:pt x="1357884" y="303276"/>
                </a:lnTo>
                <a:lnTo>
                  <a:pt x="1357884" y="275844"/>
                </a:lnTo>
                <a:lnTo>
                  <a:pt x="1360932" y="275082"/>
                </a:lnTo>
                <a:close/>
              </a:path>
              <a:path w="8110855" h="1146175">
                <a:moveTo>
                  <a:pt x="8082533" y="1080516"/>
                </a:moveTo>
                <a:lnTo>
                  <a:pt x="8082533" y="998982"/>
                </a:lnTo>
                <a:lnTo>
                  <a:pt x="8080248" y="1017269"/>
                </a:lnTo>
                <a:lnTo>
                  <a:pt x="8077148" y="1029426"/>
                </a:lnTo>
                <a:lnTo>
                  <a:pt x="8053578" y="1072895"/>
                </a:lnTo>
                <a:lnTo>
                  <a:pt x="8016240" y="1103376"/>
                </a:lnTo>
                <a:lnTo>
                  <a:pt x="8010906" y="1105662"/>
                </a:lnTo>
                <a:lnTo>
                  <a:pt x="8001905" y="1109886"/>
                </a:lnTo>
                <a:lnTo>
                  <a:pt x="7990641" y="1113382"/>
                </a:lnTo>
                <a:lnTo>
                  <a:pt x="7979032" y="1116065"/>
                </a:lnTo>
                <a:lnTo>
                  <a:pt x="7968996" y="1117854"/>
                </a:lnTo>
                <a:lnTo>
                  <a:pt x="7962138" y="1117854"/>
                </a:lnTo>
                <a:lnTo>
                  <a:pt x="7956042" y="1118616"/>
                </a:lnTo>
                <a:lnTo>
                  <a:pt x="153924" y="1118616"/>
                </a:lnTo>
                <a:lnTo>
                  <a:pt x="147066" y="1117854"/>
                </a:lnTo>
                <a:lnTo>
                  <a:pt x="140970" y="1117854"/>
                </a:lnTo>
                <a:lnTo>
                  <a:pt x="79275" y="1093696"/>
                </a:lnTo>
                <a:lnTo>
                  <a:pt x="36505" y="1038591"/>
                </a:lnTo>
                <a:lnTo>
                  <a:pt x="28194" y="1004316"/>
                </a:lnTo>
                <a:lnTo>
                  <a:pt x="28194" y="998220"/>
                </a:lnTo>
                <a:lnTo>
                  <a:pt x="27432" y="991362"/>
                </a:lnTo>
                <a:lnTo>
                  <a:pt x="27432" y="1077538"/>
                </a:lnTo>
                <a:lnTo>
                  <a:pt x="67847" y="1119763"/>
                </a:lnTo>
                <a:lnTo>
                  <a:pt x="108204" y="1139190"/>
                </a:lnTo>
                <a:lnTo>
                  <a:pt x="146304" y="1146048"/>
                </a:lnTo>
                <a:lnTo>
                  <a:pt x="7964424" y="1146048"/>
                </a:lnTo>
                <a:lnTo>
                  <a:pt x="8005991" y="1138032"/>
                </a:lnTo>
                <a:lnTo>
                  <a:pt x="8042909" y="1119377"/>
                </a:lnTo>
                <a:lnTo>
                  <a:pt x="8075676" y="1089660"/>
                </a:lnTo>
                <a:lnTo>
                  <a:pt x="8082533" y="1080516"/>
                </a:lnTo>
                <a:close/>
              </a:path>
              <a:path w="8110855" h="1146175">
                <a:moveTo>
                  <a:pt x="3383505" y="275082"/>
                </a:moveTo>
                <a:lnTo>
                  <a:pt x="2740152" y="1524"/>
                </a:lnTo>
                <a:lnTo>
                  <a:pt x="2737104" y="0"/>
                </a:lnTo>
                <a:lnTo>
                  <a:pt x="2734818" y="0"/>
                </a:lnTo>
                <a:lnTo>
                  <a:pt x="2731770" y="762"/>
                </a:lnTo>
                <a:lnTo>
                  <a:pt x="1357884" y="275844"/>
                </a:lnTo>
                <a:lnTo>
                  <a:pt x="1357884" y="303276"/>
                </a:lnTo>
                <a:lnTo>
                  <a:pt x="1363218" y="303276"/>
                </a:lnTo>
                <a:lnTo>
                  <a:pt x="2728722" y="29872"/>
                </a:lnTo>
                <a:lnTo>
                  <a:pt x="2728722" y="27432"/>
                </a:lnTo>
                <a:lnTo>
                  <a:pt x="2737104" y="28194"/>
                </a:lnTo>
                <a:lnTo>
                  <a:pt x="2737104" y="30982"/>
                </a:lnTo>
                <a:lnTo>
                  <a:pt x="3376422" y="301752"/>
                </a:lnTo>
                <a:lnTo>
                  <a:pt x="3379470" y="303276"/>
                </a:lnTo>
                <a:lnTo>
                  <a:pt x="3381755" y="303276"/>
                </a:lnTo>
                <a:lnTo>
                  <a:pt x="3381755" y="275082"/>
                </a:lnTo>
                <a:lnTo>
                  <a:pt x="3383505" y="275082"/>
                </a:lnTo>
                <a:close/>
              </a:path>
              <a:path w="8110855" h="1146175">
                <a:moveTo>
                  <a:pt x="2737104" y="28194"/>
                </a:moveTo>
                <a:lnTo>
                  <a:pt x="2728722" y="27432"/>
                </a:lnTo>
                <a:lnTo>
                  <a:pt x="2732634" y="29088"/>
                </a:lnTo>
                <a:lnTo>
                  <a:pt x="2737104" y="28194"/>
                </a:lnTo>
                <a:close/>
              </a:path>
              <a:path w="8110855" h="1146175">
                <a:moveTo>
                  <a:pt x="2732634" y="29088"/>
                </a:moveTo>
                <a:lnTo>
                  <a:pt x="2728722" y="27432"/>
                </a:lnTo>
                <a:lnTo>
                  <a:pt x="2728722" y="29872"/>
                </a:lnTo>
                <a:lnTo>
                  <a:pt x="2732634" y="29088"/>
                </a:lnTo>
                <a:close/>
              </a:path>
              <a:path w="8110855" h="1146175">
                <a:moveTo>
                  <a:pt x="2737104" y="30982"/>
                </a:moveTo>
                <a:lnTo>
                  <a:pt x="2737104" y="28194"/>
                </a:lnTo>
                <a:lnTo>
                  <a:pt x="2732634" y="29088"/>
                </a:lnTo>
                <a:lnTo>
                  <a:pt x="2737104" y="30982"/>
                </a:lnTo>
                <a:close/>
              </a:path>
              <a:path w="8110855" h="1146175">
                <a:moveTo>
                  <a:pt x="3387090" y="276606"/>
                </a:moveTo>
                <a:lnTo>
                  <a:pt x="3383505" y="275082"/>
                </a:lnTo>
                <a:lnTo>
                  <a:pt x="3381755" y="275082"/>
                </a:lnTo>
                <a:lnTo>
                  <a:pt x="3387090" y="276606"/>
                </a:lnTo>
                <a:close/>
              </a:path>
              <a:path w="8110855" h="1146175">
                <a:moveTo>
                  <a:pt x="3387090" y="303276"/>
                </a:moveTo>
                <a:lnTo>
                  <a:pt x="3387090" y="276606"/>
                </a:lnTo>
                <a:lnTo>
                  <a:pt x="3381755" y="275082"/>
                </a:lnTo>
                <a:lnTo>
                  <a:pt x="3381755" y="303276"/>
                </a:lnTo>
                <a:lnTo>
                  <a:pt x="3387090" y="303276"/>
                </a:lnTo>
                <a:close/>
              </a:path>
              <a:path w="8110855" h="1146175">
                <a:moveTo>
                  <a:pt x="8110728" y="998982"/>
                </a:moveTo>
                <a:lnTo>
                  <a:pt x="8110728" y="421385"/>
                </a:lnTo>
                <a:lnTo>
                  <a:pt x="8109204" y="406145"/>
                </a:lnTo>
                <a:lnTo>
                  <a:pt x="8107680" y="398525"/>
                </a:lnTo>
                <a:lnTo>
                  <a:pt x="8105394" y="390905"/>
                </a:lnTo>
                <a:lnTo>
                  <a:pt x="8103870" y="383285"/>
                </a:lnTo>
                <a:lnTo>
                  <a:pt x="8080849" y="338344"/>
                </a:lnTo>
                <a:lnTo>
                  <a:pt x="8050634" y="307447"/>
                </a:lnTo>
                <a:lnTo>
                  <a:pt x="8013128" y="285895"/>
                </a:lnTo>
                <a:lnTo>
                  <a:pt x="7971282" y="275843"/>
                </a:lnTo>
                <a:lnTo>
                  <a:pt x="3383505" y="275082"/>
                </a:lnTo>
                <a:lnTo>
                  <a:pt x="3387090" y="276606"/>
                </a:lnTo>
                <a:lnTo>
                  <a:pt x="3387090" y="303276"/>
                </a:lnTo>
                <a:lnTo>
                  <a:pt x="7963661" y="303360"/>
                </a:lnTo>
                <a:lnTo>
                  <a:pt x="8005573" y="313168"/>
                </a:lnTo>
                <a:lnTo>
                  <a:pt x="8060972" y="358960"/>
                </a:lnTo>
                <a:lnTo>
                  <a:pt x="8080248" y="404621"/>
                </a:lnTo>
                <a:lnTo>
                  <a:pt x="8082533" y="423671"/>
                </a:lnTo>
                <a:lnTo>
                  <a:pt x="8082533" y="1080516"/>
                </a:lnTo>
                <a:lnTo>
                  <a:pt x="8084820" y="1077468"/>
                </a:lnTo>
                <a:lnTo>
                  <a:pt x="8102769" y="1040830"/>
                </a:lnTo>
                <a:lnTo>
                  <a:pt x="8109204" y="1014983"/>
                </a:lnTo>
                <a:lnTo>
                  <a:pt x="8110728" y="9989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5882640"/>
            <a:ext cx="75291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latin typeface="Malgun Gothic"/>
                <a:cs typeface="Malgun Gothic"/>
              </a:rPr>
              <a:t>사원 릴레이션은 속성에 다중 값을 저장할 수 없는 릴레이션 특성을</a:t>
            </a:r>
            <a:r>
              <a:rPr sz="1750" spc="-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위반함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200" y="1916430"/>
            <a:ext cx="7375525" cy="388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1265" y="5819140"/>
            <a:ext cx="8281670" cy="1381125"/>
          </a:xfrm>
          <a:custGeom>
            <a:avLst/>
            <a:gdLst/>
            <a:ahLst/>
            <a:cxnLst/>
            <a:rect l="l" t="t" r="r" b="b"/>
            <a:pathLst>
              <a:path w="8281670" h="1381125">
                <a:moveTo>
                  <a:pt x="8281416" y="1207007"/>
                </a:moveTo>
                <a:lnTo>
                  <a:pt x="8281416" y="512825"/>
                </a:lnTo>
                <a:lnTo>
                  <a:pt x="8275214" y="466675"/>
                </a:lnTo>
                <a:lnTo>
                  <a:pt x="8257709" y="425308"/>
                </a:lnTo>
                <a:lnTo>
                  <a:pt x="8230552" y="390334"/>
                </a:lnTo>
                <a:lnTo>
                  <a:pt x="8195394" y="363361"/>
                </a:lnTo>
                <a:lnTo>
                  <a:pt x="8153886" y="345997"/>
                </a:lnTo>
                <a:lnTo>
                  <a:pt x="8107680" y="339851"/>
                </a:lnTo>
                <a:lnTo>
                  <a:pt x="3450336" y="339851"/>
                </a:lnTo>
                <a:lnTo>
                  <a:pt x="2787396" y="0"/>
                </a:lnTo>
                <a:lnTo>
                  <a:pt x="1379982" y="339851"/>
                </a:lnTo>
                <a:lnTo>
                  <a:pt x="173736" y="339852"/>
                </a:lnTo>
                <a:lnTo>
                  <a:pt x="127529" y="345997"/>
                </a:lnTo>
                <a:lnTo>
                  <a:pt x="86021" y="363361"/>
                </a:lnTo>
                <a:lnTo>
                  <a:pt x="50863" y="390334"/>
                </a:lnTo>
                <a:lnTo>
                  <a:pt x="23706" y="425308"/>
                </a:lnTo>
                <a:lnTo>
                  <a:pt x="6201" y="466675"/>
                </a:lnTo>
                <a:lnTo>
                  <a:pt x="0" y="512825"/>
                </a:lnTo>
                <a:lnTo>
                  <a:pt x="0" y="1207008"/>
                </a:lnTo>
                <a:lnTo>
                  <a:pt x="6201" y="1253214"/>
                </a:lnTo>
                <a:lnTo>
                  <a:pt x="23706" y="1294722"/>
                </a:lnTo>
                <a:lnTo>
                  <a:pt x="50863" y="1329880"/>
                </a:lnTo>
                <a:lnTo>
                  <a:pt x="86021" y="1357037"/>
                </a:lnTo>
                <a:lnTo>
                  <a:pt x="127529" y="1374542"/>
                </a:lnTo>
                <a:lnTo>
                  <a:pt x="173736" y="1380744"/>
                </a:lnTo>
                <a:lnTo>
                  <a:pt x="8107680" y="1380743"/>
                </a:lnTo>
                <a:lnTo>
                  <a:pt x="8153886" y="1374542"/>
                </a:lnTo>
                <a:lnTo>
                  <a:pt x="8195394" y="1357037"/>
                </a:lnTo>
                <a:lnTo>
                  <a:pt x="8230552" y="1329880"/>
                </a:lnTo>
                <a:lnTo>
                  <a:pt x="8257709" y="1294722"/>
                </a:lnTo>
                <a:lnTo>
                  <a:pt x="8275214" y="1253214"/>
                </a:lnTo>
                <a:lnTo>
                  <a:pt x="8281416" y="120700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295" y="5805170"/>
            <a:ext cx="8308975" cy="1409065"/>
          </a:xfrm>
          <a:custGeom>
            <a:avLst/>
            <a:gdLst/>
            <a:ahLst/>
            <a:cxnLst/>
            <a:rect l="l" t="t" r="r" b="b"/>
            <a:pathLst>
              <a:path w="8308975" h="1409065">
                <a:moveTo>
                  <a:pt x="1393805" y="339851"/>
                </a:moveTo>
                <a:lnTo>
                  <a:pt x="187451" y="339851"/>
                </a:lnTo>
                <a:lnTo>
                  <a:pt x="139232" y="346128"/>
                </a:lnTo>
                <a:lnTo>
                  <a:pt x="95625" y="363871"/>
                </a:lnTo>
                <a:lnTo>
                  <a:pt x="58259" y="391515"/>
                </a:lnTo>
                <a:lnTo>
                  <a:pt x="28775" y="427490"/>
                </a:lnTo>
                <a:lnTo>
                  <a:pt x="8809" y="470228"/>
                </a:lnTo>
                <a:lnTo>
                  <a:pt x="0" y="518159"/>
                </a:lnTo>
                <a:lnTo>
                  <a:pt x="0" y="1232153"/>
                </a:lnTo>
                <a:lnTo>
                  <a:pt x="762" y="1241297"/>
                </a:lnTo>
                <a:lnTo>
                  <a:pt x="13819" y="1292749"/>
                </a:lnTo>
                <a:lnTo>
                  <a:pt x="28194" y="1317562"/>
                </a:lnTo>
                <a:lnTo>
                  <a:pt x="28194" y="518921"/>
                </a:lnTo>
                <a:lnTo>
                  <a:pt x="37917" y="471167"/>
                </a:lnTo>
                <a:lnTo>
                  <a:pt x="61584" y="429442"/>
                </a:lnTo>
                <a:lnTo>
                  <a:pt x="96316" y="396507"/>
                </a:lnTo>
                <a:lnTo>
                  <a:pt x="139232" y="375122"/>
                </a:lnTo>
                <a:lnTo>
                  <a:pt x="187452" y="368045"/>
                </a:lnTo>
                <a:lnTo>
                  <a:pt x="1390650" y="368045"/>
                </a:lnTo>
                <a:lnTo>
                  <a:pt x="1390650" y="340613"/>
                </a:lnTo>
                <a:lnTo>
                  <a:pt x="1393805" y="339851"/>
                </a:lnTo>
                <a:close/>
              </a:path>
              <a:path w="8308975" h="1409065">
                <a:moveTo>
                  <a:pt x="8281416" y="1319867"/>
                </a:moveTo>
                <a:lnTo>
                  <a:pt x="8281416" y="1221485"/>
                </a:lnTo>
                <a:lnTo>
                  <a:pt x="8280654" y="1230629"/>
                </a:lnTo>
                <a:lnTo>
                  <a:pt x="8280654" y="1238249"/>
                </a:lnTo>
                <a:lnTo>
                  <a:pt x="8279130" y="1246631"/>
                </a:lnTo>
                <a:lnTo>
                  <a:pt x="8263761" y="1294390"/>
                </a:lnTo>
                <a:lnTo>
                  <a:pt x="8239506" y="1328927"/>
                </a:lnTo>
                <a:lnTo>
                  <a:pt x="8234172" y="1335023"/>
                </a:lnTo>
                <a:lnTo>
                  <a:pt x="8197197" y="1362633"/>
                </a:lnTo>
                <a:lnTo>
                  <a:pt x="8161404" y="1376210"/>
                </a:lnTo>
                <a:lnTo>
                  <a:pt x="187452" y="1381505"/>
                </a:lnTo>
                <a:lnTo>
                  <a:pt x="179070" y="1380743"/>
                </a:lnTo>
                <a:lnTo>
                  <a:pt x="170688" y="1380743"/>
                </a:lnTo>
                <a:lnTo>
                  <a:pt x="163068" y="1379219"/>
                </a:lnTo>
                <a:lnTo>
                  <a:pt x="154686" y="1377695"/>
                </a:lnTo>
                <a:lnTo>
                  <a:pt x="147066" y="1376171"/>
                </a:lnTo>
                <a:lnTo>
                  <a:pt x="88386" y="1346869"/>
                </a:lnTo>
                <a:lnTo>
                  <a:pt x="58907" y="1316193"/>
                </a:lnTo>
                <a:lnTo>
                  <a:pt x="38455" y="1278930"/>
                </a:lnTo>
                <a:lnTo>
                  <a:pt x="28956" y="1237487"/>
                </a:lnTo>
                <a:lnTo>
                  <a:pt x="28194" y="1229867"/>
                </a:lnTo>
                <a:lnTo>
                  <a:pt x="28194" y="1317562"/>
                </a:lnTo>
                <a:lnTo>
                  <a:pt x="76682" y="1373107"/>
                </a:lnTo>
                <a:lnTo>
                  <a:pt x="123444" y="1398269"/>
                </a:lnTo>
                <a:lnTo>
                  <a:pt x="168402" y="1408175"/>
                </a:lnTo>
                <a:lnTo>
                  <a:pt x="178308" y="1408937"/>
                </a:lnTo>
                <a:lnTo>
                  <a:pt x="8131302" y="1408937"/>
                </a:lnTo>
                <a:lnTo>
                  <a:pt x="8179024" y="1400282"/>
                </a:lnTo>
                <a:lnTo>
                  <a:pt x="8217508" y="1383032"/>
                </a:lnTo>
                <a:lnTo>
                  <a:pt x="8254746" y="1354073"/>
                </a:lnTo>
                <a:lnTo>
                  <a:pt x="8272272" y="1333499"/>
                </a:lnTo>
                <a:lnTo>
                  <a:pt x="8281416" y="1319867"/>
                </a:lnTo>
                <a:close/>
              </a:path>
              <a:path w="8308975" h="1409065">
                <a:moveTo>
                  <a:pt x="1394460" y="339851"/>
                </a:moveTo>
                <a:lnTo>
                  <a:pt x="1393805" y="339851"/>
                </a:lnTo>
                <a:lnTo>
                  <a:pt x="1390650" y="340613"/>
                </a:lnTo>
                <a:lnTo>
                  <a:pt x="1394460" y="339851"/>
                </a:lnTo>
                <a:close/>
              </a:path>
              <a:path w="8308975" h="1409065">
                <a:moveTo>
                  <a:pt x="1394460" y="368045"/>
                </a:moveTo>
                <a:lnTo>
                  <a:pt x="1394460" y="339851"/>
                </a:lnTo>
                <a:lnTo>
                  <a:pt x="1390650" y="340613"/>
                </a:lnTo>
                <a:lnTo>
                  <a:pt x="1390650" y="368045"/>
                </a:lnTo>
                <a:lnTo>
                  <a:pt x="1394460" y="368045"/>
                </a:lnTo>
                <a:close/>
              </a:path>
              <a:path w="8308975" h="1409065">
                <a:moveTo>
                  <a:pt x="3467930" y="339851"/>
                </a:moveTo>
                <a:lnTo>
                  <a:pt x="2807970" y="2285"/>
                </a:lnTo>
                <a:lnTo>
                  <a:pt x="2804922" y="761"/>
                </a:lnTo>
                <a:lnTo>
                  <a:pt x="2801112" y="0"/>
                </a:lnTo>
                <a:lnTo>
                  <a:pt x="2798064" y="761"/>
                </a:lnTo>
                <a:lnTo>
                  <a:pt x="1393805" y="339851"/>
                </a:lnTo>
                <a:lnTo>
                  <a:pt x="1394460" y="339851"/>
                </a:lnTo>
                <a:lnTo>
                  <a:pt x="1394460" y="368045"/>
                </a:lnTo>
                <a:lnTo>
                  <a:pt x="1395984" y="368045"/>
                </a:lnTo>
                <a:lnTo>
                  <a:pt x="1397508" y="367283"/>
                </a:lnTo>
                <a:lnTo>
                  <a:pt x="2795016" y="30580"/>
                </a:lnTo>
                <a:lnTo>
                  <a:pt x="2795016" y="26669"/>
                </a:lnTo>
                <a:lnTo>
                  <a:pt x="2804922" y="28193"/>
                </a:lnTo>
                <a:lnTo>
                  <a:pt x="2804922" y="31748"/>
                </a:lnTo>
                <a:lnTo>
                  <a:pt x="3457955" y="366521"/>
                </a:lnTo>
                <a:lnTo>
                  <a:pt x="3462528" y="368045"/>
                </a:lnTo>
                <a:lnTo>
                  <a:pt x="3464052" y="368045"/>
                </a:lnTo>
                <a:lnTo>
                  <a:pt x="3464052" y="339851"/>
                </a:lnTo>
                <a:lnTo>
                  <a:pt x="3467930" y="339851"/>
                </a:lnTo>
                <a:close/>
              </a:path>
              <a:path w="8308975" h="1409065">
                <a:moveTo>
                  <a:pt x="2804922" y="28193"/>
                </a:moveTo>
                <a:lnTo>
                  <a:pt x="2795016" y="26669"/>
                </a:lnTo>
                <a:lnTo>
                  <a:pt x="2800205" y="29330"/>
                </a:lnTo>
                <a:lnTo>
                  <a:pt x="2804922" y="28193"/>
                </a:lnTo>
                <a:close/>
              </a:path>
              <a:path w="8308975" h="1409065">
                <a:moveTo>
                  <a:pt x="2800205" y="29330"/>
                </a:moveTo>
                <a:lnTo>
                  <a:pt x="2795016" y="26669"/>
                </a:lnTo>
                <a:lnTo>
                  <a:pt x="2795016" y="30580"/>
                </a:lnTo>
                <a:lnTo>
                  <a:pt x="2800205" y="29330"/>
                </a:lnTo>
                <a:close/>
              </a:path>
              <a:path w="8308975" h="1409065">
                <a:moveTo>
                  <a:pt x="2804922" y="31748"/>
                </a:moveTo>
                <a:lnTo>
                  <a:pt x="2804922" y="28193"/>
                </a:lnTo>
                <a:lnTo>
                  <a:pt x="2800205" y="29330"/>
                </a:lnTo>
                <a:lnTo>
                  <a:pt x="2804922" y="31748"/>
                </a:lnTo>
                <a:close/>
              </a:path>
              <a:path w="8308975" h="1409065">
                <a:moveTo>
                  <a:pt x="3470910" y="341375"/>
                </a:moveTo>
                <a:lnTo>
                  <a:pt x="3467930" y="339851"/>
                </a:lnTo>
                <a:lnTo>
                  <a:pt x="3464052" y="339851"/>
                </a:lnTo>
                <a:lnTo>
                  <a:pt x="3470910" y="341375"/>
                </a:lnTo>
                <a:close/>
              </a:path>
              <a:path w="8308975" h="1409065">
                <a:moveTo>
                  <a:pt x="3470910" y="368045"/>
                </a:moveTo>
                <a:lnTo>
                  <a:pt x="3470910" y="341375"/>
                </a:lnTo>
                <a:lnTo>
                  <a:pt x="3464052" y="339851"/>
                </a:lnTo>
                <a:lnTo>
                  <a:pt x="3464052" y="368045"/>
                </a:lnTo>
                <a:lnTo>
                  <a:pt x="3470910" y="368045"/>
                </a:lnTo>
                <a:close/>
              </a:path>
              <a:path w="8308975" h="1409065">
                <a:moveTo>
                  <a:pt x="8308848" y="1231391"/>
                </a:moveTo>
                <a:lnTo>
                  <a:pt x="8308848" y="517397"/>
                </a:lnTo>
                <a:lnTo>
                  <a:pt x="8307324" y="498347"/>
                </a:lnTo>
                <a:lnTo>
                  <a:pt x="8305038" y="489203"/>
                </a:lnTo>
                <a:lnTo>
                  <a:pt x="8303514" y="480059"/>
                </a:lnTo>
                <a:lnTo>
                  <a:pt x="8300466" y="471677"/>
                </a:lnTo>
                <a:lnTo>
                  <a:pt x="8297418" y="462533"/>
                </a:lnTo>
                <a:lnTo>
                  <a:pt x="8294370" y="454151"/>
                </a:lnTo>
                <a:lnTo>
                  <a:pt x="8268828" y="411119"/>
                </a:lnTo>
                <a:lnTo>
                  <a:pt x="8232805" y="376599"/>
                </a:lnTo>
                <a:lnTo>
                  <a:pt x="8189083" y="352471"/>
                </a:lnTo>
                <a:lnTo>
                  <a:pt x="8140446" y="340613"/>
                </a:lnTo>
                <a:lnTo>
                  <a:pt x="8131302" y="339851"/>
                </a:lnTo>
                <a:lnTo>
                  <a:pt x="3467930" y="339851"/>
                </a:lnTo>
                <a:lnTo>
                  <a:pt x="3470910" y="341375"/>
                </a:lnTo>
                <a:lnTo>
                  <a:pt x="3470910" y="368045"/>
                </a:lnTo>
                <a:lnTo>
                  <a:pt x="8131302" y="368122"/>
                </a:lnTo>
                <a:lnTo>
                  <a:pt x="8181396" y="379483"/>
                </a:lnTo>
                <a:lnTo>
                  <a:pt x="8219813" y="401821"/>
                </a:lnTo>
                <a:lnTo>
                  <a:pt x="8250740" y="433751"/>
                </a:lnTo>
                <a:lnTo>
                  <a:pt x="8271509" y="473201"/>
                </a:lnTo>
                <a:lnTo>
                  <a:pt x="8279130" y="503681"/>
                </a:lnTo>
                <a:lnTo>
                  <a:pt x="8280654" y="511301"/>
                </a:lnTo>
                <a:lnTo>
                  <a:pt x="8280654" y="519683"/>
                </a:lnTo>
                <a:lnTo>
                  <a:pt x="8281416" y="528065"/>
                </a:lnTo>
                <a:lnTo>
                  <a:pt x="8281416" y="1319867"/>
                </a:lnTo>
                <a:lnTo>
                  <a:pt x="8300527" y="1278777"/>
                </a:lnTo>
                <a:lnTo>
                  <a:pt x="8307324" y="1249679"/>
                </a:lnTo>
                <a:lnTo>
                  <a:pt x="8308848" y="12313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265" y="6209030"/>
            <a:ext cx="7773035" cy="8305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750" spc="10" dirty="0">
                <a:latin typeface="Malgun Gothic"/>
                <a:cs typeface="Malgun Gothic"/>
              </a:rPr>
              <a:t>사원 릴레이션은 릴레이션 특성을 위반하지는</a:t>
            </a:r>
            <a:r>
              <a:rPr sz="1750" spc="-6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않지만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750" spc="5" dirty="0">
                <a:latin typeface="Malgun Gothic"/>
                <a:cs typeface="Malgun Gothic"/>
              </a:rPr>
              <a:t>사원번호, 사원명, </a:t>
            </a:r>
            <a:r>
              <a:rPr sz="1750" spc="10" dirty="0">
                <a:latin typeface="Malgun Gothic"/>
                <a:cs typeface="Malgun Gothic"/>
              </a:rPr>
              <a:t>직위 속성의 값이 불필요하게 중복 저장되는 문제가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발생함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2195" y="1818640"/>
            <a:ext cx="8731250" cy="377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1265" y="5819140"/>
            <a:ext cx="8281670" cy="1381125"/>
          </a:xfrm>
          <a:custGeom>
            <a:avLst/>
            <a:gdLst/>
            <a:ahLst/>
            <a:cxnLst/>
            <a:rect l="l" t="t" r="r" b="b"/>
            <a:pathLst>
              <a:path w="8281670" h="1381125">
                <a:moveTo>
                  <a:pt x="8281416" y="1207007"/>
                </a:moveTo>
                <a:lnTo>
                  <a:pt x="8281416" y="512825"/>
                </a:lnTo>
                <a:lnTo>
                  <a:pt x="8275214" y="466675"/>
                </a:lnTo>
                <a:lnTo>
                  <a:pt x="8257709" y="425308"/>
                </a:lnTo>
                <a:lnTo>
                  <a:pt x="8230552" y="390334"/>
                </a:lnTo>
                <a:lnTo>
                  <a:pt x="8195394" y="363361"/>
                </a:lnTo>
                <a:lnTo>
                  <a:pt x="8153886" y="345997"/>
                </a:lnTo>
                <a:lnTo>
                  <a:pt x="8107680" y="339851"/>
                </a:lnTo>
                <a:lnTo>
                  <a:pt x="3450336" y="339851"/>
                </a:lnTo>
                <a:lnTo>
                  <a:pt x="2787396" y="0"/>
                </a:lnTo>
                <a:lnTo>
                  <a:pt x="1379982" y="339851"/>
                </a:lnTo>
                <a:lnTo>
                  <a:pt x="173736" y="339852"/>
                </a:lnTo>
                <a:lnTo>
                  <a:pt x="127529" y="345997"/>
                </a:lnTo>
                <a:lnTo>
                  <a:pt x="86021" y="363361"/>
                </a:lnTo>
                <a:lnTo>
                  <a:pt x="50863" y="390334"/>
                </a:lnTo>
                <a:lnTo>
                  <a:pt x="23706" y="425308"/>
                </a:lnTo>
                <a:lnTo>
                  <a:pt x="6201" y="466675"/>
                </a:lnTo>
                <a:lnTo>
                  <a:pt x="0" y="512825"/>
                </a:lnTo>
                <a:lnTo>
                  <a:pt x="0" y="1207008"/>
                </a:lnTo>
                <a:lnTo>
                  <a:pt x="6201" y="1253214"/>
                </a:lnTo>
                <a:lnTo>
                  <a:pt x="23706" y="1294722"/>
                </a:lnTo>
                <a:lnTo>
                  <a:pt x="50863" y="1329880"/>
                </a:lnTo>
                <a:lnTo>
                  <a:pt x="86021" y="1357037"/>
                </a:lnTo>
                <a:lnTo>
                  <a:pt x="127529" y="1374542"/>
                </a:lnTo>
                <a:lnTo>
                  <a:pt x="173736" y="1380744"/>
                </a:lnTo>
                <a:lnTo>
                  <a:pt x="8107680" y="1380743"/>
                </a:lnTo>
                <a:lnTo>
                  <a:pt x="8153886" y="1374542"/>
                </a:lnTo>
                <a:lnTo>
                  <a:pt x="8195394" y="1357037"/>
                </a:lnTo>
                <a:lnTo>
                  <a:pt x="8230552" y="1329880"/>
                </a:lnTo>
                <a:lnTo>
                  <a:pt x="8257709" y="1294722"/>
                </a:lnTo>
                <a:lnTo>
                  <a:pt x="8275214" y="1253214"/>
                </a:lnTo>
                <a:lnTo>
                  <a:pt x="8281416" y="120700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295" y="5805170"/>
            <a:ext cx="8308975" cy="1409065"/>
          </a:xfrm>
          <a:custGeom>
            <a:avLst/>
            <a:gdLst/>
            <a:ahLst/>
            <a:cxnLst/>
            <a:rect l="l" t="t" r="r" b="b"/>
            <a:pathLst>
              <a:path w="8308975" h="1409065">
                <a:moveTo>
                  <a:pt x="1393805" y="339851"/>
                </a:moveTo>
                <a:lnTo>
                  <a:pt x="187451" y="339851"/>
                </a:lnTo>
                <a:lnTo>
                  <a:pt x="139232" y="346128"/>
                </a:lnTo>
                <a:lnTo>
                  <a:pt x="95625" y="363871"/>
                </a:lnTo>
                <a:lnTo>
                  <a:pt x="58259" y="391515"/>
                </a:lnTo>
                <a:lnTo>
                  <a:pt x="28775" y="427490"/>
                </a:lnTo>
                <a:lnTo>
                  <a:pt x="8809" y="470228"/>
                </a:lnTo>
                <a:lnTo>
                  <a:pt x="0" y="518159"/>
                </a:lnTo>
                <a:lnTo>
                  <a:pt x="0" y="1232153"/>
                </a:lnTo>
                <a:lnTo>
                  <a:pt x="762" y="1241297"/>
                </a:lnTo>
                <a:lnTo>
                  <a:pt x="13819" y="1292749"/>
                </a:lnTo>
                <a:lnTo>
                  <a:pt x="28194" y="1317562"/>
                </a:lnTo>
                <a:lnTo>
                  <a:pt x="28194" y="518921"/>
                </a:lnTo>
                <a:lnTo>
                  <a:pt x="37917" y="471167"/>
                </a:lnTo>
                <a:lnTo>
                  <a:pt x="61584" y="429442"/>
                </a:lnTo>
                <a:lnTo>
                  <a:pt x="96316" y="396507"/>
                </a:lnTo>
                <a:lnTo>
                  <a:pt x="139232" y="375122"/>
                </a:lnTo>
                <a:lnTo>
                  <a:pt x="187452" y="368045"/>
                </a:lnTo>
                <a:lnTo>
                  <a:pt x="1390650" y="368045"/>
                </a:lnTo>
                <a:lnTo>
                  <a:pt x="1390650" y="340613"/>
                </a:lnTo>
                <a:lnTo>
                  <a:pt x="1393805" y="339851"/>
                </a:lnTo>
                <a:close/>
              </a:path>
              <a:path w="8308975" h="1409065">
                <a:moveTo>
                  <a:pt x="8281416" y="1319867"/>
                </a:moveTo>
                <a:lnTo>
                  <a:pt x="8281416" y="1221485"/>
                </a:lnTo>
                <a:lnTo>
                  <a:pt x="8280654" y="1230629"/>
                </a:lnTo>
                <a:lnTo>
                  <a:pt x="8280654" y="1238249"/>
                </a:lnTo>
                <a:lnTo>
                  <a:pt x="8279130" y="1246631"/>
                </a:lnTo>
                <a:lnTo>
                  <a:pt x="8263761" y="1294390"/>
                </a:lnTo>
                <a:lnTo>
                  <a:pt x="8239506" y="1328927"/>
                </a:lnTo>
                <a:lnTo>
                  <a:pt x="8234172" y="1335023"/>
                </a:lnTo>
                <a:lnTo>
                  <a:pt x="8197197" y="1362633"/>
                </a:lnTo>
                <a:lnTo>
                  <a:pt x="8161404" y="1376210"/>
                </a:lnTo>
                <a:lnTo>
                  <a:pt x="187452" y="1381505"/>
                </a:lnTo>
                <a:lnTo>
                  <a:pt x="179070" y="1380743"/>
                </a:lnTo>
                <a:lnTo>
                  <a:pt x="170688" y="1380743"/>
                </a:lnTo>
                <a:lnTo>
                  <a:pt x="163068" y="1379219"/>
                </a:lnTo>
                <a:lnTo>
                  <a:pt x="154686" y="1377695"/>
                </a:lnTo>
                <a:lnTo>
                  <a:pt x="147066" y="1376171"/>
                </a:lnTo>
                <a:lnTo>
                  <a:pt x="88386" y="1346869"/>
                </a:lnTo>
                <a:lnTo>
                  <a:pt x="58907" y="1316193"/>
                </a:lnTo>
                <a:lnTo>
                  <a:pt x="38455" y="1278930"/>
                </a:lnTo>
                <a:lnTo>
                  <a:pt x="28956" y="1237487"/>
                </a:lnTo>
                <a:lnTo>
                  <a:pt x="28194" y="1229867"/>
                </a:lnTo>
                <a:lnTo>
                  <a:pt x="28194" y="1317562"/>
                </a:lnTo>
                <a:lnTo>
                  <a:pt x="76682" y="1373107"/>
                </a:lnTo>
                <a:lnTo>
                  <a:pt x="123444" y="1398269"/>
                </a:lnTo>
                <a:lnTo>
                  <a:pt x="168402" y="1408175"/>
                </a:lnTo>
                <a:lnTo>
                  <a:pt x="178308" y="1408937"/>
                </a:lnTo>
                <a:lnTo>
                  <a:pt x="8131302" y="1408937"/>
                </a:lnTo>
                <a:lnTo>
                  <a:pt x="8179024" y="1400282"/>
                </a:lnTo>
                <a:lnTo>
                  <a:pt x="8217508" y="1383032"/>
                </a:lnTo>
                <a:lnTo>
                  <a:pt x="8254746" y="1354073"/>
                </a:lnTo>
                <a:lnTo>
                  <a:pt x="8272272" y="1333499"/>
                </a:lnTo>
                <a:lnTo>
                  <a:pt x="8281416" y="1319867"/>
                </a:lnTo>
                <a:close/>
              </a:path>
              <a:path w="8308975" h="1409065">
                <a:moveTo>
                  <a:pt x="1394460" y="339851"/>
                </a:moveTo>
                <a:lnTo>
                  <a:pt x="1393805" y="339851"/>
                </a:lnTo>
                <a:lnTo>
                  <a:pt x="1390650" y="340613"/>
                </a:lnTo>
                <a:lnTo>
                  <a:pt x="1394460" y="339851"/>
                </a:lnTo>
                <a:close/>
              </a:path>
              <a:path w="8308975" h="1409065">
                <a:moveTo>
                  <a:pt x="1394460" y="368045"/>
                </a:moveTo>
                <a:lnTo>
                  <a:pt x="1394460" y="339851"/>
                </a:lnTo>
                <a:lnTo>
                  <a:pt x="1390650" y="340613"/>
                </a:lnTo>
                <a:lnTo>
                  <a:pt x="1390650" y="368045"/>
                </a:lnTo>
                <a:lnTo>
                  <a:pt x="1394460" y="368045"/>
                </a:lnTo>
                <a:close/>
              </a:path>
              <a:path w="8308975" h="1409065">
                <a:moveTo>
                  <a:pt x="3467930" y="339851"/>
                </a:moveTo>
                <a:lnTo>
                  <a:pt x="2807970" y="2285"/>
                </a:lnTo>
                <a:lnTo>
                  <a:pt x="2804922" y="761"/>
                </a:lnTo>
                <a:lnTo>
                  <a:pt x="2801112" y="0"/>
                </a:lnTo>
                <a:lnTo>
                  <a:pt x="2798064" y="761"/>
                </a:lnTo>
                <a:lnTo>
                  <a:pt x="1393805" y="339851"/>
                </a:lnTo>
                <a:lnTo>
                  <a:pt x="1394460" y="339851"/>
                </a:lnTo>
                <a:lnTo>
                  <a:pt x="1394460" y="368045"/>
                </a:lnTo>
                <a:lnTo>
                  <a:pt x="1395984" y="368045"/>
                </a:lnTo>
                <a:lnTo>
                  <a:pt x="1397508" y="367283"/>
                </a:lnTo>
                <a:lnTo>
                  <a:pt x="2795016" y="30580"/>
                </a:lnTo>
                <a:lnTo>
                  <a:pt x="2795016" y="26669"/>
                </a:lnTo>
                <a:lnTo>
                  <a:pt x="2804922" y="28193"/>
                </a:lnTo>
                <a:lnTo>
                  <a:pt x="2804922" y="31748"/>
                </a:lnTo>
                <a:lnTo>
                  <a:pt x="3457955" y="366521"/>
                </a:lnTo>
                <a:lnTo>
                  <a:pt x="3462528" y="368045"/>
                </a:lnTo>
                <a:lnTo>
                  <a:pt x="3464052" y="368045"/>
                </a:lnTo>
                <a:lnTo>
                  <a:pt x="3464052" y="339851"/>
                </a:lnTo>
                <a:lnTo>
                  <a:pt x="3467930" y="339851"/>
                </a:lnTo>
                <a:close/>
              </a:path>
              <a:path w="8308975" h="1409065">
                <a:moveTo>
                  <a:pt x="2804922" y="28193"/>
                </a:moveTo>
                <a:lnTo>
                  <a:pt x="2795016" y="26669"/>
                </a:lnTo>
                <a:lnTo>
                  <a:pt x="2800205" y="29330"/>
                </a:lnTo>
                <a:lnTo>
                  <a:pt x="2804922" y="28193"/>
                </a:lnTo>
                <a:close/>
              </a:path>
              <a:path w="8308975" h="1409065">
                <a:moveTo>
                  <a:pt x="2800205" y="29330"/>
                </a:moveTo>
                <a:lnTo>
                  <a:pt x="2795016" y="26669"/>
                </a:lnTo>
                <a:lnTo>
                  <a:pt x="2795016" y="30580"/>
                </a:lnTo>
                <a:lnTo>
                  <a:pt x="2800205" y="29330"/>
                </a:lnTo>
                <a:close/>
              </a:path>
              <a:path w="8308975" h="1409065">
                <a:moveTo>
                  <a:pt x="2804922" y="31748"/>
                </a:moveTo>
                <a:lnTo>
                  <a:pt x="2804922" y="28193"/>
                </a:lnTo>
                <a:lnTo>
                  <a:pt x="2800205" y="29330"/>
                </a:lnTo>
                <a:lnTo>
                  <a:pt x="2804922" y="31748"/>
                </a:lnTo>
                <a:close/>
              </a:path>
              <a:path w="8308975" h="1409065">
                <a:moveTo>
                  <a:pt x="3470910" y="341375"/>
                </a:moveTo>
                <a:lnTo>
                  <a:pt x="3467930" y="339851"/>
                </a:lnTo>
                <a:lnTo>
                  <a:pt x="3464052" y="339851"/>
                </a:lnTo>
                <a:lnTo>
                  <a:pt x="3470910" y="341375"/>
                </a:lnTo>
                <a:close/>
              </a:path>
              <a:path w="8308975" h="1409065">
                <a:moveTo>
                  <a:pt x="3470910" y="368045"/>
                </a:moveTo>
                <a:lnTo>
                  <a:pt x="3470910" y="341375"/>
                </a:lnTo>
                <a:lnTo>
                  <a:pt x="3464052" y="339851"/>
                </a:lnTo>
                <a:lnTo>
                  <a:pt x="3464052" y="368045"/>
                </a:lnTo>
                <a:lnTo>
                  <a:pt x="3470910" y="368045"/>
                </a:lnTo>
                <a:close/>
              </a:path>
              <a:path w="8308975" h="1409065">
                <a:moveTo>
                  <a:pt x="8308848" y="1231391"/>
                </a:moveTo>
                <a:lnTo>
                  <a:pt x="8308848" y="517397"/>
                </a:lnTo>
                <a:lnTo>
                  <a:pt x="8307324" y="498347"/>
                </a:lnTo>
                <a:lnTo>
                  <a:pt x="8305038" y="489203"/>
                </a:lnTo>
                <a:lnTo>
                  <a:pt x="8303514" y="480059"/>
                </a:lnTo>
                <a:lnTo>
                  <a:pt x="8300466" y="471677"/>
                </a:lnTo>
                <a:lnTo>
                  <a:pt x="8297418" y="462533"/>
                </a:lnTo>
                <a:lnTo>
                  <a:pt x="8294370" y="454151"/>
                </a:lnTo>
                <a:lnTo>
                  <a:pt x="8268828" y="411119"/>
                </a:lnTo>
                <a:lnTo>
                  <a:pt x="8232805" y="376599"/>
                </a:lnTo>
                <a:lnTo>
                  <a:pt x="8189083" y="352471"/>
                </a:lnTo>
                <a:lnTo>
                  <a:pt x="8140446" y="340613"/>
                </a:lnTo>
                <a:lnTo>
                  <a:pt x="8131302" y="339851"/>
                </a:lnTo>
                <a:lnTo>
                  <a:pt x="3467930" y="339851"/>
                </a:lnTo>
                <a:lnTo>
                  <a:pt x="3470910" y="341375"/>
                </a:lnTo>
                <a:lnTo>
                  <a:pt x="3470910" y="368045"/>
                </a:lnTo>
                <a:lnTo>
                  <a:pt x="8131302" y="368122"/>
                </a:lnTo>
                <a:lnTo>
                  <a:pt x="8181396" y="379483"/>
                </a:lnTo>
                <a:lnTo>
                  <a:pt x="8219813" y="401821"/>
                </a:lnTo>
                <a:lnTo>
                  <a:pt x="8250740" y="433751"/>
                </a:lnTo>
                <a:lnTo>
                  <a:pt x="8271509" y="473201"/>
                </a:lnTo>
                <a:lnTo>
                  <a:pt x="8279130" y="503681"/>
                </a:lnTo>
                <a:lnTo>
                  <a:pt x="8280654" y="511301"/>
                </a:lnTo>
                <a:lnTo>
                  <a:pt x="8280654" y="519683"/>
                </a:lnTo>
                <a:lnTo>
                  <a:pt x="8281416" y="528065"/>
                </a:lnTo>
                <a:lnTo>
                  <a:pt x="8281416" y="1319867"/>
                </a:lnTo>
                <a:lnTo>
                  <a:pt x="8300527" y="1278777"/>
                </a:lnTo>
                <a:lnTo>
                  <a:pt x="8307324" y="1249679"/>
                </a:lnTo>
                <a:lnTo>
                  <a:pt x="8308848" y="12313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4050" y="6209030"/>
            <a:ext cx="6893560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865">
              <a:lnSpc>
                <a:spcPct val="150900"/>
              </a:lnSpc>
              <a:spcBef>
                <a:spcPts val="95"/>
              </a:spcBef>
            </a:pPr>
            <a:r>
              <a:rPr sz="1750" spc="10" dirty="0">
                <a:latin typeface="Malgun Gothic"/>
                <a:cs typeface="Malgun Gothic"/>
              </a:rPr>
              <a:t>(규칙 </a:t>
            </a:r>
            <a:r>
              <a:rPr sz="1750" spc="5" dirty="0">
                <a:latin typeface="Malgun Gothic"/>
                <a:cs typeface="Malgun Gothic"/>
              </a:rPr>
              <a:t>5)에 </a:t>
            </a:r>
            <a:r>
              <a:rPr sz="1750" spc="10" dirty="0">
                <a:latin typeface="Malgun Gothic"/>
                <a:cs typeface="Malgun Gothic"/>
              </a:rPr>
              <a:t>따라 다중 값 속성을 독립적인 릴레이션으로 변환하면  불필요한 중복을 제거하면서도 릴레이션의 특성을 만족시킬 수</a:t>
            </a:r>
            <a:r>
              <a:rPr sz="1750" spc="-7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있다.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58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0565" y="1863725"/>
            <a:ext cx="326644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28055" y="2256155"/>
            <a:ext cx="489585" cy="56515"/>
          </a:xfrm>
          <a:custGeom>
            <a:avLst/>
            <a:gdLst/>
            <a:ahLst/>
            <a:cxnLst/>
            <a:rect l="l" t="t" r="r" b="b"/>
            <a:pathLst>
              <a:path w="489584" h="56514">
                <a:moveTo>
                  <a:pt x="0" y="56387"/>
                </a:moveTo>
                <a:lnTo>
                  <a:pt x="0" y="0"/>
                </a:lnTo>
                <a:lnTo>
                  <a:pt x="489204" y="0"/>
                </a:lnTo>
                <a:lnTo>
                  <a:pt x="489204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4275" y="2087245"/>
            <a:ext cx="76200" cy="104140"/>
          </a:xfrm>
          <a:custGeom>
            <a:avLst/>
            <a:gdLst/>
            <a:ahLst/>
            <a:cxnLst/>
            <a:rect l="l" t="t" r="r" b="b"/>
            <a:pathLst>
              <a:path w="76200" h="104139">
                <a:moveTo>
                  <a:pt x="0" y="0"/>
                </a:moveTo>
                <a:lnTo>
                  <a:pt x="0" y="103631"/>
                </a:lnTo>
                <a:lnTo>
                  <a:pt x="76200" y="103631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07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1122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356" y="247149"/>
                </a:lnTo>
                <a:lnTo>
                  <a:pt x="122681" y="215645"/>
                </a:lnTo>
                <a:lnTo>
                  <a:pt x="138112" y="176307"/>
                </a:lnTo>
                <a:lnTo>
                  <a:pt x="143255" y="124968"/>
                </a:lnTo>
                <a:lnTo>
                  <a:pt x="142089" y="97393"/>
                </a:lnTo>
                <a:lnTo>
                  <a:pt x="132326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286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1122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356" y="247149"/>
                </a:lnTo>
                <a:lnTo>
                  <a:pt x="122681" y="215645"/>
                </a:lnTo>
                <a:lnTo>
                  <a:pt x="138112" y="176307"/>
                </a:lnTo>
                <a:lnTo>
                  <a:pt x="143255" y="124968"/>
                </a:lnTo>
                <a:lnTo>
                  <a:pt x="142089" y="97393"/>
                </a:lnTo>
                <a:lnTo>
                  <a:pt x="132326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24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4413" y="0"/>
                </a:lnTo>
                <a:lnTo>
                  <a:pt x="264413" y="57911"/>
                </a:lnTo>
                <a:lnTo>
                  <a:pt x="67817" y="57911"/>
                </a:lnTo>
                <a:lnTo>
                  <a:pt x="67817" y="127253"/>
                </a:lnTo>
                <a:lnTo>
                  <a:pt x="221741" y="127253"/>
                </a:lnTo>
                <a:lnTo>
                  <a:pt x="221741" y="184403"/>
                </a:lnTo>
                <a:lnTo>
                  <a:pt x="67817" y="184403"/>
                </a:lnTo>
                <a:lnTo>
                  <a:pt x="67817" y="277367"/>
                </a:lnTo>
                <a:lnTo>
                  <a:pt x="95250" y="277367"/>
                </a:lnTo>
                <a:lnTo>
                  <a:pt x="157531" y="276927"/>
                </a:lnTo>
                <a:lnTo>
                  <a:pt x="210597" y="275558"/>
                </a:lnTo>
                <a:lnTo>
                  <a:pt x="254377" y="273188"/>
                </a:lnTo>
                <a:lnTo>
                  <a:pt x="288798" y="269747"/>
                </a:lnTo>
                <a:lnTo>
                  <a:pt x="292607" y="326135"/>
                </a:lnTo>
                <a:lnTo>
                  <a:pt x="239363" y="331374"/>
                </a:lnTo>
                <a:lnTo>
                  <a:pt x="188975" y="333755"/>
                </a:lnTo>
                <a:lnTo>
                  <a:pt x="117633" y="334422"/>
                </a:lnTo>
                <a:lnTo>
                  <a:pt x="64567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0565" y="1908810"/>
            <a:ext cx="224155" cy="336550"/>
          </a:xfrm>
          <a:custGeom>
            <a:avLst/>
            <a:gdLst/>
            <a:ahLst/>
            <a:cxnLst/>
            <a:rect l="l" t="t" r="r" b="b"/>
            <a:pathLst>
              <a:path w="224154" h="336550">
                <a:moveTo>
                  <a:pt x="0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67056" y="57912"/>
                </a:lnTo>
                <a:lnTo>
                  <a:pt x="67056" y="279654"/>
                </a:lnTo>
                <a:lnTo>
                  <a:pt x="96774" y="279654"/>
                </a:lnTo>
                <a:lnTo>
                  <a:pt x="129349" y="279106"/>
                </a:lnTo>
                <a:lnTo>
                  <a:pt x="160781" y="277558"/>
                </a:lnTo>
                <a:lnTo>
                  <a:pt x="191071" y="275153"/>
                </a:lnTo>
                <a:lnTo>
                  <a:pt x="220218" y="272034"/>
                </a:lnTo>
                <a:lnTo>
                  <a:pt x="224028" y="328422"/>
                </a:lnTo>
                <a:lnTo>
                  <a:pt x="190738" y="331541"/>
                </a:lnTo>
                <a:lnTo>
                  <a:pt x="142303" y="333946"/>
                </a:lnTo>
                <a:lnTo>
                  <a:pt x="78724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2660" y="1898015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195072" y="0"/>
                </a:moveTo>
                <a:lnTo>
                  <a:pt x="264413" y="0"/>
                </a:lnTo>
                <a:lnTo>
                  <a:pt x="264413" y="38862"/>
                </a:lnTo>
                <a:lnTo>
                  <a:pt x="267676" y="60995"/>
                </a:lnTo>
                <a:lnTo>
                  <a:pt x="293340" y="107549"/>
                </a:lnTo>
                <a:lnTo>
                  <a:pt x="343311" y="154555"/>
                </a:lnTo>
                <a:lnTo>
                  <a:pt x="376520" y="173640"/>
                </a:lnTo>
                <a:lnTo>
                  <a:pt x="415010" y="189154"/>
                </a:lnTo>
                <a:lnTo>
                  <a:pt x="458711" y="201168"/>
                </a:lnTo>
                <a:lnTo>
                  <a:pt x="419087" y="253745"/>
                </a:lnTo>
                <a:lnTo>
                  <a:pt x="363081" y="232409"/>
                </a:lnTo>
                <a:lnTo>
                  <a:pt x="309372" y="201930"/>
                </a:lnTo>
                <a:lnTo>
                  <a:pt x="263074" y="165830"/>
                </a:lnTo>
                <a:lnTo>
                  <a:pt x="229349" y="128015"/>
                </a:lnTo>
                <a:lnTo>
                  <a:pt x="214182" y="147732"/>
                </a:lnTo>
                <a:lnTo>
                  <a:pt x="174710" y="185451"/>
                </a:lnTo>
                <a:lnTo>
                  <a:pt x="123967" y="219896"/>
                </a:lnTo>
                <a:lnTo>
                  <a:pt x="69103" y="245352"/>
                </a:lnTo>
                <a:lnTo>
                  <a:pt x="40386" y="254507"/>
                </a:lnTo>
                <a:lnTo>
                  <a:pt x="0" y="201168"/>
                </a:lnTo>
                <a:lnTo>
                  <a:pt x="44588" y="189154"/>
                </a:lnTo>
                <a:lnTo>
                  <a:pt x="83534" y="173640"/>
                </a:lnTo>
                <a:lnTo>
                  <a:pt x="116907" y="154555"/>
                </a:lnTo>
                <a:lnTo>
                  <a:pt x="166782" y="107977"/>
                </a:lnTo>
                <a:lnTo>
                  <a:pt x="191928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1897380"/>
            <a:ext cx="277495" cy="365760"/>
          </a:xfrm>
          <a:custGeom>
            <a:avLst/>
            <a:gdLst/>
            <a:ahLst/>
            <a:cxnLst/>
            <a:rect l="l" t="t" r="r" b="b"/>
            <a:pathLst>
              <a:path w="277495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747" y="107061"/>
                </a:lnTo>
                <a:lnTo>
                  <a:pt x="277368" y="182880"/>
                </a:lnTo>
                <a:lnTo>
                  <a:pt x="274951" y="223015"/>
                </a:lnTo>
                <a:lnTo>
                  <a:pt x="255829" y="290143"/>
                </a:lnTo>
                <a:lnTo>
                  <a:pt x="219265" y="338113"/>
                </a:lnTo>
                <a:lnTo>
                  <a:pt x="168973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538" y="289393"/>
                </a:lnTo>
                <a:lnTo>
                  <a:pt x="2416" y="222575"/>
                </a:lnTo>
                <a:lnTo>
                  <a:pt x="0" y="182880"/>
                </a:lnTo>
                <a:lnTo>
                  <a:pt x="2416" y="142422"/>
                </a:lnTo>
                <a:lnTo>
                  <a:pt x="21538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6190" y="1897380"/>
            <a:ext cx="277495" cy="365760"/>
          </a:xfrm>
          <a:custGeom>
            <a:avLst/>
            <a:gdLst/>
            <a:ahLst/>
            <a:cxnLst/>
            <a:rect l="l" t="t" r="r" b="b"/>
            <a:pathLst>
              <a:path w="277495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747" y="107061"/>
                </a:lnTo>
                <a:lnTo>
                  <a:pt x="277368" y="182880"/>
                </a:lnTo>
                <a:lnTo>
                  <a:pt x="274951" y="223015"/>
                </a:lnTo>
                <a:lnTo>
                  <a:pt x="255829" y="290143"/>
                </a:lnTo>
                <a:lnTo>
                  <a:pt x="219265" y="338113"/>
                </a:lnTo>
                <a:lnTo>
                  <a:pt x="168973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538" y="289393"/>
                </a:lnTo>
                <a:lnTo>
                  <a:pt x="2416" y="222575"/>
                </a:lnTo>
                <a:lnTo>
                  <a:pt x="0" y="182880"/>
                </a:lnTo>
                <a:lnTo>
                  <a:pt x="2416" y="142422"/>
                </a:lnTo>
                <a:lnTo>
                  <a:pt x="21538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7600" y="1874520"/>
            <a:ext cx="333375" cy="501650"/>
          </a:xfrm>
          <a:custGeom>
            <a:avLst/>
            <a:gdLst/>
            <a:ahLst/>
            <a:cxnLst/>
            <a:rect l="l" t="t" r="r" b="b"/>
            <a:pathLst>
              <a:path w="333375" h="501650">
                <a:moveTo>
                  <a:pt x="265938" y="0"/>
                </a:moveTo>
                <a:lnTo>
                  <a:pt x="332993" y="0"/>
                </a:lnTo>
                <a:lnTo>
                  <a:pt x="332993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0312" y="235457"/>
                </a:lnTo>
                <a:lnTo>
                  <a:pt x="210312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6293" y="26669"/>
                </a:lnTo>
                <a:lnTo>
                  <a:pt x="66293" y="155448"/>
                </a:lnTo>
                <a:lnTo>
                  <a:pt x="142493" y="155448"/>
                </a:lnTo>
                <a:lnTo>
                  <a:pt x="142493" y="26669"/>
                </a:lnTo>
                <a:lnTo>
                  <a:pt x="210312" y="26669"/>
                </a:lnTo>
                <a:lnTo>
                  <a:pt x="210312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315" y="1874520"/>
            <a:ext cx="168910" cy="501650"/>
          </a:xfrm>
          <a:custGeom>
            <a:avLst/>
            <a:gdLst/>
            <a:ahLst/>
            <a:cxnLst/>
            <a:rect l="l" t="t" r="r" b="b"/>
            <a:pathLst>
              <a:path w="168910" h="501650">
                <a:moveTo>
                  <a:pt x="100584" y="0"/>
                </a:moveTo>
                <a:lnTo>
                  <a:pt x="168401" y="0"/>
                </a:lnTo>
                <a:lnTo>
                  <a:pt x="168401" y="501396"/>
                </a:lnTo>
                <a:lnTo>
                  <a:pt x="100584" y="501396"/>
                </a:lnTo>
                <a:lnTo>
                  <a:pt x="100584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0584" y="168402"/>
                </a:lnTo>
                <a:lnTo>
                  <a:pt x="1005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263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034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135" y="1863725"/>
            <a:ext cx="163830" cy="527685"/>
          </a:xfrm>
          <a:custGeom>
            <a:avLst/>
            <a:gdLst/>
            <a:ahLst/>
            <a:cxnLst/>
            <a:rect l="l" t="t" r="r" b="b"/>
            <a:pathLst>
              <a:path w="163829" h="527685">
                <a:moveTo>
                  <a:pt x="96774" y="0"/>
                </a:moveTo>
                <a:lnTo>
                  <a:pt x="163829" y="0"/>
                </a:lnTo>
                <a:lnTo>
                  <a:pt x="163829" y="527303"/>
                </a:lnTo>
                <a:lnTo>
                  <a:pt x="96774" y="527303"/>
                </a:lnTo>
                <a:lnTo>
                  <a:pt x="96774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774" y="191261"/>
                </a:lnTo>
                <a:lnTo>
                  <a:pt x="9677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42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6960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8165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4815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2925" y="2149475"/>
            <a:ext cx="355600" cy="233680"/>
          </a:xfrm>
          <a:custGeom>
            <a:avLst/>
            <a:gdLst/>
            <a:ahLst/>
            <a:cxnLst/>
            <a:rect l="l" t="t" r="r" b="b"/>
            <a:pathLst>
              <a:path w="355600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5092" y="176021"/>
                </a:lnTo>
                <a:lnTo>
                  <a:pt x="355092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4320" y="89153"/>
                </a:lnTo>
                <a:lnTo>
                  <a:pt x="274320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4815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825" y="0"/>
                </a:moveTo>
                <a:lnTo>
                  <a:pt x="197357" y="0"/>
                </a:lnTo>
                <a:lnTo>
                  <a:pt x="197357" y="49529"/>
                </a:lnTo>
                <a:lnTo>
                  <a:pt x="199655" y="73104"/>
                </a:lnTo>
                <a:lnTo>
                  <a:pt x="218253" y="117681"/>
                </a:lnTo>
                <a:lnTo>
                  <a:pt x="254436" y="157686"/>
                </a:lnTo>
                <a:lnTo>
                  <a:pt x="299632" y="186261"/>
                </a:lnTo>
                <a:lnTo>
                  <a:pt x="325373" y="195833"/>
                </a:lnTo>
                <a:lnTo>
                  <a:pt x="284988" y="247650"/>
                </a:lnTo>
                <a:lnTo>
                  <a:pt x="247566" y="225647"/>
                </a:lnTo>
                <a:lnTo>
                  <a:pt x="215360" y="201930"/>
                </a:lnTo>
                <a:lnTo>
                  <a:pt x="188440" y="176498"/>
                </a:lnTo>
                <a:lnTo>
                  <a:pt x="166877" y="149352"/>
                </a:lnTo>
                <a:lnTo>
                  <a:pt x="157841" y="164365"/>
                </a:lnTo>
                <a:lnTo>
                  <a:pt x="132909" y="195536"/>
                </a:lnTo>
                <a:lnTo>
                  <a:pt x="99310" y="227409"/>
                </a:lnTo>
                <a:lnTo>
                  <a:pt x="64186" y="252555"/>
                </a:lnTo>
                <a:lnTo>
                  <a:pt x="46481" y="262128"/>
                </a:lnTo>
                <a:lnTo>
                  <a:pt x="0" y="214884"/>
                </a:lnTo>
                <a:lnTo>
                  <a:pt x="29158" y="200608"/>
                </a:lnTo>
                <a:lnTo>
                  <a:pt x="54959" y="184118"/>
                </a:lnTo>
                <a:lnTo>
                  <a:pt x="96773" y="144780"/>
                </a:lnTo>
                <a:lnTo>
                  <a:pt x="122872" y="99155"/>
                </a:lnTo>
                <a:lnTo>
                  <a:pt x="131825" y="49530"/>
                </a:lnTo>
                <a:lnTo>
                  <a:pt x="131825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8695" y="1874520"/>
            <a:ext cx="354330" cy="501650"/>
          </a:xfrm>
          <a:custGeom>
            <a:avLst/>
            <a:gdLst/>
            <a:ahLst/>
            <a:cxnLst/>
            <a:rect l="l" t="t" r="r" b="b"/>
            <a:pathLst>
              <a:path w="354329" h="501650">
                <a:moveTo>
                  <a:pt x="286511" y="0"/>
                </a:moveTo>
                <a:lnTo>
                  <a:pt x="354329" y="0"/>
                </a:lnTo>
                <a:lnTo>
                  <a:pt x="354329" y="501395"/>
                </a:lnTo>
                <a:lnTo>
                  <a:pt x="286511" y="501395"/>
                </a:lnTo>
                <a:lnTo>
                  <a:pt x="286511" y="314706"/>
                </a:lnTo>
                <a:lnTo>
                  <a:pt x="184403" y="314706"/>
                </a:lnTo>
                <a:lnTo>
                  <a:pt x="184403" y="257556"/>
                </a:lnTo>
                <a:lnTo>
                  <a:pt x="286511" y="257556"/>
                </a:lnTo>
                <a:lnTo>
                  <a:pt x="286511" y="173736"/>
                </a:lnTo>
                <a:lnTo>
                  <a:pt x="213359" y="173736"/>
                </a:lnTo>
                <a:lnTo>
                  <a:pt x="202037" y="203882"/>
                </a:lnTo>
                <a:lnTo>
                  <a:pt x="187356" y="234886"/>
                </a:lnTo>
                <a:lnTo>
                  <a:pt x="147065" y="299466"/>
                </a:lnTo>
                <a:lnTo>
                  <a:pt x="123920" y="330600"/>
                </a:lnTo>
                <a:lnTo>
                  <a:pt x="79343" y="380583"/>
                </a:lnTo>
                <a:lnTo>
                  <a:pt x="57911" y="399288"/>
                </a:lnTo>
                <a:lnTo>
                  <a:pt x="0" y="355854"/>
                </a:lnTo>
                <a:lnTo>
                  <a:pt x="24717" y="339161"/>
                </a:lnTo>
                <a:lnTo>
                  <a:pt x="49720" y="316610"/>
                </a:lnTo>
                <a:lnTo>
                  <a:pt x="100583" y="254508"/>
                </a:lnTo>
                <a:lnTo>
                  <a:pt x="124158" y="217229"/>
                </a:lnTo>
                <a:lnTo>
                  <a:pt x="143446" y="177450"/>
                </a:lnTo>
                <a:lnTo>
                  <a:pt x="158448" y="135243"/>
                </a:lnTo>
                <a:lnTo>
                  <a:pt x="169163" y="90678"/>
                </a:lnTo>
                <a:lnTo>
                  <a:pt x="28955" y="90678"/>
                </a:lnTo>
                <a:lnTo>
                  <a:pt x="28955" y="33528"/>
                </a:lnTo>
                <a:lnTo>
                  <a:pt x="242315" y="33528"/>
                </a:lnTo>
                <a:lnTo>
                  <a:pt x="239434" y="57542"/>
                </a:lnTo>
                <a:lnTo>
                  <a:pt x="236410" y="79343"/>
                </a:lnTo>
                <a:lnTo>
                  <a:pt x="233100" y="99000"/>
                </a:lnTo>
                <a:lnTo>
                  <a:pt x="229361" y="116586"/>
                </a:lnTo>
                <a:lnTo>
                  <a:pt x="286511" y="116586"/>
                </a:lnTo>
                <a:lnTo>
                  <a:pt x="286511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430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4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485" y="1863725"/>
            <a:ext cx="179070" cy="265430"/>
          </a:xfrm>
          <a:custGeom>
            <a:avLst/>
            <a:gdLst/>
            <a:ahLst/>
            <a:cxnLst/>
            <a:rect l="l" t="t" r="r" b="b"/>
            <a:pathLst>
              <a:path w="179070" h="265430">
                <a:moveTo>
                  <a:pt x="112014" y="0"/>
                </a:moveTo>
                <a:lnTo>
                  <a:pt x="179070" y="0"/>
                </a:lnTo>
                <a:lnTo>
                  <a:pt x="179070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1780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1551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6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431655" cy="566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1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단계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: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요구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사항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분석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사용자의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수집하고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분석하여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개발할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데이터베이스의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용도를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파악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업무에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데이터가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무엇인지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그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어떤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처리가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고려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4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 사항</a:t>
            </a:r>
            <a:r>
              <a:rPr sz="1950" spc="-3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명세서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데이터베이스를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실제로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주요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사용자의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범위를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사용자가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조직에서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수행하는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5" dirty="0">
                <a:latin typeface="Malgun Gothic"/>
                <a:cs typeface="Malgun Gothic"/>
              </a:rPr>
              <a:t>면담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조사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관련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등의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방법을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수집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수집된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대한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명세서로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작성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78560"/>
            <a:ext cx="9250680" cy="150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기타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고려</a:t>
            </a:r>
            <a:r>
              <a:rPr sz="265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사항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모든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독립적인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속성이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많은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유형에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상관없이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릴레이션으로의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고려할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있음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6260" y="2835910"/>
            <a:ext cx="7009765" cy="465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2464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기타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고려</a:t>
            </a:r>
            <a:r>
              <a:rPr sz="265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사항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자기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자신과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맺는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순환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기본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그대로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05" y="2286000"/>
            <a:ext cx="8008620" cy="509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1)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6890" y="2867660"/>
            <a:ext cx="4656455" cy="4427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" y="3223260"/>
            <a:ext cx="9554210" cy="3347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82625" lvl="1" indent="-2774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1)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0840" y="2840990"/>
            <a:ext cx="4937125" cy="45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2)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660" y="2959735"/>
            <a:ext cx="9424670" cy="4304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2)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0" y="2809240"/>
            <a:ext cx="4698365" cy="458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3)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365" y="3065780"/>
            <a:ext cx="9517380" cy="409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3)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104505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 dirty="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4)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</a:p>
          <a:p>
            <a:pPr marL="1110615" lvl="2" indent="-201930">
              <a:lnSpc>
                <a:spcPct val="100000"/>
              </a:lnSpc>
              <a:spcBef>
                <a:spcPts val="1850"/>
              </a:spcBef>
              <a:buClr>
                <a:srgbClr val="9BBD98"/>
              </a:buClr>
              <a:buFont typeface="Wingdings"/>
              <a:buChar char=""/>
              <a:tabLst>
                <a:tab pos="1111250" algn="l"/>
              </a:tabLst>
            </a:pP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없으므로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</a:t>
            </a:r>
            <a:r>
              <a:rPr sz="2200" spc="-5" dirty="0">
                <a:latin typeface="Malgun Gothic"/>
                <a:cs typeface="Malgun Gothic"/>
              </a:rPr>
              <a:t>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필요가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없음</a:t>
            </a:r>
          </a:p>
          <a:p>
            <a:pPr marL="607060" lvl="1" indent="-201930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695" algn="l"/>
                <a:tab pos="1814830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5)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</a:p>
          <a:p>
            <a:pPr marL="1110615" lvl="2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1111250" algn="l"/>
              </a:tabLst>
            </a:pPr>
            <a:r>
              <a:rPr sz="2200" dirty="0">
                <a:latin typeface="Malgun Gothic"/>
                <a:cs typeface="Malgun Gothic"/>
              </a:rPr>
              <a:t>다중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값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속성이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없으므로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-5" dirty="0">
                <a:latin typeface="Malgun Gothic"/>
                <a:cs typeface="Malgun Gothic"/>
              </a:rPr>
              <a:t>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적용할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필요가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정규화란</a:t>
            </a:r>
            <a:r>
              <a:rPr lang="en-US" altLang="ko-KR" sz="2650" b="1" dirty="0" smtClean="0">
                <a:latin typeface="Malgun Gothic"/>
                <a:cs typeface="Malgun Gothic"/>
              </a:rPr>
              <a:t>?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/>
              <a:t>관계형 데이터베이스 설계 시 중복을 최소화하도록 데이터를 구조화 하는 </a:t>
            </a:r>
            <a:r>
              <a:rPr lang="ko-KR" altLang="en-US" sz="2200" dirty="0" smtClean="0"/>
              <a:t>작업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정규화를 </a:t>
            </a:r>
            <a:r>
              <a:rPr lang="ko-KR" altLang="en-US" sz="2200" dirty="0"/>
              <a:t>하는 </a:t>
            </a:r>
            <a:r>
              <a:rPr lang="ko-KR" altLang="en-US" sz="2200" dirty="0" smtClean="0"/>
              <a:t>목적 </a:t>
            </a:r>
            <a:r>
              <a:rPr lang="en-US" altLang="ko-KR" sz="2200" dirty="0" smtClean="0"/>
              <a:t>–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이상</a:t>
            </a:r>
            <a:r>
              <a:rPr lang="en-US" altLang="ko-KR" sz="2200" dirty="0"/>
              <a:t>(anomaly) </a:t>
            </a:r>
            <a:r>
              <a:rPr lang="ko-KR" altLang="en-US" sz="2200" dirty="0"/>
              <a:t>이 있는 관계를 재구성함으로써 바람직한 스키마로 </a:t>
            </a:r>
            <a:r>
              <a:rPr lang="ko-KR" altLang="en-US" sz="2200" dirty="0" smtClean="0"/>
              <a:t>구성</a:t>
            </a:r>
            <a:endParaRPr lang="en-US" altLang="ko-KR" sz="2200" dirty="0" smtClean="0"/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sz="2200" dirty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0510" y="3466465"/>
            <a:ext cx="6028690" cy="3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265" y="2240915"/>
            <a:ext cx="8079105" cy="5193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955294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요구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사항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분석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[</a:t>
            </a:r>
            <a:r>
              <a:rPr sz="2650" b="1" spc="-5" dirty="0">
                <a:latin typeface="Malgun Gothic"/>
                <a:cs typeface="Malgun Gothic"/>
              </a:rPr>
              <a:t>한빛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마트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데이터베이스</a:t>
            </a:r>
            <a:r>
              <a:rPr sz="2650" b="1" spc="-5" dirty="0">
                <a:latin typeface="Arial"/>
                <a:cs typeface="Arial"/>
              </a:rPr>
              <a:t>]</a:t>
            </a:r>
            <a:endParaRPr sz="2650">
              <a:latin typeface="Arial"/>
              <a:cs typeface="Arial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인터넷으로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회원들에게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상품을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판매하는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한빛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마트의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데이터베이스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개발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7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540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함수종속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데이터의 종속성에는 </a:t>
            </a:r>
            <a:r>
              <a:rPr lang="ko-KR" altLang="en-US" sz="2200" dirty="0" err="1" smtClean="0"/>
              <a:t>함수종속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다가종속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조인종속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파생종속</a:t>
            </a:r>
            <a:r>
              <a:rPr lang="ko-KR" altLang="en-US" sz="2200" dirty="0" smtClean="0"/>
              <a:t> 등이 존재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함수종속은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릴레이션</a:t>
            </a:r>
            <a:r>
              <a:rPr lang="ko-KR" altLang="en-US" sz="2200" dirty="0" smtClean="0">
                <a:latin typeface="Malgun Gothic"/>
                <a:cs typeface="Malgun Gothic"/>
              </a:rPr>
              <a:t> 내에 존재하는 속성 간의 종속성 의미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즉</a:t>
            </a:r>
            <a:r>
              <a:rPr lang="en-US" altLang="ko-KR" sz="2200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릴레이션에서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속성의 값이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B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속성의 값을 유일하게 식별할 수 있다면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B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속성은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속성에 함수적으로 종속 되었다고 함</a:t>
            </a: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v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결정자와 </a:t>
            </a:r>
            <a:r>
              <a:rPr lang="ko-KR" altLang="en-US" sz="2650" b="1" dirty="0" err="1" smtClean="0">
                <a:latin typeface="Malgun Gothic"/>
                <a:cs typeface="Malgun Gothic"/>
              </a:rPr>
              <a:t>종속자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결정자</a:t>
            </a:r>
            <a:r>
              <a:rPr lang="en-US" altLang="ko-KR" sz="2200" b="1" dirty="0" smtClean="0">
                <a:latin typeface="Malgun Gothic"/>
                <a:cs typeface="Malgun Gothic"/>
              </a:rPr>
              <a:t>(Determinant) – </a:t>
            </a:r>
            <a:r>
              <a:rPr lang="ko-KR" altLang="en-US" sz="2200" b="1" dirty="0" smtClean="0">
                <a:latin typeface="Malgun Gothic"/>
                <a:cs typeface="Malgun Gothic"/>
              </a:rPr>
              <a:t>종속성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분류시</a:t>
            </a:r>
            <a:r>
              <a:rPr lang="ko-KR" altLang="en-US" sz="2200" b="1" dirty="0" smtClean="0">
                <a:latin typeface="Malgun Gothic"/>
                <a:cs typeface="Malgun Gothic"/>
              </a:rPr>
              <a:t> 기준이 되는 값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err="1" smtClean="0">
                <a:latin typeface="Malgun Gothic"/>
                <a:cs typeface="Malgun Gothic"/>
              </a:rPr>
              <a:t>종속자</a:t>
            </a:r>
            <a:r>
              <a:rPr lang="en-US" altLang="ko-KR" sz="2200" b="1" dirty="0" smtClean="0">
                <a:latin typeface="Malgun Gothic"/>
                <a:cs typeface="Malgun Gothic"/>
              </a:rPr>
              <a:t>(Dependent) – </a:t>
            </a:r>
            <a:r>
              <a:rPr lang="ko-KR" altLang="en-US" sz="2200" b="1" dirty="0" smtClean="0">
                <a:latin typeface="Malgun Gothic"/>
                <a:cs typeface="Malgun Gothic"/>
              </a:rPr>
              <a:t>결정자의 값에 의해 정해질 수 있는 값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42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09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속성 </a:t>
            </a:r>
            <a:r>
              <a:rPr lang="en-US" altLang="ko-KR" sz="2200" dirty="0" smtClean="0"/>
              <a:t>Y</a:t>
            </a:r>
            <a:r>
              <a:rPr lang="ko-KR" altLang="en-US" sz="2200" dirty="0" smtClean="0"/>
              <a:t>가 속성 </a:t>
            </a:r>
            <a:r>
              <a:rPr lang="en-US" altLang="ko-KR" sz="2200" dirty="0" smtClean="0"/>
              <a:t>X</a:t>
            </a:r>
            <a:r>
              <a:rPr lang="ko-KR" altLang="en-US" sz="2200" dirty="0" smtClean="0"/>
              <a:t>에 함수적으로 종속되었다는 것은 </a:t>
            </a:r>
            <a:r>
              <a:rPr lang="en-US" altLang="ko-KR" sz="2200" dirty="0" smtClean="0"/>
              <a:t>=&gt; </a:t>
            </a:r>
            <a:r>
              <a:rPr lang="ko-KR" altLang="en-US" sz="2200" dirty="0" smtClean="0"/>
              <a:t>속성 </a:t>
            </a:r>
            <a:r>
              <a:rPr lang="en-US" altLang="ko-KR" sz="2200" dirty="0" smtClean="0"/>
              <a:t>X</a:t>
            </a:r>
            <a:r>
              <a:rPr lang="ko-KR" altLang="en-US" sz="2200" dirty="0" smtClean="0"/>
              <a:t>의 값을 이용하여 속성 </a:t>
            </a:r>
            <a:r>
              <a:rPr lang="en-US" altLang="ko-KR" sz="2200" dirty="0" smtClean="0"/>
              <a:t>Y</a:t>
            </a:r>
            <a:r>
              <a:rPr lang="ko-KR" altLang="en-US" sz="2200" dirty="0" smtClean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값을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유일하게 식별할 수 있다는 의미</a:t>
            </a:r>
            <a:r>
              <a:rPr lang="en-US" altLang="ko-KR" sz="2200" dirty="0" smtClean="0"/>
              <a:t>(X</a:t>
            </a:r>
            <a:r>
              <a:rPr lang="ko-KR" altLang="en-US" sz="2200" dirty="0" smtClean="0"/>
              <a:t>를 결정자</a:t>
            </a:r>
            <a:r>
              <a:rPr lang="en-US" altLang="ko-KR" sz="2200" dirty="0" smtClean="0"/>
              <a:t>, Y</a:t>
            </a:r>
            <a:r>
              <a:rPr lang="ko-KR" altLang="en-US" sz="2200" dirty="0" smtClean="0"/>
              <a:t>를 </a:t>
            </a:r>
            <a:r>
              <a:rPr lang="ko-KR" altLang="en-US" sz="2200" dirty="0" err="1" smtClean="0"/>
              <a:t>종속자라</a:t>
            </a:r>
            <a:r>
              <a:rPr lang="ko-KR" altLang="en-US" sz="2200" dirty="0" smtClean="0"/>
              <a:t> 함</a:t>
            </a:r>
            <a:r>
              <a:rPr lang="en-US" altLang="ko-KR" sz="2200" dirty="0" smtClean="0"/>
              <a:t>)</a:t>
            </a: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sz="2200" b="1" dirty="0">
                <a:latin typeface="Malgun Gothic"/>
                <a:cs typeface="Malgun Gothic"/>
              </a:rPr>
              <a:t> </a:t>
            </a:r>
            <a:r>
              <a:rPr lang="en-US" sz="2200" b="1" dirty="0" smtClean="0">
                <a:latin typeface="Malgun Gothic"/>
                <a:cs typeface="Malgun Gothic"/>
              </a:rPr>
              <a:t>   X -&gt; Y, </a:t>
            </a:r>
            <a:r>
              <a:rPr lang="ko-KR" altLang="en-US" sz="2200" b="1" dirty="0" smtClean="0">
                <a:latin typeface="Malgun Gothic"/>
                <a:cs typeface="Malgun Gothic"/>
              </a:rPr>
              <a:t>또는 </a:t>
            </a:r>
            <a:r>
              <a:rPr lang="en-US" altLang="ko-KR" sz="2200" b="1" i="1" dirty="0" smtClean="0">
                <a:latin typeface="Malgun Gothic"/>
                <a:cs typeface="Malgun Gothic"/>
              </a:rPr>
              <a:t>y=f(x) </a:t>
            </a:r>
            <a:r>
              <a:rPr lang="ko-KR" altLang="en-US" sz="2200" b="1" dirty="0" smtClean="0">
                <a:latin typeface="Malgun Gothic"/>
                <a:cs typeface="Malgun Gothic"/>
              </a:rPr>
              <a:t>라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smtClean="0">
                <a:latin typeface="Malgun Gothic"/>
                <a:cs typeface="Malgun Gothic"/>
              </a:rPr>
              <a:t>표현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sz="2200" b="1" i="1" dirty="0">
                <a:latin typeface="Malgun Gothic"/>
                <a:cs typeface="Malgun Gothic"/>
              </a:rPr>
              <a:t> </a:t>
            </a:r>
            <a:r>
              <a:rPr lang="en-US" sz="2200" b="1" i="1" dirty="0" smtClean="0">
                <a:latin typeface="Malgun Gothic"/>
                <a:cs typeface="Malgun Gothic"/>
              </a:rPr>
              <a:t>   </a:t>
            </a:r>
            <a:r>
              <a:rPr lang="ko-KR" altLang="en-US" sz="2200" b="1" i="1" dirty="0" smtClean="0">
                <a:latin typeface="Malgun Gothic"/>
                <a:cs typeface="Malgun Gothic"/>
              </a:rPr>
              <a:t>예</a:t>
            </a:r>
            <a:r>
              <a:rPr lang="en-US" altLang="ko-KR" sz="2200" b="1" i="1" dirty="0" smtClean="0">
                <a:latin typeface="Malgun Gothic"/>
                <a:cs typeface="Malgun Gothic"/>
              </a:rPr>
              <a:t>)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smtClean="0">
                <a:latin typeface="Malgun Gothic"/>
                <a:cs typeface="Malgun Gothic"/>
              </a:rPr>
              <a:t>주민번호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이름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휴대전화번호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주소 속성이 있는 경우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“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주민번호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＂</a:t>
            </a:r>
            <a:r>
              <a:rPr lang="ko-KR" altLang="en-US" sz="2200" b="1" dirty="0" smtClean="0">
                <a:latin typeface="Malgun Gothic"/>
                <a:cs typeface="Malgun Gothic"/>
              </a:rPr>
              <a:t>속성이 결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         정자 임</a:t>
            </a:r>
            <a:endParaRPr sz="2200" b="1" i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18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541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이행종속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만약 </a:t>
            </a:r>
            <a:r>
              <a:rPr lang="en-US" altLang="ko-KR" sz="2200" dirty="0" smtClean="0"/>
              <a:t>X -&gt; Y -&gt; Z</a:t>
            </a:r>
            <a:r>
              <a:rPr lang="ko-KR" altLang="en-US" sz="2200" dirty="0" smtClean="0"/>
              <a:t>종속이 있다면 </a:t>
            </a:r>
            <a:r>
              <a:rPr lang="en-US" altLang="ko-KR" sz="2200" dirty="0" smtClean="0"/>
              <a:t>Z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X</a:t>
            </a:r>
            <a:r>
              <a:rPr lang="ko-KR" altLang="en-US" sz="2200" dirty="0" err="1" smtClean="0"/>
              <a:t>에ㅡ간접적으로</a:t>
            </a:r>
            <a:r>
              <a:rPr lang="ko-KR" altLang="en-US" sz="2200" dirty="0" smtClean="0"/>
              <a:t> 종속되어 있음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u="sng" smtClean="0">
                <a:solidFill>
                  <a:srgbClr val="FF0000"/>
                </a:solidFill>
                <a:latin typeface="Malgun Gothic"/>
                <a:cs typeface="Malgun Gothic"/>
              </a:rPr>
              <a:t>이를 </a:t>
            </a:r>
            <a:r>
              <a:rPr lang="ko-KR" altLang="en-US" sz="2200" b="1" u="sng" smtClean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lang="ko-KR" altLang="en-US" sz="2200" b="1" u="sng" smtClean="0">
                <a:solidFill>
                  <a:srgbClr val="FF0000"/>
                </a:solidFill>
                <a:latin typeface="Malgun Gothic"/>
                <a:cs typeface="Malgun Gothic"/>
              </a:rPr>
              <a:t>행종속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(Transitive Dependency)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이라하며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같은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설계해서는 안됨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직접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종속인 </a:t>
            </a:r>
            <a:r>
              <a:rPr lang="en-US" altLang="ko-KR" sz="2200" dirty="0" smtClean="0">
                <a:latin typeface="Malgun Gothic"/>
                <a:cs typeface="Malgun Gothic"/>
              </a:rPr>
              <a:t>X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Y, Y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Z</a:t>
            </a:r>
            <a:r>
              <a:rPr lang="ko-KR" altLang="en-US" sz="2200" dirty="0" smtClean="0">
                <a:latin typeface="Malgun Gothic"/>
                <a:cs typeface="Malgun Gothic"/>
              </a:rPr>
              <a:t>를 별도의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설계</a:t>
            </a:r>
            <a:r>
              <a:rPr lang="en-US" altLang="ko-KR" sz="2200" dirty="0" smtClean="0">
                <a:latin typeface="Malgun Gothic"/>
                <a:cs typeface="Malgun Gothic"/>
              </a:rPr>
              <a:t>(3</a:t>
            </a:r>
            <a:r>
              <a:rPr lang="ko-KR" altLang="en-US" sz="2200" dirty="0" smtClean="0">
                <a:latin typeface="Malgun Gothic"/>
                <a:cs typeface="Malgun Gothic"/>
              </a:rPr>
              <a:t>정규화</a:t>
            </a:r>
            <a:r>
              <a:rPr lang="en-US" altLang="ko-KR" sz="2200" dirty="0" smtClean="0">
                <a:latin typeface="Malgun Gothic"/>
                <a:cs typeface="Malgun Gothic"/>
              </a:rPr>
              <a:t>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v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종속성과 </a:t>
            </a:r>
            <a:r>
              <a:rPr lang="ko-KR" altLang="en-US" sz="2650" b="1" dirty="0" err="1" smtClean="0">
                <a:latin typeface="Malgun Gothic"/>
                <a:cs typeface="Malgun Gothic"/>
              </a:rPr>
              <a:t>폐포</a:t>
            </a:r>
            <a:r>
              <a:rPr lang="en-US" altLang="ko-KR" sz="2650" b="1" dirty="0" smtClean="0">
                <a:latin typeface="Malgun Gothic"/>
                <a:cs typeface="Malgun Gothic"/>
              </a:rPr>
              <a:t>(Closure)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릴레이션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R</a:t>
            </a:r>
            <a:r>
              <a:rPr lang="ko-KR" altLang="en-US" sz="2200" dirty="0" smtClean="0">
                <a:latin typeface="Malgun Gothic"/>
                <a:cs typeface="Malgun Gothic"/>
              </a:rPr>
              <a:t>의 속성 </a:t>
            </a:r>
            <a:r>
              <a:rPr lang="en-US" altLang="ko-KR" sz="2200" dirty="0" smtClean="0">
                <a:latin typeface="Malgun Gothic"/>
                <a:cs typeface="Malgun Gothic"/>
              </a:rPr>
              <a:t>X</a:t>
            </a:r>
            <a:r>
              <a:rPr lang="ko-KR" altLang="en-US" sz="2200" dirty="0" smtClean="0">
                <a:latin typeface="Malgun Gothic"/>
                <a:cs typeface="Malgun Gothic"/>
              </a:rPr>
              <a:t>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폐포는</a:t>
            </a:r>
            <a:r>
              <a:rPr lang="en-US" altLang="ko-KR" sz="2200" dirty="0" smtClean="0">
                <a:latin typeface="Malgun Gothic"/>
                <a:cs typeface="Malgun Gothic"/>
              </a:rPr>
              <a:t> X</a:t>
            </a:r>
            <a:r>
              <a:rPr lang="ko-KR" altLang="en-US" sz="2200" dirty="0" smtClean="0">
                <a:latin typeface="Malgun Gothic"/>
                <a:cs typeface="Malgun Gothic"/>
              </a:rPr>
              <a:t>에 종속되었다고 추론되는 모든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속성의집합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X -&gt; (Y,Z)</a:t>
            </a:r>
            <a:r>
              <a:rPr lang="ko-KR" altLang="en-US" sz="2200" dirty="0" smtClean="0">
                <a:latin typeface="Malgun Gothic"/>
                <a:cs typeface="Malgun Gothic"/>
              </a:rPr>
              <a:t>이면 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X</a:t>
            </a:r>
            <a:r>
              <a:rPr lang="en-US" altLang="ko-KR" sz="2200" baseline="30000" dirty="0" smtClean="0">
                <a:latin typeface="Malgun Gothic"/>
                <a:cs typeface="Malgun Gothic"/>
              </a:rPr>
              <a:t>+</a:t>
            </a:r>
            <a:r>
              <a:rPr lang="en-US" altLang="ko-KR" sz="2200" dirty="0" smtClean="0">
                <a:latin typeface="Malgun Gothic"/>
                <a:cs typeface="Malgun Gothic"/>
              </a:rPr>
              <a:t> = X, Y, Z</a:t>
            </a:r>
            <a:r>
              <a:rPr lang="ko-KR" altLang="en-US" sz="2200" dirty="0" smtClean="0">
                <a:latin typeface="Malgun Gothic"/>
                <a:cs typeface="Malgun Gothic"/>
              </a:rPr>
              <a:t>이다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59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74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종속성 추론 규칙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Y ⊆ X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 </a:t>
            </a:r>
            <a:r>
              <a:rPr lang="en-US" altLang="ko-KR" sz="2200" b="1" dirty="0">
                <a:latin typeface="Malgun Gothic"/>
                <a:cs typeface="Malgun Gothic"/>
              </a:rPr>
              <a:t>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</a:t>
            </a:r>
            <a:r>
              <a:rPr lang="ko-KR" altLang="en-US" sz="2200" b="1" dirty="0" smtClean="0">
                <a:latin typeface="Malgun Gothic"/>
                <a:cs typeface="Malgun Gothic"/>
              </a:rPr>
              <a:t>관계가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XZ -&gt; YZ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Y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r>
              <a:rPr lang="en-US" altLang="ko-KR" sz="2200" b="1" dirty="0" smtClean="0">
                <a:latin typeface="Malgun Gothic"/>
                <a:cs typeface="Malgun Gothic"/>
              </a:rPr>
              <a:t>(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이행종속</a:t>
            </a:r>
            <a:r>
              <a:rPr lang="en-US" altLang="ko-KR" sz="2200" b="1" dirty="0" smtClean="0">
                <a:latin typeface="Malgun Gothic"/>
                <a:cs typeface="Malgun Gothic"/>
              </a:rPr>
              <a:t>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YZ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YZ -&gt; W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XZ -&gt; W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88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72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데이터의</a:t>
            </a:r>
            <a:r>
              <a:rPr 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Update Anomaly –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업데이트 할 때 발생하는 데이터 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Insert Anomaly -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새로운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인스턴스를 삽입 할 때 발생하는 데이터 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Delete Anomaly -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인스턴스를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삭제 할 때 발생하는 데이터 이상 현상</a:t>
            </a:r>
            <a:endParaRPr sz="2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05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64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7218930"/>
              </p:ext>
            </p:extLst>
          </p:nvPr>
        </p:nvGraphicFramePr>
        <p:xfrm>
          <a:off x="990600" y="22574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18465682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32658511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17205260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372073188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16878954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8165871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87385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선수번호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선수이름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포지션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리그구분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리그이름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6965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메이저리그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38448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라이거스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421949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라이거스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56290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97119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싱슬리그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42171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50673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87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4300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엘리펀츠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더블리그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82765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갯츠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더블리그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87501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598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728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업데이트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홍길동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이 포지션이 </a:t>
            </a:r>
            <a:r>
              <a:rPr lang="en-US" altLang="ko-KR" sz="2200" dirty="0" smtClean="0">
                <a:latin typeface="Malgun Gothic"/>
                <a:cs typeface="Malgun Gothic"/>
              </a:rPr>
              <a:t>‘2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루수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로 바뀌면</a:t>
            </a:r>
            <a:r>
              <a:rPr lang="en-US" altLang="ko-KR" sz="2200" dirty="0" smtClean="0">
                <a:latin typeface="Malgun Gothic"/>
                <a:cs typeface="Malgun Gothic"/>
              </a:rPr>
              <a:t>-&gt;3</a:t>
            </a:r>
            <a:r>
              <a:rPr lang="ko-KR" altLang="en-US" sz="2200" dirty="0" smtClean="0">
                <a:latin typeface="Malgun Gothic"/>
                <a:cs typeface="Malgun Gothic"/>
              </a:rPr>
              <a:t>개의 인스턴스 모두 바뀌어야 함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만일 홍길동의 포지션이 </a:t>
            </a:r>
            <a:r>
              <a:rPr lang="en-US" altLang="ko-KR" sz="2200" dirty="0" smtClean="0">
                <a:latin typeface="Malgun Gothic"/>
                <a:cs typeface="Malgun Gothic"/>
              </a:rPr>
              <a:t>‘2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루수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로 남아있다면 데이터 이상현상이 발생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삭제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김길동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의 인스턴스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삭제시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타이거즈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엘리펀츠</a:t>
            </a:r>
            <a:r>
              <a:rPr lang="en-US" altLang="ko-KR" sz="2200" dirty="0" smtClean="0">
                <a:latin typeface="Malgun Gothic"/>
                <a:cs typeface="Malgun Gothic"/>
              </a:rPr>
              <a:t>‘ </a:t>
            </a:r>
            <a:r>
              <a:rPr lang="ko-KR" altLang="en-US" sz="2200" dirty="0" smtClean="0">
                <a:latin typeface="Malgun Gothic"/>
                <a:cs typeface="Malgun Gothic"/>
              </a:rPr>
              <a:t>팀의 데이터도 삭제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삽입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새로운 선수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장길동</a:t>
            </a:r>
            <a:r>
              <a:rPr lang="en-US" altLang="ko-KR" sz="2200" dirty="0" smtClean="0">
                <a:latin typeface="Malgun Gothic"/>
                <a:cs typeface="Malgun Gothic"/>
              </a:rPr>
              <a:t>’</a:t>
            </a:r>
            <a:r>
              <a:rPr lang="ko-KR" altLang="en-US" sz="2200" dirty="0" smtClean="0">
                <a:latin typeface="Malgun Gothic"/>
                <a:cs typeface="Malgun Gothic"/>
              </a:rPr>
              <a:t>이 팀이 정해지지 않으면 삽입 불가는</a:t>
            </a:r>
            <a:r>
              <a:rPr lang="en-US" altLang="ko-KR" sz="2200" dirty="0" smtClean="0">
                <a:latin typeface="Malgun Gothic"/>
                <a:cs typeface="Malgun Gothic"/>
              </a:rPr>
              <a:t>(</a:t>
            </a:r>
            <a:r>
              <a:rPr lang="ko-KR" altLang="en-US" sz="2200" dirty="0" err="1" smtClean="0">
                <a:latin typeface="Malgun Gothic"/>
                <a:cs typeface="Malgun Gothic"/>
              </a:rPr>
              <a:t>팀번호가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식별자</a:t>
            </a:r>
            <a:r>
              <a:rPr lang="en-US" altLang="ko-KR" sz="2200" dirty="0" smtClean="0">
                <a:latin typeface="Malgun Gothic"/>
                <a:cs typeface="Malgun Gothic"/>
              </a:rPr>
              <a:t>)</a:t>
            </a: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299553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20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정규화의 종류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정규화는 </a:t>
            </a:r>
            <a:r>
              <a:rPr lang="en-US" altLang="ko-KR" sz="2200" dirty="0" smtClean="0">
                <a:latin typeface="Malgun Gothic"/>
              </a:rPr>
              <a:t>1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(First Normal Form), 2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(Second Normal Form), 3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(Third Normal Form), </a:t>
            </a:r>
            <a:r>
              <a:rPr lang="ko-KR" altLang="en-US" sz="2200" dirty="0" smtClean="0">
                <a:latin typeface="Malgun Gothic"/>
              </a:rPr>
              <a:t>보이스 코드 정규화</a:t>
            </a:r>
            <a:r>
              <a:rPr lang="en-US" altLang="ko-KR" sz="2200" dirty="0" smtClean="0">
                <a:latin typeface="Malgun Gothic"/>
              </a:rPr>
              <a:t>(Boyce-</a:t>
            </a:r>
            <a:r>
              <a:rPr lang="en-US" altLang="ko-KR" sz="2200" dirty="0" err="1" smtClean="0">
                <a:latin typeface="Malgun Gothic"/>
              </a:rPr>
              <a:t>codd</a:t>
            </a:r>
            <a:r>
              <a:rPr lang="en-US" altLang="ko-KR" sz="2200" dirty="0" smtClean="0">
                <a:latin typeface="Malgun Gothic"/>
              </a:rPr>
              <a:t> Normal Form), 4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(Fourth Normal Form), 5 </a:t>
            </a:r>
            <a:r>
              <a:rPr lang="ko-KR" altLang="en-US" sz="2200" dirty="0" smtClean="0">
                <a:latin typeface="Malgun Gothic"/>
              </a:rPr>
              <a:t>정</a:t>
            </a:r>
            <a:r>
              <a:rPr lang="ko-KR" altLang="en-US" sz="2200" dirty="0">
                <a:latin typeface="Malgun Gothic"/>
              </a:rPr>
              <a:t>규</a:t>
            </a:r>
            <a:r>
              <a:rPr lang="ko-KR" altLang="en-US" sz="2200" dirty="0" smtClean="0">
                <a:latin typeface="Malgun Gothic"/>
              </a:rPr>
              <a:t>화</a:t>
            </a:r>
            <a:r>
              <a:rPr lang="en-US" altLang="ko-KR" sz="2200" dirty="0" smtClean="0">
                <a:latin typeface="Malgun Gothic"/>
              </a:rPr>
              <a:t>(Fifth Normal Form)</a:t>
            </a:r>
            <a:r>
              <a:rPr lang="ko-KR" altLang="en-US" sz="2200" dirty="0" smtClean="0">
                <a:latin typeface="Malgun Gothic"/>
              </a:rPr>
              <a:t>이 있다</a:t>
            </a:r>
            <a:r>
              <a:rPr lang="en-US" altLang="ko-KR" sz="2200" dirty="0" smtClean="0">
                <a:latin typeface="Malgun Gothic"/>
              </a:rPr>
              <a:t>. </a:t>
            </a:r>
            <a:endParaRPr lang="en-US" altLang="ko-KR" sz="2200" b="1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46907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1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속성은 반드시 하나의 값을 가져야함</a:t>
            </a:r>
            <a:r>
              <a:rPr lang="en-US" altLang="ko-KR" sz="2200" dirty="0" smtClean="0">
                <a:latin typeface="Malgun Gothic"/>
              </a:rPr>
              <a:t>-</a:t>
            </a:r>
            <a:r>
              <a:rPr lang="ko-KR" altLang="en-US" sz="2200" dirty="0" err="1" smtClean="0">
                <a:latin typeface="Malgun Gothic"/>
              </a:rPr>
              <a:t>다가속성</a:t>
            </a:r>
            <a:r>
              <a:rPr lang="en-US" altLang="ko-KR" sz="2200" dirty="0" smtClean="0">
                <a:latin typeface="Malgun Gothic"/>
              </a:rPr>
              <a:t>(Multivalued Attributes), </a:t>
            </a:r>
            <a:r>
              <a:rPr lang="ko-KR" altLang="en-US" sz="2200" dirty="0" err="1" smtClean="0">
                <a:latin typeface="Malgun Gothic"/>
              </a:rPr>
              <a:t>복합속성</a:t>
            </a:r>
            <a:r>
              <a:rPr lang="en-US" altLang="ko-KR" sz="2200" dirty="0" smtClean="0">
                <a:latin typeface="Malgun Gothic"/>
              </a:rPr>
              <a:t>(Composite Attributes)</a:t>
            </a:r>
            <a:r>
              <a:rPr lang="ko-KR" altLang="en-US" sz="2200" dirty="0" smtClean="0">
                <a:latin typeface="Malgun Gothic"/>
              </a:rPr>
              <a:t>과 관련</a:t>
            </a:r>
            <a:endParaRPr lang="en-US" altLang="ko-KR" sz="220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8387685"/>
              </p:ext>
            </p:extLst>
          </p:nvPr>
        </p:nvGraphicFramePr>
        <p:xfrm>
          <a:off x="1351921" y="3037011"/>
          <a:ext cx="5658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7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39967445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42166958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3802089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401373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주민번호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취미코드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2440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123456-2345678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10,11,12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6294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234567-3456789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10,11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46653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345678-4567890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512575018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>
          <a:xfrm>
            <a:off x="7727315" y="3188970"/>
            <a:ext cx="1529080" cy="457200"/>
          </a:xfrm>
          <a:prstGeom prst="wedgeRoundRectCallout">
            <a:avLst>
              <a:gd name="adj1" fmla="val -96377"/>
              <a:gd name="adj2" fmla="val -462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다가속성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0" y="3037205"/>
            <a:ext cx="914400" cy="15824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050884"/>
              </p:ext>
            </p:extLst>
          </p:nvPr>
        </p:nvGraphicFramePr>
        <p:xfrm>
          <a:off x="1359942" y="4848225"/>
          <a:ext cx="4439280" cy="181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79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39774824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2226518459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1722465005"/>
                    </a:ext>
                  </a:extLst>
                </a:gridCol>
              </a:tblGrid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주민번호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741477761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123456-2345678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851504311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234567-3456789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265088743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345678-4567890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01070577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6990170"/>
              </p:ext>
            </p:extLst>
          </p:nvPr>
        </p:nvGraphicFramePr>
        <p:xfrm>
          <a:off x="7492632" y="4446072"/>
          <a:ext cx="2546216" cy="283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08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604374397"/>
                    </a:ext>
                  </a:extLst>
                </a:gridCol>
                <a:gridCol w="1273108">
                  <a:extLst>
                    <a:ext uri="{9D8B030D-6E8A-4147-A177-3AD203B41FA5}">
                      <a16:colId xmlns:a16="http://schemas.microsoft.com/office/drawing/2014/main" xmlns:p14="http://schemas.microsoft.com/office/powerpoint/2010/main" xmlns="" val="3209221461"/>
                    </a:ext>
                  </a:extLst>
                </a:gridCol>
              </a:tblGrid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취미코드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597220986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178087720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637587228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3364423927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1083574762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349657847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p14="http://schemas.microsoft.com/office/powerpoint/2010/main" xmlns="" val="224942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333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79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6400" y="2810510"/>
            <a:ext cx="243840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고객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고객명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48400" y="3001010"/>
            <a:ext cx="24384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고객취미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취미코드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14800" y="345821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029200" y="3229610"/>
            <a:ext cx="1219200" cy="457200"/>
            <a:chOff x="5029200" y="3229610"/>
            <a:chExt cx="1219200" cy="4572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29200" y="345821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5943600" y="3229610"/>
              <a:ext cx="3048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939790" y="3458210"/>
              <a:ext cx="30861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39790" y="326771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57910" y="1321435"/>
            <a:ext cx="10071735" cy="533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중첩된 </a:t>
            </a:r>
            <a:r>
              <a:rPr lang="ko-KR" altLang="en-US" sz="2200" dirty="0" err="1" smtClean="0"/>
              <a:t>릴레이션을</a:t>
            </a:r>
            <a:r>
              <a:rPr lang="ko-KR" altLang="en-US" sz="2200" dirty="0" smtClean="0"/>
              <a:t> 새로운 릴레이션으로 만들고 주 </a:t>
            </a:r>
            <a:r>
              <a:rPr lang="ko-KR" altLang="en-US" sz="2200" dirty="0" err="1" smtClean="0"/>
              <a:t>식별자는</a:t>
            </a:r>
            <a:r>
              <a:rPr lang="ko-KR" altLang="en-US" sz="2200" dirty="0" smtClean="0"/>
              <a:t> 원래 </a:t>
            </a:r>
            <a:r>
              <a:rPr lang="ko-KR" altLang="en-US" sz="2200" dirty="0" err="1" smtClean="0"/>
              <a:t>릴레이션의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주식별자와</a:t>
            </a:r>
            <a:r>
              <a:rPr lang="ko-KR" altLang="en-US" sz="2200" dirty="0" smtClean="0"/>
              <a:t> 중첩된 </a:t>
            </a:r>
            <a:r>
              <a:rPr lang="ko-KR" altLang="en-US" sz="2200" dirty="0" err="1" smtClean="0"/>
              <a:t>릴레이션의</a:t>
            </a:r>
            <a:r>
              <a:rPr lang="ko-KR" altLang="en-US" sz="2200" dirty="0" smtClean="0"/>
              <a:t> 주 </a:t>
            </a:r>
            <a:r>
              <a:rPr lang="ko-KR" altLang="en-US" sz="2200" dirty="0" err="1" smtClean="0"/>
              <a:t>식별자를</a:t>
            </a:r>
            <a:r>
              <a:rPr lang="ko-KR" altLang="en-US" sz="2200" dirty="0" smtClean="0"/>
              <a:t> 조합하여 사용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1 </a:t>
            </a:r>
            <a:r>
              <a:rPr lang="ko-KR" altLang="en-US" sz="2200" dirty="0" smtClean="0"/>
              <a:t>정규화 대상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다가 속성이 사용된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err="1" smtClean="0"/>
              <a:t>복합속성이</a:t>
            </a:r>
            <a:r>
              <a:rPr lang="ko-KR" altLang="en-US" sz="2200" dirty="0" smtClean="0"/>
              <a:t> 사용된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err="1" smtClean="0"/>
              <a:t>유사속성이</a:t>
            </a:r>
            <a:r>
              <a:rPr lang="ko-KR" altLang="en-US" sz="2200" dirty="0" smtClean="0"/>
              <a:t> 반복되는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중첩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동일 속성이 여러 </a:t>
            </a:r>
            <a:r>
              <a:rPr lang="ko-KR" altLang="en-US" sz="2200" dirty="0" err="1" smtClean="0"/>
              <a:t>릴레이션에</a:t>
            </a:r>
            <a:r>
              <a:rPr lang="ko-KR" altLang="en-US" sz="2200" dirty="0" smtClean="0"/>
              <a:t> 사용된 경우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81583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40" y="871220"/>
            <a:ext cx="768096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645" y="1217930"/>
            <a:ext cx="7416800" cy="6001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8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80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15490" y="2464435"/>
            <a:ext cx="1794510" cy="20789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12" name="object 3"/>
          <p:cNvSpPr txBox="1"/>
          <p:nvPr/>
        </p:nvSpPr>
        <p:spPr>
          <a:xfrm>
            <a:off x="594995" y="1188085"/>
            <a:ext cx="11063605" cy="45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예</a:t>
            </a:r>
            <a:r>
              <a:rPr lang="en-US" altLang="ko-KR" sz="2200" b="1" dirty="0" smtClean="0">
                <a:latin typeface="Malgun Gothic"/>
                <a:cs typeface="Malgun Gothic"/>
              </a:rPr>
              <a:t>) </a:t>
            </a:r>
            <a:r>
              <a:rPr lang="ko-KR" altLang="en-US" sz="2200" b="1" dirty="0" smtClean="0">
                <a:latin typeface="Malgun Gothic"/>
                <a:cs typeface="Malgun Gothic"/>
              </a:rPr>
              <a:t>다음 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릴레이션을</a:t>
            </a:r>
            <a:r>
              <a:rPr lang="ko-KR" altLang="en-US" sz="2200" b="1" dirty="0" smtClean="0">
                <a:latin typeface="Malgun Gothic"/>
                <a:cs typeface="Malgun Gothic"/>
              </a:rPr>
              <a:t> </a:t>
            </a:r>
            <a:r>
              <a:rPr lang="en-US" altLang="ko-KR" sz="2200" b="1" dirty="0" smtClean="0">
                <a:latin typeface="Malgun Gothic"/>
                <a:cs typeface="Malgun Gothic"/>
              </a:rPr>
              <a:t>1 </a:t>
            </a:r>
            <a:r>
              <a:rPr lang="ko-KR" altLang="en-US" sz="2200" b="1" dirty="0" smtClean="0">
                <a:latin typeface="Malgun Gothic"/>
                <a:cs typeface="Malgun Gothic"/>
              </a:rPr>
              <a:t>정규화 하라</a:t>
            </a:r>
            <a:endParaRPr lang="en-US" altLang="ko-KR" sz="2200" b="1" dirty="0" smtClean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2410460"/>
            <a:ext cx="4362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15" y="2410460"/>
            <a:ext cx="4362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1)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2785" y="2464435"/>
            <a:ext cx="2324100" cy="4212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주문금액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연락전화번호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 </a:t>
            </a:r>
            <a:r>
              <a:rPr lang="ko-KR" altLang="en-US" dirty="0" err="1" smtClean="0"/>
              <a:t>배송주소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1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2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2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3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5133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915" y="1266825"/>
            <a:ext cx="11063605" cy="529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2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주 식별자가 두 개 이상인 릴레이션에서 발생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비 </a:t>
            </a:r>
            <a:r>
              <a:rPr lang="ko-KR" altLang="en-US" sz="2200" dirty="0" err="1" smtClean="0">
                <a:latin typeface="Malgun Gothic"/>
              </a:rPr>
              <a:t>식별자는</a:t>
            </a:r>
            <a:r>
              <a:rPr lang="ko-KR" altLang="en-US" sz="2200" dirty="0" smtClean="0">
                <a:latin typeface="Malgun Gothic"/>
              </a:rPr>
              <a:t> </a:t>
            </a:r>
            <a:r>
              <a:rPr lang="ko-KR" altLang="en-US" sz="2200" dirty="0" err="1" smtClean="0">
                <a:latin typeface="Malgun Gothic"/>
              </a:rPr>
              <a:t>주식별자에</a:t>
            </a:r>
            <a:r>
              <a:rPr lang="ko-KR" altLang="en-US" sz="2200" dirty="0" smtClean="0">
                <a:latin typeface="Malgun Gothic"/>
              </a:rPr>
              <a:t> 완전 </a:t>
            </a:r>
            <a:r>
              <a:rPr lang="ko-KR" altLang="en-US" sz="2200" dirty="0" err="1" smtClean="0">
                <a:latin typeface="Malgun Gothic"/>
              </a:rPr>
              <a:t>함수종속</a:t>
            </a:r>
            <a:r>
              <a:rPr lang="ko-KR" altLang="en-US" sz="2200" dirty="0" smtClean="0">
                <a:latin typeface="Malgun Gothic"/>
              </a:rPr>
              <a:t> 되어야 한다</a:t>
            </a:r>
            <a:r>
              <a:rPr lang="en-US" altLang="ko-KR" sz="2200" dirty="0" smtClean="0">
                <a:latin typeface="Malgun Gothic"/>
              </a:rPr>
              <a:t>.</a:t>
            </a:r>
            <a:r>
              <a:rPr lang="ko-KR" altLang="en-US" sz="2200" dirty="0" smtClean="0">
                <a:latin typeface="Malgun Gothic"/>
              </a:rPr>
              <a:t> </a:t>
            </a:r>
            <a:endParaRPr lang="en-US" altLang="ko-KR" sz="2200" b="1" dirty="0" smtClean="0">
              <a:latin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solidFill>
                  <a:srgbClr val="FF0000"/>
                </a:solidFill>
              </a:rPr>
              <a:t>일반속성</a:t>
            </a:r>
            <a:r>
              <a:rPr lang="ko-KR" altLang="en-US" sz="2200" dirty="0" smtClean="0">
                <a:solidFill>
                  <a:srgbClr val="FF0000"/>
                </a:solidFill>
              </a:rPr>
              <a:t> 중 주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식별자</a:t>
            </a:r>
            <a:r>
              <a:rPr lang="ko-KR" altLang="en-US" sz="2200" dirty="0" smtClean="0">
                <a:solidFill>
                  <a:srgbClr val="FF0000"/>
                </a:solidFill>
              </a:rPr>
              <a:t> 전체에 종속적이지 않은 속성을 찾아 기본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엔터티에서</a:t>
            </a:r>
            <a:r>
              <a:rPr lang="ko-KR" altLang="en-US" sz="2200" dirty="0" smtClean="0">
                <a:solidFill>
                  <a:srgbClr val="FF0000"/>
                </a:solidFill>
              </a:rPr>
              <a:t> 제거하고 그 속성의 결정자를 주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식별자로</a:t>
            </a:r>
            <a:r>
              <a:rPr lang="ko-KR" altLang="en-US" sz="2200" dirty="0" smtClean="0">
                <a:solidFill>
                  <a:srgbClr val="FF0000"/>
                </a:solidFill>
              </a:rPr>
              <a:t> 하는 새로운 상위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엔터티를</a:t>
            </a:r>
            <a:r>
              <a:rPr lang="ko-KR" altLang="en-US" sz="2200" dirty="0" smtClean="0">
                <a:solidFill>
                  <a:srgbClr val="FF0000"/>
                </a:solidFill>
              </a:rPr>
              <a:t> 생성</a:t>
            </a:r>
            <a:endParaRPr lang="en-US" altLang="ko-KR" sz="2200" b="1" dirty="0" smtClean="0"/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solidFill>
                <a:srgbClr val="FF0000"/>
              </a:solidFill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                              (</a:t>
            </a:r>
            <a:r>
              <a:rPr lang="ko-KR" altLang="en-US" sz="2200" dirty="0" smtClean="0"/>
              <a:t>부분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종속이 발생된 </a:t>
            </a:r>
            <a:r>
              <a:rPr lang="ko-KR" altLang="en-US" sz="2200" dirty="0" err="1" smtClean="0"/>
              <a:t>릴레이션</a:t>
            </a:r>
            <a:r>
              <a:rPr lang="en-US" altLang="ko-KR" sz="2200" dirty="0" smtClean="0"/>
              <a:t>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81</a:t>
            </a:fld>
            <a:endParaRPr dirty="0"/>
          </a:p>
        </p:txBody>
      </p:sp>
      <p:grpSp>
        <p:nvGrpSpPr>
          <p:cNvPr id="44" name="그룹 43"/>
          <p:cNvGrpSpPr/>
          <p:nvPr/>
        </p:nvGrpSpPr>
        <p:grpSpPr>
          <a:xfrm>
            <a:off x="1981200" y="4499610"/>
            <a:ext cx="5181600" cy="1263015"/>
            <a:chOff x="1981200" y="4499610"/>
            <a:chExt cx="5181600" cy="1263015"/>
          </a:xfrm>
        </p:grpSpPr>
        <p:sp>
          <p:nvSpPr>
            <p:cNvPr id="10" name="직사각형 9"/>
            <p:cNvSpPr/>
            <p:nvPr/>
          </p:nvSpPr>
          <p:spPr>
            <a:xfrm>
              <a:off x="3276600" y="493204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720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74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12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590800" y="4695825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886200" y="4695825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181600" y="449961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590800" y="471170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276600" y="4499610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41675" y="4499610"/>
              <a:ext cx="328358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501130" y="449961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50005" y="538162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834130" y="5749925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105400" y="538162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5609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82</a:t>
            </a:fld>
            <a:endParaRPr dirty="0"/>
          </a:p>
        </p:txBody>
      </p:sp>
      <p:grpSp>
        <p:nvGrpSpPr>
          <p:cNvPr id="35" name="그룹 34"/>
          <p:cNvGrpSpPr/>
          <p:nvPr/>
        </p:nvGrpSpPr>
        <p:grpSpPr>
          <a:xfrm>
            <a:off x="1363980" y="2028825"/>
            <a:ext cx="7475220" cy="1844040"/>
            <a:chOff x="1363980" y="2028825"/>
            <a:chExt cx="7475220" cy="1844040"/>
          </a:xfrm>
        </p:grpSpPr>
        <p:sp>
          <p:nvSpPr>
            <p:cNvPr id="10" name="직사각형 9"/>
            <p:cNvSpPr/>
            <p:nvPr/>
          </p:nvSpPr>
          <p:spPr>
            <a:xfrm>
              <a:off x="265938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47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639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735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89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564380" y="2028825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973580" y="224155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59380" y="2028825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2624455" y="2028825"/>
              <a:ext cx="1978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4840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4380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8153400" y="205359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6833870" y="2045970"/>
              <a:ext cx="1319530" cy="6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33870" y="2053590"/>
              <a:ext cx="0" cy="400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01040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29311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277235" y="3299460"/>
              <a:ext cx="374142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6525" y="3503295"/>
              <a:ext cx="267906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 </a:t>
              </a:r>
              <a:r>
                <a:rPr lang="ko-KR" altLang="en-US" dirty="0" smtClean="0"/>
                <a:t>정규화를 한 </a:t>
              </a:r>
              <a:r>
                <a:rPr lang="ko-KR" altLang="en-US" dirty="0" err="1" smtClean="0"/>
                <a:t>릴레이션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1126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762000" y="1195705"/>
            <a:ext cx="11063605" cy="260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아래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엔터티에서</a:t>
            </a:r>
            <a:r>
              <a:rPr lang="ko-KR" altLang="en-US" sz="2200" dirty="0" smtClean="0">
                <a:latin typeface="Malgun Gothic"/>
                <a:cs typeface="Malgun Gothic"/>
              </a:rPr>
              <a:t> 상품명과 단가가 상품번호에만 종속 </a:t>
            </a:r>
            <a:r>
              <a:rPr lang="en-US" altLang="ko-KR" sz="2200" dirty="0" smtClean="0">
                <a:latin typeface="Malgun Gothic"/>
                <a:cs typeface="Malgun Gothic"/>
              </a:rPr>
              <a:t>- 2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정규형</a:t>
            </a:r>
            <a:r>
              <a:rPr lang="ko-KR" altLang="en-US" sz="2200" dirty="0" smtClean="0">
                <a:latin typeface="Malgun Gothic"/>
                <a:cs typeface="Malgun Gothic"/>
              </a:rPr>
              <a:t> 위배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dirty="0">
              <a:latin typeface="Malgun Gothic"/>
              <a:cs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                         =&gt;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상품번호를</a:t>
            </a:r>
            <a:r>
              <a:rPr lang="ko-KR" altLang="en-US" sz="2200" dirty="0" smtClean="0">
                <a:latin typeface="Malgun Gothic"/>
                <a:cs typeface="Malgun Gothic"/>
              </a:rPr>
              <a:t> 주 식별자로하는 상품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엔터티를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                                 </a:t>
            </a:r>
            <a:r>
              <a:rPr lang="ko-KR" altLang="en-US" sz="2200" dirty="0" smtClean="0">
                <a:latin typeface="Malgun Gothic"/>
                <a:cs typeface="Malgun Gothic"/>
              </a:rPr>
              <a:t>상위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생성</a:t>
            </a:r>
            <a:endParaRPr lang="en-US" altLang="ko-KR" sz="2200" dirty="0" smtClean="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83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57400" y="1876425"/>
            <a:ext cx="1794510" cy="1981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58990" y="4826000"/>
            <a:ext cx="2286000" cy="165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(FK)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9825" y="5000625"/>
            <a:ext cx="1794510" cy="1304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367145" y="5483860"/>
            <a:ext cx="762000" cy="338455"/>
            <a:chOff x="6367145" y="5483860"/>
            <a:chExt cx="762000" cy="33845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6367145" y="5652770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938645" y="5483860"/>
              <a:ext cx="19050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36105" y="5652770"/>
              <a:ext cx="19304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6105" y="5511800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5461000" y="5666105"/>
            <a:ext cx="8299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1995170" y="5652770"/>
            <a:ext cx="1247775" cy="423545"/>
          </a:xfrm>
          <a:prstGeom prst="wedgeRoundRectCallout">
            <a:avLst>
              <a:gd name="adj1" fmla="val 103888"/>
              <a:gd name="adj2" fmla="val -13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913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84</a:t>
            </a:fld>
            <a:endParaRPr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88965" y="1397000"/>
            <a:ext cx="2286000" cy="165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(FK)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3610" y="1728470"/>
            <a:ext cx="179451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897120" y="2054860"/>
            <a:ext cx="762000" cy="338455"/>
            <a:chOff x="4897120" y="2054860"/>
            <a:chExt cx="762000" cy="33845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897120" y="2223770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468620" y="2054860"/>
              <a:ext cx="19050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466080" y="2223770"/>
              <a:ext cx="19304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466080" y="2082800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3990975" y="2237105"/>
            <a:ext cx="8299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10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85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2345690" y="2379345"/>
            <a:ext cx="7247890" cy="1653540"/>
            <a:chOff x="2345690" y="2379345"/>
            <a:chExt cx="7247890" cy="1653540"/>
          </a:xfrm>
        </p:grpSpPr>
        <p:sp>
          <p:nvSpPr>
            <p:cNvPr id="9" name="모서리가 둥근 직사각형 8"/>
            <p:cNvSpPr>
              <a:spLocks/>
            </p:cNvSpPr>
            <p:nvPr/>
          </p:nvSpPr>
          <p:spPr>
            <a:xfrm>
              <a:off x="6647180" y="2379345"/>
              <a:ext cx="2947035" cy="1654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리그소분류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리그대분류번호</a:t>
              </a:r>
              <a:r>
                <a:rPr lang="en-US" altLang="ko-KR" sz="1800">
                  <a:latin typeface="Calibri" charset="0"/>
                  <a:ea typeface="Calibri" charset="0"/>
                </a:rPr>
                <a:t>(FK)</a:t>
              </a:r>
              <a:endParaRPr lang="ko-KR" altLang="en-US" sz="1800">
                <a:latin typeface="Calibri" charset="0"/>
                <a:ea typeface="Calibri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리그소분류번호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*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리그소분류명</a:t>
              </a:r>
              <a:endParaRPr lang="ko-KR" altLang="en-US" sz="1800">
                <a:latin typeface="Calibri" charset="0"/>
                <a:ea typeface="맑은 고딕" charset="0"/>
              </a:endParaRPr>
            </a:p>
          </p:txBody>
        </p:sp>
        <p:sp>
          <p:nvSpPr>
            <p:cNvPr id="11" name="모서리가 둥근 직사각형 10"/>
            <p:cNvSpPr>
              <a:spLocks/>
            </p:cNvSpPr>
            <p:nvPr/>
          </p:nvSpPr>
          <p:spPr>
            <a:xfrm>
              <a:off x="2345690" y="2697480"/>
              <a:ext cx="2715895" cy="991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리그대분류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리그대분류번호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*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리그대분류명</a:t>
              </a:r>
              <a:endParaRPr lang="ko-KR" altLang="en-US" sz="1800">
                <a:latin typeface="Calibri" charset="0"/>
                <a:ea typeface="맑은 고딕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873115" y="3037205"/>
              <a:ext cx="762000" cy="338455"/>
              <a:chOff x="5873115" y="303720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5873115" y="3206115"/>
                <a:ext cx="762635" cy="63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6444615" y="3037205"/>
                <a:ext cx="191135" cy="16954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442075" y="3206115"/>
                <a:ext cx="193675" cy="16954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6442075" y="3065145"/>
                <a:ext cx="635" cy="28257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5043170" y="3202305"/>
              <a:ext cx="830580" cy="635"/>
            </a:xfrm>
            <a:prstGeom prst="line">
              <a:avLst/>
            </a:prstGeom>
            <a:ln w="25400" cap="flat" cmpd="sng">
              <a:solidFill>
                <a:schemeClr val="tx1">
                  <a:alpha val="10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ject 3"/>
          <p:cNvSpPr txBox="1"/>
          <p:nvPr/>
        </p:nvSpPr>
        <p:spPr>
          <a:xfrm>
            <a:off x="762000" y="1195705"/>
            <a:ext cx="11063605" cy="45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대분류</a:t>
            </a:r>
            <a:r>
              <a:rPr lang="en-US" altLang="ko-KR" sz="2200" dirty="0" smtClean="0">
                <a:latin typeface="Malgun Gothic"/>
                <a:cs typeface="Malgun Gothic"/>
              </a:rPr>
              <a:t>, </a:t>
            </a:r>
            <a:r>
              <a:rPr lang="ko-KR" altLang="en-US" sz="2200" dirty="0" smtClean="0">
                <a:latin typeface="Malgun Gothic"/>
                <a:cs typeface="Malgun Gothic"/>
              </a:rPr>
              <a:t>소분류를 관리하는 모델이다</a:t>
            </a:r>
            <a:r>
              <a:rPr lang="en-US" altLang="ko-KR" sz="2200" dirty="0" smtClean="0">
                <a:latin typeface="Malgun Gothic"/>
                <a:cs typeface="Malgun Gothic"/>
              </a:rPr>
              <a:t>. 2</a:t>
            </a:r>
            <a:r>
              <a:rPr lang="ko-KR" altLang="en-US" sz="2200" dirty="0" smtClean="0">
                <a:latin typeface="Malgun Gothic"/>
                <a:cs typeface="Malgun Gothic"/>
              </a:rPr>
              <a:t>정규화를 수행한 결과를 제시하라</a:t>
            </a:r>
            <a:endParaRPr lang="en-US" altLang="ko-KR" sz="2200" dirty="0">
              <a:latin typeface="Malgun Gothic"/>
              <a:cs typeface="Malgun Gothic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2345690" y="4599305"/>
            <a:ext cx="2715895" cy="1379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리그소분류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# </a:t>
            </a:r>
            <a:r>
              <a:rPr lang="en-US" altLang="ko-KR" sz="1800">
                <a:latin typeface="Calibri" charset="0"/>
                <a:ea typeface="맑은 고딕" charset="0"/>
              </a:rPr>
              <a:t>리그소분류번호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리그명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상위리그번호(FK) 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21" name="모서리가 둥근 직사각형 20"/>
          <p:cNvSpPr>
            <a:spLocks/>
          </p:cNvSpPr>
          <p:nvPr/>
        </p:nvSpPr>
        <p:spPr>
          <a:xfrm>
            <a:off x="6828790" y="4601210"/>
            <a:ext cx="2715895" cy="1120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리그대분류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# </a:t>
            </a:r>
            <a:r>
              <a:rPr lang="en-US" altLang="ko-KR" sz="1800">
                <a:latin typeface="Calibri" charset="0"/>
                <a:ea typeface="맑은 고딕" charset="0"/>
              </a:rPr>
              <a:t>리그대분류번호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리그대분류명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07735" y="5221605"/>
            <a:ext cx="830580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73015" y="5195570"/>
            <a:ext cx="915035" cy="1460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921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915" y="1266825"/>
            <a:ext cx="110636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3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비 </a:t>
            </a:r>
            <a:r>
              <a:rPr lang="ko-KR" altLang="en-US" sz="2200" dirty="0" err="1" smtClean="0">
                <a:latin typeface="Malgun Gothic"/>
              </a:rPr>
              <a:t>식별자</a:t>
            </a:r>
            <a:r>
              <a:rPr lang="en-US" altLang="ko-KR" sz="2200" dirty="0" smtClean="0">
                <a:latin typeface="Malgun Gothic"/>
              </a:rPr>
              <a:t>(</a:t>
            </a:r>
            <a:r>
              <a:rPr lang="ko-KR" altLang="en-US" sz="2200" dirty="0" smtClean="0">
                <a:latin typeface="Malgun Gothic"/>
              </a:rPr>
              <a:t>일반 속성</a:t>
            </a:r>
            <a:r>
              <a:rPr lang="en-US" altLang="ko-KR" sz="2200" dirty="0" smtClean="0">
                <a:latin typeface="Malgun Gothic"/>
              </a:rPr>
              <a:t>)</a:t>
            </a:r>
            <a:r>
              <a:rPr lang="ko-KR" altLang="en-US" sz="2200" dirty="0" smtClean="0">
                <a:latin typeface="Malgun Gothic"/>
              </a:rPr>
              <a:t>간에 발생하는 </a:t>
            </a:r>
            <a:r>
              <a:rPr lang="ko-KR" altLang="en-US" sz="2200" dirty="0" err="1" smtClean="0">
                <a:latin typeface="Malgun Gothic"/>
              </a:rPr>
              <a:t>이행적</a:t>
            </a:r>
            <a:r>
              <a:rPr lang="ko-KR" altLang="en-US" sz="2200" dirty="0" smtClean="0">
                <a:latin typeface="Malgun Gothic"/>
              </a:rPr>
              <a:t> 종속성과 관련된 정규화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</a:rPr>
              <a:t>X -&gt; Y</a:t>
            </a:r>
            <a:r>
              <a:rPr lang="ko-KR" altLang="en-US" sz="2200" dirty="0" smtClean="0">
                <a:latin typeface="Malgun Gothic"/>
              </a:rPr>
              <a:t>이고 </a:t>
            </a:r>
            <a:r>
              <a:rPr lang="en-US" altLang="ko-KR" sz="2200" dirty="0" smtClean="0">
                <a:latin typeface="Malgun Gothic"/>
              </a:rPr>
              <a:t>Y -&gt; Z </a:t>
            </a:r>
            <a:r>
              <a:rPr lang="ko-KR" altLang="en-US" sz="2200" dirty="0" smtClean="0">
                <a:latin typeface="Malgun Gothic"/>
              </a:rPr>
              <a:t>이면 </a:t>
            </a:r>
            <a:r>
              <a:rPr lang="en-US" altLang="ko-KR" sz="2200" dirty="0" smtClean="0">
                <a:latin typeface="Malgun Gothic"/>
              </a:rPr>
              <a:t>X -&gt; Z</a:t>
            </a:r>
            <a:r>
              <a:rPr lang="ko-KR" altLang="en-US" sz="2200" dirty="0" smtClean="0">
                <a:latin typeface="Malgun Gothic"/>
              </a:rPr>
              <a:t>가 성립한다</a:t>
            </a:r>
            <a:r>
              <a:rPr lang="en-US" altLang="ko-KR" sz="2200" dirty="0" smtClean="0">
                <a:latin typeface="Malgun Gothic"/>
              </a:rPr>
              <a:t>. </a:t>
            </a:r>
            <a:r>
              <a:rPr lang="ko-KR" altLang="en-US" sz="2200" dirty="0" smtClean="0">
                <a:latin typeface="Malgun Gothic"/>
              </a:rPr>
              <a:t>이때 </a:t>
            </a:r>
            <a:r>
              <a:rPr lang="en-US" altLang="ko-KR" sz="2200" dirty="0" smtClean="0">
                <a:latin typeface="Malgun Gothic"/>
              </a:rPr>
              <a:t>Y</a:t>
            </a:r>
            <a:r>
              <a:rPr lang="ko-KR" altLang="en-US" sz="2200" dirty="0" smtClean="0">
                <a:latin typeface="Malgun Gothic"/>
              </a:rPr>
              <a:t>가 </a:t>
            </a:r>
            <a:r>
              <a:rPr lang="ko-KR" altLang="en-US" sz="2200" dirty="0" err="1" smtClean="0">
                <a:latin typeface="Malgun Gothic"/>
              </a:rPr>
              <a:t>릴레이션</a:t>
            </a:r>
            <a:r>
              <a:rPr lang="ko-KR" altLang="en-US" sz="2200" dirty="0" smtClean="0">
                <a:latin typeface="Malgun Gothic"/>
              </a:rPr>
              <a:t> 식별자가 아닌 일반 </a:t>
            </a:r>
            <a:r>
              <a:rPr lang="ko-KR" altLang="en-US" sz="2200" dirty="0" err="1" smtClean="0">
                <a:latin typeface="Malgun Gothic"/>
              </a:rPr>
              <a:t>속성일때</a:t>
            </a:r>
            <a:endParaRPr lang="en-US" altLang="ko-KR" sz="2200" dirty="0" smtClean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86</a:t>
            </a:fld>
            <a:endParaRPr dirty="0"/>
          </a:p>
        </p:txBody>
      </p:sp>
      <p:grpSp>
        <p:nvGrpSpPr>
          <p:cNvPr id="5" name="그룹 4"/>
          <p:cNvGrpSpPr/>
          <p:nvPr/>
        </p:nvGrpSpPr>
        <p:grpSpPr>
          <a:xfrm>
            <a:off x="2057400" y="4086860"/>
            <a:ext cx="6553200" cy="1599565"/>
            <a:chOff x="2057400" y="4086860"/>
            <a:chExt cx="6553200" cy="1599565"/>
          </a:xfrm>
        </p:grpSpPr>
        <p:sp>
          <p:nvSpPr>
            <p:cNvPr id="10" name="직사각형 9"/>
            <p:cNvSpPr/>
            <p:nvPr/>
          </p:nvSpPr>
          <p:spPr>
            <a:xfrm>
              <a:off x="3695700" y="4629150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340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723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74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28290" y="4333240"/>
              <a:ext cx="0" cy="295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466590" y="4333240"/>
              <a:ext cx="0" cy="295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104890" y="4087495"/>
              <a:ext cx="0" cy="53276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28290" y="4353560"/>
              <a:ext cx="1638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95700" y="4087495"/>
              <a:ext cx="0" cy="325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51250" y="4087495"/>
              <a:ext cx="4152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773670" y="4086860"/>
              <a:ext cx="0" cy="53276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414135" y="5208905"/>
              <a:ext cx="0" cy="4775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393815" y="5670550"/>
              <a:ext cx="1638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001635" y="5208905"/>
              <a:ext cx="0" cy="47752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3167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87</a:t>
            </a:fld>
            <a:endParaRPr dirty="0"/>
          </a:p>
        </p:txBody>
      </p:sp>
      <p:grpSp>
        <p:nvGrpSpPr>
          <p:cNvPr id="35" name="그룹 34"/>
          <p:cNvGrpSpPr/>
          <p:nvPr/>
        </p:nvGrpSpPr>
        <p:grpSpPr>
          <a:xfrm>
            <a:off x="1363980" y="2028825"/>
            <a:ext cx="7475220" cy="1844040"/>
            <a:chOff x="1363980" y="2028825"/>
            <a:chExt cx="7475220" cy="1844040"/>
          </a:xfrm>
        </p:grpSpPr>
        <p:sp>
          <p:nvSpPr>
            <p:cNvPr id="10" name="직사각형 9"/>
            <p:cNvSpPr/>
            <p:nvPr/>
          </p:nvSpPr>
          <p:spPr>
            <a:xfrm>
              <a:off x="265938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47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639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735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89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564380" y="2028825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973580" y="224155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59380" y="2028825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2624455" y="2028825"/>
              <a:ext cx="1978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4840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4380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8153400" y="205359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6833870" y="2045970"/>
              <a:ext cx="1319530" cy="6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33870" y="2053590"/>
              <a:ext cx="0" cy="400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01040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24400" y="290258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92015" y="3283585"/>
              <a:ext cx="232283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6525" y="3503295"/>
              <a:ext cx="267906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 </a:t>
              </a:r>
              <a:r>
                <a:rPr lang="ko-KR" altLang="en-US" dirty="0" smtClean="0"/>
                <a:t>정규화를 한 </a:t>
              </a:r>
              <a:r>
                <a:rPr lang="ko-KR" altLang="en-US" dirty="0" err="1" smtClean="0"/>
                <a:t>릴레이션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0592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88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60" y="4764405"/>
            <a:ext cx="5761355" cy="1653540"/>
            <a:chOff x="1648460" y="4764405"/>
            <a:chExt cx="5761355" cy="16535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123815" y="4764405"/>
              <a:ext cx="2286000" cy="16535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주문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smtClean="0"/>
                <a:t>주문번호</a:t>
              </a:r>
              <a:endParaRPr lang="en-US" altLang="ko-KR" dirty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r>
                <a:rPr lang="en-US" altLang="ko-KR" dirty="0" smtClean="0"/>
                <a:t>(FK)</a:t>
              </a:r>
              <a:endParaRPr lang="ko-KR" altLang="en-US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err="1" smtClean="0"/>
                <a:t>주문일자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smtClean="0"/>
                <a:t>배송요청일자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48460" y="5095875"/>
              <a:ext cx="1794510" cy="990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고객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</a:t>
              </a:r>
              <a:r>
                <a:rPr lang="ko-KR" altLang="en-US" dirty="0" smtClean="0"/>
                <a:t>고객명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331335" y="5422265"/>
              <a:ext cx="762000" cy="338455"/>
              <a:chOff x="4331335" y="542226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4331335" y="5591175"/>
                <a:ext cx="76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4902835" y="5422265"/>
                <a:ext cx="19050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900295" y="5591175"/>
                <a:ext cx="19304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900295" y="5450205"/>
                <a:ext cx="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425825" y="5604510"/>
              <a:ext cx="82994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76400" y="1348105"/>
            <a:ext cx="2286000" cy="186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고객명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배송요청일자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49165" y="2105025"/>
            <a:ext cx="3861435" cy="685800"/>
          </a:xfrm>
          <a:prstGeom prst="wedgeRoundRectCallout">
            <a:avLst>
              <a:gd name="adj1" fmla="val -91040"/>
              <a:gd name="adj2" fmla="val -29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고객번호를</a:t>
            </a:r>
            <a:r>
              <a:rPr lang="ko-KR" altLang="en-US" dirty="0" smtClean="0">
                <a:solidFill>
                  <a:schemeClr val="tx1"/>
                </a:solidFill>
              </a:rPr>
              <a:t> 알면 </a:t>
            </a:r>
            <a:r>
              <a:rPr lang="ko-KR" altLang="en-US" dirty="0" err="1" smtClean="0">
                <a:solidFill>
                  <a:schemeClr val="tx1"/>
                </a:solidFill>
              </a:rPr>
              <a:t>고객이름이</a:t>
            </a:r>
            <a:r>
              <a:rPr lang="ko-KR" altLang="en-US" dirty="0" smtClean="0">
                <a:solidFill>
                  <a:schemeClr val="tx1"/>
                </a:solidFill>
              </a:rPr>
              <a:t> 결정되므로 고객명은 </a:t>
            </a:r>
            <a:r>
              <a:rPr lang="ko-KR" altLang="en-US" dirty="0" err="1" smtClean="0">
                <a:solidFill>
                  <a:schemeClr val="tx1"/>
                </a:solidFill>
              </a:rPr>
              <a:t>고객번호에</a:t>
            </a:r>
            <a:r>
              <a:rPr lang="ko-KR" altLang="en-US" dirty="0" smtClean="0">
                <a:solidFill>
                  <a:schemeClr val="tx1"/>
                </a:solidFill>
              </a:rPr>
              <a:t> 종속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2120" y="328231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위배한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3325" y="641794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smtClean="0"/>
              <a:t>정규화를 적용한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458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89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60" y="4764405"/>
            <a:ext cx="5761355" cy="1653540"/>
            <a:chOff x="1648460" y="4764405"/>
            <a:chExt cx="5761355" cy="16535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123815" y="4764405"/>
              <a:ext cx="2286000" cy="16535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주문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smtClean="0"/>
                <a:t>주문번호</a:t>
              </a:r>
              <a:endParaRPr lang="en-US" altLang="ko-KR" dirty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r>
                <a:rPr lang="en-US" altLang="ko-KR" dirty="0" smtClean="0"/>
                <a:t>(FK)</a:t>
              </a:r>
              <a:endParaRPr lang="ko-KR" altLang="en-US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err="1" smtClean="0"/>
                <a:t>주문일자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smtClean="0"/>
                <a:t>배송요청일자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48460" y="5095875"/>
              <a:ext cx="1794510" cy="990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고객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</a:t>
              </a:r>
              <a:r>
                <a:rPr lang="ko-KR" altLang="en-US" dirty="0" smtClean="0"/>
                <a:t>고객명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331335" y="5422265"/>
              <a:ext cx="762000" cy="338455"/>
              <a:chOff x="4331335" y="542226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4331335" y="5591175"/>
                <a:ext cx="76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4902835" y="5422265"/>
                <a:ext cx="19050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900295" y="5591175"/>
                <a:ext cx="19304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900295" y="5450205"/>
                <a:ext cx="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425825" y="5604510"/>
              <a:ext cx="82994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73325" y="641794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smtClean="0"/>
              <a:t>정규화를 적용한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object 3"/>
          <p:cNvSpPr txBox="1"/>
          <p:nvPr/>
        </p:nvSpPr>
        <p:spPr>
          <a:xfrm>
            <a:off x="335915" y="1266825"/>
            <a:ext cx="11063605" cy="3214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BC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정규형을 보강한 정규형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</a:t>
            </a:r>
            <a:r>
              <a:rPr lang="en-US" altLang="ko-KR" sz="2200" dirty="0" smtClean="0">
                <a:latin typeface="Malgun Gothic"/>
              </a:rPr>
              <a:t>BC </a:t>
            </a:r>
            <a:r>
              <a:rPr lang="ko-KR" altLang="en-US" sz="2200" dirty="0" smtClean="0">
                <a:latin typeface="Malgun Gothic"/>
              </a:rPr>
              <a:t>정규형은 모두 </a:t>
            </a: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 </a:t>
            </a:r>
            <a:r>
              <a:rPr lang="ko-KR" altLang="en-US" sz="2200" dirty="0" err="1" smtClean="0">
                <a:latin typeface="Malgun Gothic"/>
              </a:rPr>
              <a:t>릴레이션이지만</a:t>
            </a:r>
            <a:r>
              <a:rPr lang="ko-KR" altLang="en-US" sz="2200" dirty="0" smtClean="0">
                <a:latin typeface="Malgun Gothic"/>
              </a:rPr>
              <a:t> </a:t>
            </a: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정규형이 모두 </a:t>
            </a:r>
            <a:r>
              <a:rPr lang="en-US" altLang="ko-KR" sz="2200" dirty="0" smtClean="0">
                <a:latin typeface="Malgun Gothic"/>
              </a:rPr>
              <a:t>BC </a:t>
            </a:r>
            <a:r>
              <a:rPr lang="ko-KR" altLang="en-US" sz="2200" dirty="0" smtClean="0">
                <a:latin typeface="Malgun Gothic"/>
              </a:rPr>
              <a:t>정규형</a:t>
            </a:r>
            <a:endParaRPr lang="en-US" altLang="ko-KR" sz="2200" dirty="0" smtClean="0">
              <a:latin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>
                <a:latin typeface="Malgun Gothic"/>
              </a:rPr>
              <a:t> </a:t>
            </a:r>
            <a:r>
              <a:rPr lang="en-US" altLang="ko-KR" sz="2200" dirty="0" smtClean="0">
                <a:latin typeface="Malgun Gothic"/>
              </a:rPr>
              <a:t>   </a:t>
            </a:r>
            <a:r>
              <a:rPr lang="ko-KR" altLang="en-US" sz="2200" dirty="0" err="1" smtClean="0">
                <a:latin typeface="Malgun Gothic"/>
              </a:rPr>
              <a:t>릴레이션이</a:t>
            </a:r>
            <a:r>
              <a:rPr lang="ko-KR" altLang="en-US" sz="2200" dirty="0" smtClean="0">
                <a:latin typeface="Malgun Gothic"/>
              </a:rPr>
              <a:t> 아님</a:t>
            </a:r>
            <a:endParaRPr lang="en-US" altLang="ko-KR" sz="2200" dirty="0" smtClean="0">
              <a:latin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결정자는 주 </a:t>
            </a:r>
            <a:r>
              <a:rPr lang="ko-KR" altLang="en-US" sz="2200" dirty="0" err="1" smtClean="0">
                <a:latin typeface="Malgun Gothic"/>
              </a:rPr>
              <a:t>식별자이어야</a:t>
            </a:r>
            <a:r>
              <a:rPr lang="ko-KR" altLang="en-US" sz="2200" dirty="0" smtClean="0">
                <a:latin typeface="Malgun Gothic"/>
              </a:rPr>
              <a:t> 함</a:t>
            </a:r>
            <a:r>
              <a:rPr lang="en-US" altLang="ko-KR" sz="2200" dirty="0" smtClean="0">
                <a:latin typeface="Malgun Gothic"/>
              </a:rPr>
              <a:t>-</a:t>
            </a:r>
            <a:r>
              <a:rPr lang="ko-KR" altLang="en-US" sz="2200" dirty="0" err="1" smtClean="0">
                <a:latin typeface="Malgun Gothic"/>
              </a:rPr>
              <a:t>릴레이션에</a:t>
            </a:r>
            <a:r>
              <a:rPr lang="ko-KR" altLang="en-US" sz="2200" dirty="0" smtClean="0">
                <a:latin typeface="Malgun Gothic"/>
              </a:rPr>
              <a:t> 존재하는 </a:t>
            </a:r>
            <a:r>
              <a:rPr lang="ko-KR" altLang="en-US" sz="2200" dirty="0" err="1" smtClean="0">
                <a:latin typeface="Malgun Gothic"/>
              </a:rPr>
              <a:t>종속자는</a:t>
            </a:r>
            <a:r>
              <a:rPr lang="ko-KR" altLang="en-US" sz="2200" dirty="0" smtClean="0">
                <a:latin typeface="Malgun Gothic"/>
              </a:rPr>
              <a:t> 후보식별자자 아니어야 함 </a:t>
            </a:r>
            <a:endParaRPr lang="en-US" altLang="ko-KR" sz="2200" dirty="0" smtClean="0"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1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pPr marL="25400">
                <a:lnSpc>
                  <a:spcPts val="1270"/>
                </a:lnSpc>
              </a:pPr>
              <a:t>9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069070" cy="554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2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DBMS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독립적인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결과물을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구조로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230"/>
              </a:spcBef>
            </a:pP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모델링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 </a:t>
            </a:r>
            <a:r>
              <a:rPr sz="1750" spc="10" dirty="0">
                <a:latin typeface="Malgun Gothic"/>
                <a:cs typeface="Malgun Gothic"/>
              </a:rPr>
              <a:t>일반적으로 </a:t>
            </a:r>
            <a:r>
              <a:rPr sz="1750" dirty="0">
                <a:latin typeface="Arial"/>
                <a:cs typeface="Arial"/>
              </a:rPr>
              <a:t>E-R </a:t>
            </a:r>
            <a:r>
              <a:rPr sz="1750" spc="10" dirty="0">
                <a:latin typeface="Malgun Gothic"/>
                <a:cs typeface="Malgun Gothic"/>
              </a:rPr>
              <a:t>모델을 많이</a:t>
            </a:r>
            <a:r>
              <a:rPr sz="1750" spc="-3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 스키마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20" dirty="0">
                <a:latin typeface="Arial"/>
                <a:cs typeface="Arial"/>
              </a:rPr>
              <a:t>E-R</a:t>
            </a:r>
            <a:r>
              <a:rPr sz="1950" spc="-37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다이어그램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152600"/>
              </a:lnSpc>
              <a:spcBef>
                <a:spcPts val="52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기반으로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중요한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추출하고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관계를  결정하여 </a:t>
            </a:r>
            <a:r>
              <a:rPr sz="1950" spc="15" dirty="0">
                <a:latin typeface="Arial"/>
                <a:cs typeface="Arial"/>
              </a:rPr>
              <a:t>E-R </a:t>
            </a:r>
            <a:r>
              <a:rPr sz="1950" spc="35" dirty="0">
                <a:latin typeface="Malgun Gothic"/>
                <a:cs typeface="Malgun Gothic"/>
              </a:rPr>
              <a:t>다이어그램으로</a:t>
            </a:r>
            <a:r>
              <a:rPr sz="1950" spc="-3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95" y="2762250"/>
            <a:ext cx="9439910" cy="361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변환한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pPr marL="25400">
                <a:lnSpc>
                  <a:spcPts val="1270"/>
                </a:lnSpc>
              </a:pPr>
              <a:t>90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54965"/>
            <a:ext cx="600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데이터베이스 설계</a:t>
            </a:r>
            <a:r>
              <a:rPr sz="4400" u="none" spc="-100" dirty="0">
                <a:solidFill>
                  <a:srgbClr val="ED7D31"/>
                </a:solidFill>
                <a:latin typeface="Malgun Gothic"/>
                <a:cs typeface="Malgun Gothic"/>
              </a:rPr>
              <a:t> </a:t>
            </a: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사례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337310"/>
            <a:ext cx="10758805" cy="470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41300" algn="l"/>
              </a:tabLst>
            </a:pPr>
            <a:r>
              <a:rPr sz="1800" b="1" dirty="0">
                <a:latin typeface="Malgun Gothic"/>
                <a:cs typeface="Malgun Gothic"/>
              </a:rPr>
              <a:t>기업에서 흔히 볼 수 있는 작은 세계에 관한</a:t>
            </a:r>
            <a:r>
              <a:rPr sz="1800" b="1" spc="-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요구사항</a:t>
            </a:r>
            <a:endParaRPr sz="1800">
              <a:latin typeface="Malgun Gothic"/>
              <a:cs typeface="Malgun Gothic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04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회사에는 다수의 사원들이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재직</a:t>
            </a:r>
            <a:endParaRPr sz="1600">
              <a:latin typeface="Malgun Gothic"/>
              <a:cs typeface="Malgun Gothic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사원에 대해서 사원번호(고유함), 이름, 직책, 급여, 주소를 저장. 주소는 시, 구, 동으로 세분하여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 marL="698500" marR="5080" lvl="1" indent="-228600" algn="just">
              <a:lnSpc>
                <a:spcPct val="198700"/>
              </a:lnSpc>
              <a:spcBef>
                <a:spcPts val="70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사원은 </a:t>
            </a:r>
            <a:r>
              <a:rPr sz="1600" b="1" spc="-5" dirty="0">
                <a:latin typeface="Malgun Gothic"/>
                <a:cs typeface="Malgun Gothic"/>
              </a:rPr>
              <a:t>0명 </a:t>
            </a:r>
            <a:r>
              <a:rPr sz="1600" b="1" dirty="0">
                <a:latin typeface="Malgun Gothic"/>
                <a:cs typeface="Malgun Gothic"/>
              </a:rPr>
              <a:t>이상의 부양가족을 가질 수 있음. 한 부양가족은 두 명 이상의 사원에게 속하지 않음. 각 부양가  족에 대해서 부양가족의 이름과 성별을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저장</a:t>
            </a:r>
            <a:endParaRPr sz="1600">
              <a:latin typeface="Malgun Gothic"/>
              <a:cs typeface="Malgun Gothic"/>
            </a:endParaRPr>
          </a:p>
          <a:p>
            <a:pPr marL="698500" marR="5080" lvl="1" indent="-228600" algn="just">
              <a:lnSpc>
                <a:spcPct val="199400"/>
              </a:lnSpc>
              <a:spcBef>
                <a:spcPts val="60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회사는 여러 개의 프로젝트들을 진행. 각 프로젝트에 대해서 프로젝트번호(고유함), 이름, 예산, 프로젝트가 진  행되는 위치를 나타냄. 한 프로젝트는 여러 위치에서 진행될 수 있음. 각 프로젝트마다 여러 명의 사원들이 일  함. 각 사원은 여러 프로젝트에서 근무할 수 있음. 각 사원이 해당 프로젝트에서 어떤 역할을 수행하고, 얼마</a:t>
            </a:r>
            <a:r>
              <a:rPr sz="1600" b="1" spc="-8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동  안 근무해 왔는가를 나타냄. 각 프로젝트마다 한 명의 프로젝트 관리자가 있음. 한 사원은 두 개 이상의 프로젝  트의 관리자가 될 수는 없음. 프로젝트 관리자 임무를 시작한 날짜를</a:t>
            </a:r>
            <a:r>
              <a:rPr sz="1600" b="1" spc="-1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기록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54965"/>
            <a:ext cx="600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데이터베이스 설계</a:t>
            </a:r>
            <a:r>
              <a:rPr sz="4400" u="none" spc="-100" dirty="0">
                <a:solidFill>
                  <a:srgbClr val="ED7D31"/>
                </a:solidFill>
                <a:latin typeface="Malgun Gothic"/>
                <a:cs typeface="Malgun Gothic"/>
              </a:rPr>
              <a:t> </a:t>
            </a: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사례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40" y="1323340"/>
            <a:ext cx="10301605" cy="31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사원은 한 부서에만 속함. 각 부서에 대해서 부서번호(고유함), 이름, 부서가 위치한 층을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 프로젝트에는 부품들이 필요. 한 부품이 두 개 이상의 프로젝트에서 사용될 수 있음. 하나의 부품은 다른</a:t>
            </a:r>
            <a:r>
              <a:rPr sz="1600" b="1" spc="3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</a:t>
            </a:r>
            <a:endParaRPr sz="1600">
              <a:latin typeface="Malgun Gothic"/>
              <a:cs typeface="Malgun Gothic"/>
            </a:endParaRPr>
          </a:p>
          <a:p>
            <a:pPr marL="241300" marR="5080">
              <a:lnSpc>
                <a:spcPct val="198800"/>
              </a:lnSpc>
              <a:spcBef>
                <a:spcPts val="70"/>
              </a:spcBef>
            </a:pPr>
            <a:r>
              <a:rPr sz="1600" b="1" dirty="0">
                <a:latin typeface="Malgun Gothic"/>
                <a:cs typeface="Malgun Gothic"/>
              </a:rPr>
              <a:t>러 개의 부품들로 이루어질 수 있음. 각 부품에 대해서 부품번호(고유함), 이름, 가격, 그 부품이 다른 부품들을  포함하는 경우에는 그 부품들에 관한 정보도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</a:t>
            </a:r>
            <a:r>
              <a:rPr sz="1600" b="1" spc="114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부품을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공급하는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공급자들이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있음.</a:t>
            </a:r>
            <a:r>
              <a:rPr sz="1600" b="1" spc="1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한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명의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공급자는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여러</a:t>
            </a:r>
            <a:r>
              <a:rPr sz="1600" b="1" spc="114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가지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부품들을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공급할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수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있고,</a:t>
            </a:r>
            <a:r>
              <a:rPr sz="1600" b="1" spc="1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각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부품은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여러</a:t>
            </a:r>
            <a:endParaRPr sz="1600">
              <a:latin typeface="Malgun Gothic"/>
              <a:cs typeface="Malgun Gothic"/>
            </a:endParaRPr>
          </a:p>
          <a:p>
            <a:pPr marL="241300" marR="5080">
              <a:lnSpc>
                <a:spcPct val="198800"/>
              </a:lnSpc>
              <a:spcBef>
                <a:spcPts val="70"/>
              </a:spcBef>
            </a:pPr>
            <a:r>
              <a:rPr sz="1600" b="1" dirty="0">
                <a:latin typeface="Malgun Gothic"/>
                <a:cs typeface="Malgun Gothic"/>
              </a:rPr>
              <a:t>공급자들로부터 공급될 수 있음. 각 공급자에 대해서 공급자번호(고유함), 이름, 신용도를 나타냄. 각 공급자에  대해서 그 공급자가 어떤 부품을 어떤 프로젝트에 얼마나 공급하는가를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610" y="1610360"/>
            <a:ext cx="3953510" cy="405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6985" y="4079875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9050" y="9905"/>
                </a:moveTo>
                <a:lnTo>
                  <a:pt x="19050" y="0"/>
                </a:lnTo>
                <a:lnTo>
                  <a:pt x="0" y="0"/>
                </a:lnTo>
                <a:lnTo>
                  <a:pt x="0" y="9905"/>
                </a:lnTo>
                <a:lnTo>
                  <a:pt x="19050" y="990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610" y="1610360"/>
            <a:ext cx="395351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6985" y="4079875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9050" y="9905"/>
                </a:moveTo>
                <a:lnTo>
                  <a:pt x="19050" y="0"/>
                </a:lnTo>
                <a:lnTo>
                  <a:pt x="0" y="0"/>
                </a:lnTo>
                <a:lnTo>
                  <a:pt x="0" y="9905"/>
                </a:lnTo>
                <a:lnTo>
                  <a:pt x="19050" y="990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8795" y="3415030"/>
            <a:ext cx="45491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855" algn="l"/>
                <a:tab pos="4535805" algn="l"/>
              </a:tabLst>
            </a:pPr>
            <a:r>
              <a:rPr spc="-5" dirty="0"/>
              <a:t> 	</a:t>
            </a:r>
            <a:r>
              <a:rPr spc="630" dirty="0"/>
              <a:t>Thank</a:t>
            </a:r>
            <a:r>
              <a:rPr spc="220" dirty="0"/>
              <a:t> </a:t>
            </a:r>
            <a:r>
              <a:rPr spc="380" dirty="0"/>
              <a:t>You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Pages>92</Pages>
  <Words>4125</Words>
  <Characters>0</Characters>
  <Application>Microsoft Office PowerPoint</Application>
  <DocSecurity>0</DocSecurity>
  <PresentationFormat>사용자 지정</PresentationFormat>
  <Lines>0</Lines>
  <Paragraphs>815</Paragraphs>
  <Slides>93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93</vt:i4>
      </vt:variant>
    </vt:vector>
  </HeadingPairs>
  <TitlesOfParts>
    <vt:vector size="96" baseType="lpstr">
      <vt:lpstr>Office Theme</vt:lpstr>
      <vt:lpstr>Office theme</vt:lpstr>
      <vt:lpstr>Office theme</vt:lpstr>
      <vt:lpstr>슬라이드 1</vt:lpstr>
      <vt:lpstr>슬라이드 2</vt:lpstr>
      <vt:lpstr>01 데이터베이스 설계 단계</vt:lpstr>
      <vt:lpstr>01 데이터베이스 설계 단계</vt:lpstr>
      <vt:lpstr>01 데이터베이스 설계 단계</vt:lpstr>
      <vt:lpstr>02 요구사항 분석</vt:lpstr>
      <vt:lpstr>02 요구사항 분석</vt:lpstr>
      <vt:lpstr>02 요구사항 분석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슬라이드 19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1. 요구사항 분석</vt:lpstr>
      <vt:lpstr>1. 요구사항 분석</vt:lpstr>
      <vt:lpstr>과제)</vt:lpstr>
      <vt:lpstr>03 개념적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슬라이드 59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데이터베이스 설계 사례</vt:lpstr>
      <vt:lpstr>데이터베이스 설계 사례</vt:lpstr>
      <vt:lpstr>  Thank You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ch08_데이터베이스 설계.pptx</dc:title>
  <dc:creator>user</dc:creator>
  <cp:lastModifiedBy>SEM-PC</cp:lastModifiedBy>
  <cp:revision>11</cp:revision>
  <dcterms:modified xsi:type="dcterms:W3CDTF">2022-02-10T00:12:24Z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2019-04-09T00:00:00Z</vt:filetime>
  </property>
</Properties>
</file>