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7A3C-D037-4E6F-A25F-32999C93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0" y="393735"/>
            <a:ext cx="12109622" cy="2262781"/>
          </a:xfrm>
        </p:spPr>
        <p:txBody>
          <a:bodyPr/>
          <a:lstStyle/>
          <a:p>
            <a:r>
              <a:rPr lang="en-US" dirty="0"/>
              <a:t>Zero-Knowledge Proofs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56C09-7042-403B-90B4-64C06B2EA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2656516"/>
            <a:ext cx="8915399" cy="1126283"/>
          </a:xfrm>
        </p:spPr>
        <p:txBody>
          <a:bodyPr/>
          <a:lstStyle/>
          <a:p>
            <a:r>
              <a:rPr lang="en-US" dirty="0"/>
              <a:t>Proof Without Disclosure </a:t>
            </a:r>
          </a:p>
        </p:txBody>
      </p:sp>
    </p:spTree>
    <p:extLst>
      <p:ext uri="{BB962C8B-B14F-4D97-AF65-F5344CB8AC3E}">
        <p14:creationId xmlns:p14="http://schemas.microsoft.com/office/powerpoint/2010/main" val="16463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C97D-BBB9-4CF0-8D32-108CE950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Zero-Knowledge Proofs?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7F3E-D459-4980-A03D-D5210EB1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60" y="1905000"/>
            <a:ext cx="9073399" cy="4724400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lang="en-US" sz="1700" b="1" dirty="0"/>
              <a:t>Way of proving a known piece of information without disclosure.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Can be interactive or non-interactive between computational parties.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A Zero-Knowledge Proof have a 1 to 1 relationship with statements.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 lvl="1">
              <a:lnSpc>
                <a:spcPts val="1500"/>
              </a:lnSpc>
            </a:pPr>
            <a:r>
              <a:rPr lang="en-US" sz="1700" b="1" dirty="0"/>
              <a:t>Card Example…. Red/Black, Suit, Value. Can be verified independently non-interactive. </a:t>
            </a:r>
          </a:p>
          <a:p>
            <a:pPr lvl="1">
              <a:lnSpc>
                <a:spcPts val="1500"/>
              </a:lnSpc>
            </a:pPr>
            <a:r>
              <a:rPr lang="en-US" sz="1700" b="1" dirty="0"/>
              <a:t>Color Blind Object Differentiation…. Two identical balls of different colors.  </a:t>
            </a:r>
          </a:p>
          <a:p>
            <a:pPr>
              <a:lnSpc>
                <a:spcPts val="1500"/>
              </a:lnSpc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Statements must be represented in NP or P exclusively.</a:t>
            </a:r>
          </a:p>
          <a:p>
            <a:pPr marL="0" indent="0">
              <a:lnSpc>
                <a:spcPts val="1500"/>
              </a:lnSpc>
              <a:buNone/>
            </a:pPr>
            <a:endParaRPr lang="en-US" sz="1700" b="1" dirty="0"/>
          </a:p>
          <a:p>
            <a:pPr>
              <a:lnSpc>
                <a:spcPts val="1500"/>
              </a:lnSpc>
            </a:pPr>
            <a:r>
              <a:rPr lang="en-US" sz="1700" b="1" dirty="0"/>
              <a:t>Various types: Constraint proofs, Range proofs, Bulletproofs (combining both…..)</a:t>
            </a:r>
          </a:p>
        </p:txBody>
      </p:sp>
    </p:spTree>
    <p:extLst>
      <p:ext uri="{BB962C8B-B14F-4D97-AF65-F5344CB8AC3E}">
        <p14:creationId xmlns:p14="http://schemas.microsoft.com/office/powerpoint/2010/main" val="3949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7B9A-CC03-4F10-AB8F-5636CEC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3 Mandatory Properties Of </a:t>
            </a:r>
            <a:br>
              <a:rPr lang="en-US" dirty="0"/>
            </a:br>
            <a:r>
              <a:rPr lang="en-US" dirty="0"/>
              <a:t>Zero-Knowledge Proofs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BED5E-2189-44BD-8CF1-D0057C049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600"/>
                <a:ext cx="9241841" cy="43153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100" b="1" dirty="0">
                    <a:ea typeface="Cambria Math" panose="02040503050406030204" pitchFamily="18" charset="0"/>
                  </a:rPr>
                  <a:t>Statement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Language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 Witness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Secret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  <a:r>
                  <a:rPr lang="en-US" sz="2100" b="1" dirty="0">
                    <a:ea typeface="Cambria Math" panose="02040503050406030204" pitchFamily="18" charset="0"/>
                  </a:rPr>
                  <a:t>,  Verifier</a:t>
                </a:r>
                <a:r>
                  <a:rPr lang="en-US" sz="21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100" b="1" dirty="0">
                  <a:ea typeface="Cambria Math" panose="02040503050406030204" pitchFamily="18" charset="0"/>
                </a:endParaRPr>
              </a:p>
              <a:p>
                <a:r>
                  <a:rPr lang="en-US" sz="2100" b="1" dirty="0">
                    <a:ea typeface="Cambria Math" panose="02040503050406030204" pitchFamily="18" charset="0"/>
                  </a:rPr>
                  <a:t>Completeness:	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sz="2100" b="1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b="1" dirty="0"/>
                      <m:t>∈</m:t>
                    </m:r>
                    <m:r>
                      <a:rPr lang="en-US" sz="2100" b="1" i="1" dirty="0"/>
                      <m:t> 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100" b="1" i="1"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100" b="1" dirty="0"/>
                  <a:t>ℙ</a:t>
                </a:r>
                <a:r>
                  <a:rPr lang="en-US" sz="2100" dirty="0"/>
                  <a:t>(</a:t>
                </a:r>
                <a:r>
                  <a:rPr lang="en-US" sz="2100" b="1" dirty="0"/>
                  <a:t>|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pPr lvl="1"/>
                <a:r>
                  <a:rPr lang="en-US" sz="2100" b="1" dirty="0"/>
                  <a:t>: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dirty="0"/>
                  <a:t>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/>
                  <a:t>)</a:t>
                </a:r>
                <a:r>
                  <a:rPr lang="en-US" sz="2100" b="1" dirty="0"/>
                  <a:t> = True</a:t>
                </a:r>
              </a:p>
              <a:p>
                <a:pPr lvl="1"/>
                <a:endParaRPr lang="en-US" sz="2100" b="1" dirty="0"/>
              </a:p>
              <a:p>
                <a:r>
                  <a:rPr lang="en-US" sz="2100" b="1" dirty="0"/>
                  <a:t>Soundness:	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100" b="1" i="1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1" i="1"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sz="2100" b="1" i="1"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b="1" dirty="0"/>
                  <a:t>ℙ</a:t>
                </a:r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dirty="0"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100" b="1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100" b="1"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pPr lvl="1"/>
                <a:r>
                  <a:rPr lang="en-US" sz="2100" b="1" i="1" dirty="0"/>
                  <a:t>: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i="1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i="1" dirty="0"/>
                  <a:t>,</a:t>
                </a:r>
                <a:r>
                  <a:rPr lang="en-US" sz="2100" b="1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i="1" dirty="0"/>
                  <a:t>)</a:t>
                </a:r>
                <a:r>
                  <a:rPr lang="en-US" sz="2100" b="1" i="1" dirty="0"/>
                  <a:t> = False</a:t>
                </a:r>
              </a:p>
              <a:p>
                <a:pPr lvl="1"/>
                <a:endParaRPr lang="en-US" sz="2100" b="1" dirty="0"/>
              </a:p>
              <a:p>
                <a:r>
                  <a:rPr lang="en-US" sz="2100" b="1" dirty="0"/>
                  <a:t>Zero-Knowledge: Non-disclosure of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2100" b="1" dirty="0"/>
                  <a:t> |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100" dirty="0"/>
                  <a:t>(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100" b="1" dirty="0"/>
                  <a:t>,</a:t>
                </a:r>
                <a:r>
                  <a:rPr lang="en-US" sz="2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endParaRPr lang="en-US" sz="2100" dirty="0"/>
              </a:p>
              <a:p>
                <a:r>
                  <a:rPr lang="en-US" sz="2100" b="1" dirty="0"/>
                  <a:t>Important: </a:t>
                </a:r>
                <a:r>
                  <a:rPr lang="en-US" sz="2100" i="1" dirty="0"/>
                  <a:t>Zero-knowledge is dependent on Security of </a:t>
                </a:r>
                <a:r>
                  <a:rPr lang="en-US" sz="2100" i="1" u="sng" dirty="0"/>
                  <a:t>implementation</a:t>
                </a:r>
                <a:r>
                  <a:rPr lang="en-US" sz="2100" i="1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BED5E-2189-44BD-8CF1-D0057C049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600"/>
                <a:ext cx="9241841" cy="4315326"/>
              </a:xfrm>
              <a:blipFill>
                <a:blip r:embed="rId2"/>
                <a:stretch>
                  <a:fillRect l="-528" t="-1412" b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CCF-04AE-44ED-83A8-8963EAC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Schnorr</a:t>
            </a:r>
            <a:r>
              <a:rPr lang="en-US" dirty="0"/>
              <a:t> Identification Scheme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9958" y="1540188"/>
                <a:ext cx="9737558" cy="4693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Given: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𝒍𝒂𝒓𝒈𝒆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𝒑𝒓𝒊𝒎𝒆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𝟐𝟎𝟒𝟖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𝒍𝒂𝒓𝒈𝒆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𝒑𝒓𝒊𝒎𝒆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𝒅𝒊𝒗𝒊𝒔𝒐𝒓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𝟏𝟎𝟐𝟑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800" b="1" dirty="0"/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sub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𝐡𝐚𝐯𝐢𝐧𝐠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𝐩𝐞𝐫𝐢𝐨𝐝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𝐔𝐩𝐩𝐞𝐫𝐛𝐨𝐮𝐧𝐝𝐞𝐝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𝐬𝐞𝐜𝐮𝐫𝐢𝐭𝐲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𝐩𝐚𝐫𝐚𝐦𝐞𝐭𝐞𝐫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1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𝒔𝒖𝒄𝒉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𝒕𝒉𝒂𝒕</m:t>
                    </m:r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𝐒𝐞𝐜𝐫𝐞𝐭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𝐎𝐟𝐟𝐬𝐞𝐭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  <a:p>
                <a:pPr lvl="1"/>
                <a:endParaRPr lang="en-US" sz="1800" b="1" dirty="0"/>
              </a:p>
              <a:p>
                <a:pPr lvl="1"/>
                <a:r>
                  <a:rPr lang="en-US" sz="1800" b="1" dirty="0"/>
                  <a:t>Verifier selects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𝑹𝒂𝒏𝒅𝒐𝒎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𝑪𝒉𝒂𝒍𝒍𝒂𝒈𝒆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𝑷𝒓𝒐𝒗𝒆𝒓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endParaRPr lang="en-US" sz="1800" b="1" dirty="0"/>
              </a:p>
              <a:p>
                <a:r>
                  <a:rPr lang="en-US" b="1" dirty="0"/>
                  <a:t>We now have the ability to prove and verify the claimed identity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b="1" dirty="0"/>
                  <a:t> certainty even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isn’t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because it was selected from a 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p>
                    </m:sSup>
                  </m:oMath>
                </a14:m>
                <a:r>
                  <a:rPr lang="en-US" b="1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9958" y="1540188"/>
                <a:ext cx="9737558" cy="4693701"/>
              </a:xfrm>
              <a:blipFill>
                <a:blip r:embed="rId2"/>
                <a:stretch>
                  <a:fillRect l="-43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6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16" y="41816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Schnorr Identification Scheme Transcripts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9539" y="1781964"/>
                <a:ext cx="4512645" cy="48165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………………………………………………………….</a:t>
                </a: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𝐺𝑒𝑛𝑆𝑒𝑐𝑢𝑟𝑒𝑅𝑎𝑛𝑑𝑜𝑚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84109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84109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≡84109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***Verified***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9539" y="1781964"/>
                <a:ext cx="4512645" cy="4816541"/>
              </a:xfrm>
              <a:blipFill>
                <a:blip r:embed="rId2"/>
                <a:stretch>
                  <a:fillRect b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8966" y="1781964"/>
                <a:ext cx="3767134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13136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543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5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543+755∗1000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851                                                    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66" y="1781964"/>
                <a:ext cx="3767134" cy="4771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2526" y="1781965"/>
                <a:ext cx="530580" cy="377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groupCh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526" y="1781965"/>
                <a:ext cx="530580" cy="3777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6112" y="418163"/>
                <a:ext cx="2285999" cy="3655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Variables:</a:t>
                </a:r>
              </a:p>
              <a:p>
                <a:pPr marL="0" indent="0" algn="ctr">
                  <a:buNone/>
                </a:pPr>
                <a:endParaRPr lang="en-US" sz="1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ea typeface="Cambria Math" panose="02040503050406030204" pitchFamily="18" charset="0"/>
                  </a:rPr>
                </a:br>
                <a:endParaRPr lang="en-US" sz="14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12" y="418163"/>
                <a:ext cx="2285999" cy="3655010"/>
              </a:xfrm>
              <a:prstGeom prst="rect">
                <a:avLst/>
              </a:prstGeom>
              <a:blipFill>
                <a:blip r:embed="rId5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CCF-04AE-44ED-83A8-8963EAC1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06" y="77239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Security Of </a:t>
            </a:r>
            <a:r>
              <a:rPr lang="en-US" dirty="0" err="1"/>
              <a:t>Schnorr’s</a:t>
            </a:r>
            <a:r>
              <a:rPr lang="en-US" dirty="0"/>
              <a:t> Identification Scheme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4843" y="1491916"/>
                <a:ext cx="9713712" cy="519785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9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Security: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𝑇h𝑖𝑠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𝑖𝑑𝑒𝑛𝑡𝑖𝑓𝑖𝑐𝑎𝑡𝑖𝑜𝑛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𝑝𝑟𝑜𝑡𝑜𝑐𝑜𝑙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𝑟𝑒𝑙𝑖𝑒𝑠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𝑠𝑒𝑐𝑢𝑟𝑖𝑡𝑦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𝑑𝑖𝑠𝑐𝑟𝑒𝑡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𝑙𝑜𝑔𝑟𝑖𝑡h𝑚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𝑝𝑟𝑜𝑏𝑙𝑒𝑚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𝑟𝑒𝑝𝑟𝑒𝑠𝑒𝑛𝑡𝑒𝑑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𝓼</m:t>
                        </m:r>
                      </m:sub>
                    </m:sSub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𝝑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9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9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9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𝛒</m:t>
                        </m:r>
                      </m:sub>
                      <m:sup>
                        <m:r>
                          <a:rPr lang="en-US" sz="19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discrete log problem protects  </a:t>
                </a: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</a:t>
                </a: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an assumed infeasible computation by today’s standards in computing.</a:t>
                </a:r>
                <a:endParaRPr lang="en-US" sz="19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Impersonation Vulnerabilities (Malicious Prover):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Precomputation, by predicting 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 Insufficient bit length in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can allow the attacker to precompute a commitment  to a predicted “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possibilities of challenges isn’t sufficient.  </a:t>
                </a:r>
                <a:endParaRPr lang="en-US" sz="19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Timing Challenges(Malicious Verifier / Man-In-The-Middle):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9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Selecting two particular challenges and capturing the responses to derive the secret “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sz="19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</a:t>
                </a:r>
              </a:p>
              <a:p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EB35A-290B-41C8-AAFC-F30A33103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4843" y="1491916"/>
                <a:ext cx="9713712" cy="5197859"/>
              </a:xfrm>
              <a:blipFill>
                <a:blip r:embed="rId2"/>
                <a:stretch>
                  <a:fillRect l="-314" r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754" y="69720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Impersonation Vulnerabilities 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Prover):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01" y="2775506"/>
                <a:ext cx="4030740" cy="4816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47760≡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47760≡68319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***Rejected***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34563≡34563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***Verified***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9B2D2-42DD-42F2-B79C-936541EBA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01" y="2775506"/>
                <a:ext cx="4030740" cy="48165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3413" y="2775506"/>
                <a:ext cx="4063711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=47760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34563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88667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this is an impersonation we don’t need to do all the other computations…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Instead we just need to simulate what the verifier will see and sub in random numbers for 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&amp;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</a:t>
                </a: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13" y="2775506"/>
                <a:ext cx="4063711" cy="4771233"/>
              </a:xfrm>
              <a:prstGeom prst="rect">
                <a:avLst/>
              </a:prstGeom>
              <a:blipFill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9588" y="3150973"/>
                <a:ext cx="530580" cy="2397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groupCh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88" y="3150973"/>
                <a:ext cx="530580" cy="2397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9501" y="780628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499893-BC62-4EF3-AAEB-28E35668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501" y="780628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AD6AD4-A2E2-4A32-B3A2-07F1692CF9A9}"/>
              </a:ext>
            </a:extLst>
          </p:cNvPr>
          <p:cNvSpPr txBox="1">
            <a:spLocks/>
          </p:cNvSpPr>
          <p:nvPr/>
        </p:nvSpPr>
        <p:spPr>
          <a:xfrm>
            <a:off x="762767" y="1265782"/>
            <a:ext cx="5164357" cy="313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Malicious Prover Security Parameter Pre-calculation: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3A5205-5112-4D61-B970-2A706A548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444" y="1528352"/>
                <a:ext cx="9774667" cy="1208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Precomputation, by predicting 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. Insufficient bit length in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 can allow the attacker to precompute a commitment  to a predicted 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possibilities of challenges isn’t sufficient.  </a:t>
                </a:r>
              </a:p>
              <a:p>
                <a:pPr marL="457200" lvl="1" indent="0">
                  <a:buNone/>
                </a:pPr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EX.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𝛕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random challenge will reside within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this permits an impersonation with a 50% success rate, as there are only two possible fake commitment that can be selected. </a:t>
                </a:r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A3A5205-5112-4D61-B970-2A706A54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4" y="1528352"/>
                <a:ext cx="9774667" cy="1208532"/>
              </a:xfrm>
              <a:prstGeom prst="rect">
                <a:avLst/>
              </a:prstGeom>
              <a:blipFill>
                <a:blip r:embed="rId6"/>
                <a:stretch>
                  <a:fillRect t="-2020" r="-499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AE14CA9-1D56-45F9-B756-1F4455DF93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9966" y="2655719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AE14CA9-1D56-45F9-B756-1F4455DF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966" y="2655719"/>
                <a:ext cx="2418278" cy="2226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FED772-D17D-499E-96BB-1F1C340D23D8}"/>
              </a:ext>
            </a:extLst>
          </p:cNvPr>
          <p:cNvSpPr/>
          <p:nvPr/>
        </p:nvSpPr>
        <p:spPr>
          <a:xfrm>
            <a:off x="3590485" y="4798011"/>
            <a:ext cx="104864" cy="15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89981-9851-4ABE-B61D-318F1ACB2045}"/>
              </a:ext>
            </a:extLst>
          </p:cNvPr>
          <p:cNvSpPr/>
          <p:nvPr/>
        </p:nvSpPr>
        <p:spPr>
          <a:xfrm>
            <a:off x="373425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84D9B-273E-4B62-B574-9A7B0DEE43A7}"/>
              </a:ext>
            </a:extLst>
          </p:cNvPr>
          <p:cNvSpPr/>
          <p:nvPr/>
        </p:nvSpPr>
        <p:spPr>
          <a:xfrm>
            <a:off x="862643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6A751-C751-4231-97F5-1386C4359209}"/>
              </a:ext>
            </a:extLst>
          </p:cNvPr>
          <p:cNvSpPr/>
          <p:nvPr/>
        </p:nvSpPr>
        <p:spPr>
          <a:xfrm>
            <a:off x="13518616" y="3547467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76004-670F-4076-B2FE-CF6341AAF27E}"/>
              </a:ext>
            </a:extLst>
          </p:cNvPr>
          <p:cNvSpPr/>
          <p:nvPr/>
        </p:nvSpPr>
        <p:spPr>
          <a:xfrm>
            <a:off x="8476941" y="5196358"/>
            <a:ext cx="116291" cy="16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13" y="360856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Two Timing Challenges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Verifier / Man-In-The-Middle):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82" y="1810798"/>
                <a:ext cx="3767134" cy="4771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sz="1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755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13136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543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88667)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543+755∗1000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851                                                     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543+755∗100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1031)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EBCA22-B92B-467D-A6E9-ACEA60E2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82" y="1810798"/>
                <a:ext cx="3767134" cy="4771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7719" y="2460060"/>
                <a:ext cx="530580" cy="3623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groupCh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⇐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74F229-1141-4FF0-9A35-207F0EC9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19" y="2460060"/>
                <a:ext cx="530580" cy="362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4825" y="1810798"/>
                <a:ext cx="4030740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𝑶𝒖𝒕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1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851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***</a:t>
                </a:r>
                <a:r>
                  <a:rPr lang="en-US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Malicious Rejection</a:t>
                </a:r>
                <a:r>
                  <a:rPr lang="en-US" sz="1600" dirty="0">
                    <a:ea typeface="Cambria Math" panose="02040503050406030204" pitchFamily="18" charset="0"/>
                  </a:rPr>
                  <a:t>***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"/>
                  </a:spcBef>
                  <a:buFont typeface="Wingdings 3" charset="2"/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------------------------------------------</a:t>
                </a:r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1003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70322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13136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84109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88667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Font typeface="Wingdings 3" charset="2"/>
                  <a:buNone/>
                </a:pPr>
                <a:r>
                  <a:rPr lang="en-US" sz="1600" dirty="0"/>
                  <a:t>***</a:t>
                </a:r>
                <a:r>
                  <a:rPr lang="en-US" sz="1600" dirty="0">
                    <a:solidFill>
                      <a:srgbClr val="00B050"/>
                    </a:solidFill>
                  </a:rPr>
                  <a:t>Verified</a:t>
                </a:r>
                <a:r>
                  <a:rPr lang="en-US" sz="1600" dirty="0"/>
                  <a:t>***</a:t>
                </a:r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25" y="1810798"/>
                <a:ext cx="4030740" cy="4816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67E-7C1F-464D-8947-10520C5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013" y="360856"/>
            <a:ext cx="8911687" cy="1245522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Two Timing Challenges</a:t>
            </a:r>
            <a:b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(Malicious Verifier / Man-In-The-Middle):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4469" y="1876387"/>
                <a:ext cx="4030740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𝓈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𝑠𝑢𝑏𝑠𝑡𝑖𝑡𝑢𝑡𝑒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00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𝓼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buNone/>
                </a:pPr>
                <a:endParaRPr lang="en-US" sz="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𝑑𝑟𝑜𝑝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sz="1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7678089-23E5-4418-841B-06653355C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69" y="1876387"/>
                <a:ext cx="4030740" cy="4816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Legend:</a:t>
                </a:r>
              </a:p>
              <a:p>
                <a:pPr marL="0" indent="0" algn="ctr">
                  <a:buNone/>
                </a:pPr>
                <a:endParaRPr lang="en-US" sz="1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𝝑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𝑷𝒖𝒃𝒍𝒊𝒄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𝑲𝒆𝒚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𝑪𝒐𝒎𝒎𝒊𝒕𝒎𝒆𝒏𝒕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𝑪𝒉𝒂𝒍𝒍𝒆𝒏𝒈𝒆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𝑹𝒆𝒔𝒑𝒐𝒏𝒔𝒆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𝑶𝒇𝒇𝒔𝒆𝒕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𝑺𝒆𝒄𝒓𝒆𝒕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𝑹𝒂𝒏𝒅𝒐𝒎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𝑪𝒉𝒂𝒍𝒍𝒆𝒏𝒈𝒆</m:t>
                      </m:r>
                    </m:oMath>
                  </m:oMathPara>
                </a14:m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205A371-FCE1-45EA-A0BD-54BC860E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388" y="183385"/>
                <a:ext cx="2418278" cy="2226182"/>
              </a:xfrm>
              <a:prstGeom prst="rect">
                <a:avLst/>
              </a:prstGeom>
              <a:blipFill>
                <a:blip r:embed="rId5"/>
                <a:stretch>
                  <a:fillRect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Reduction:</a:t>
                </a:r>
                <a:br>
                  <a:rPr lang="en-US" sz="12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𝝑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</a:b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C099C42-6538-413F-B621-30A8A1E8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53" y="2058476"/>
                <a:ext cx="2418278" cy="2226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E81A6F-BAC4-472A-8AE2-F56F05C586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2042" y="1876386"/>
                <a:ext cx="5249009" cy="4816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𝑡ℎ𝑒𝑖𝑟 𝑚𝑢𝑠𝑡 𝑒𝑥𝑖𝑠𝑡 𝑎𝑛 𝑖𝑛𝑣𝑒𝑟𝑠𝑒, 𝑤ℎ𝑖𝑐ℎ 𝑎𝑙𝑙𝑜𝑤𝑠 𝑢𝑠 𝑡𝑜 𝑐𝑜𝑚𝑝𝑢𝑡𝑒 𝑡ℎ𝑒 𝑘𝑒𝑦.</a:t>
                </a:r>
              </a:p>
              <a:p>
                <a:pPr marL="457200" lvl="1" indent="0">
                  <a:buNone/>
                </a:pPr>
                <a:endParaRPr lang="en-US" sz="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𝟖𝟓𝟏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𝟏𝟎𝟑𝟏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5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𝟕𝟓𝟓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only works for specific sets of challenges that were selected to work together in deriving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𝓼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example this process doesn’t work with: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{1000, 1002}, {1000, 1004}, {1000, 1005 &lt;-&gt;1015}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Although Does work with: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{1000, 1001} {1000, 1003}, {1000</a:t>
                </a:r>
                <a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999}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E81A6F-BAC4-472A-8AE2-F56F05C5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42" y="1876386"/>
                <a:ext cx="5249009" cy="4816541"/>
              </a:xfrm>
              <a:prstGeom prst="rect">
                <a:avLst/>
              </a:prstGeom>
              <a:blipFill>
                <a:blip r:embed="rId7"/>
                <a:stretch>
                  <a:fillRect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019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1076</TotalTime>
  <Words>1134</Words>
  <Application>Microsoft Office PowerPoint</Application>
  <PresentationFormat>Widescreen</PresentationFormat>
  <Paragraphs>236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Zero-Knowledge Proofs Security </vt:lpstr>
      <vt:lpstr>What are Zero-Knowledge Proofs?</vt:lpstr>
      <vt:lpstr>The 3 Mandatory Properties Of  Zero-Knowledge Proofs </vt:lpstr>
      <vt:lpstr>Schnorr Identification Scheme Setup</vt:lpstr>
      <vt:lpstr>Schnorr Identification Scheme Transcripts</vt:lpstr>
      <vt:lpstr>Security Of Schnorr’s Identification Scheme   </vt:lpstr>
      <vt:lpstr>Impersonation Vulnerabilities  (Malicious Prover):</vt:lpstr>
      <vt:lpstr>Two Timing Challenges (Malicious Verifier / Man-In-The-Middle):</vt:lpstr>
      <vt:lpstr>Two Timing Challenges (Malicious Verifier / Man-In-The-Middle):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Zero-Knowledge  Proofs</dc:title>
  <dc:creator>ジョシュアモル</dc:creator>
  <cp:lastModifiedBy>D3vRandom</cp:lastModifiedBy>
  <cp:revision>85</cp:revision>
  <dcterms:created xsi:type="dcterms:W3CDTF">2020-02-10T16:16:24Z</dcterms:created>
  <dcterms:modified xsi:type="dcterms:W3CDTF">2020-04-22T08:42:54Z</dcterms:modified>
</cp:coreProperties>
</file>