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70" r:id="rId11"/>
    <p:sldId id="271" r:id="rId12"/>
    <p:sldId id="272" r:id="rId13"/>
    <p:sldId id="266" r:id="rId14"/>
    <p:sldId id="267" r:id="rId15"/>
    <p:sldId id="269" r:id="rId16"/>
    <p:sldId id="268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4"/>
            <p14:sldId id="270"/>
            <p14:sldId id="271"/>
            <p14:sldId id="272"/>
            <p14:sldId id="266"/>
            <p14:sldId id="267"/>
            <p14:sldId id="269"/>
            <p14:sldId id="268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974"/>
            <a:ext cx="9144000" cy="14120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Типы данных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62730-C17C-97BC-8F86-7FDB6D33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14" y="600446"/>
            <a:ext cx="3927521" cy="823912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Операции % и </a:t>
            </a:r>
            <a:r>
              <a:rPr lang="en-US" sz="4000" b="1" dirty="0">
                <a:latin typeface="PT Sans" panose="020B0503020203020204" pitchFamily="34" charset="-52"/>
              </a:rPr>
              <a:t>//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28ED68-48A7-B417-D7C8-FCCD0C67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192" y="2061186"/>
            <a:ext cx="2654947" cy="887778"/>
          </a:xfrm>
        </p:spPr>
        <p:txBody>
          <a:bodyPr>
            <a:normAutofit fontScale="92500" lnSpcReduction="20000"/>
          </a:bodyPr>
          <a:lstStyle/>
          <a:p>
            <a:r>
              <a:rPr lang="ru-RU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целочисленное деление</a:t>
            </a:r>
            <a:br>
              <a:rPr lang="en-US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</a:br>
            <a:r>
              <a:rPr lang="ru-RU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(без остатка)</a:t>
            </a:r>
            <a:endParaRPr lang="ru-RU" sz="2400" u="none" strike="noStrike" kern="1200" dirty="0">
              <a:solidFill>
                <a:schemeClr val="dk1"/>
              </a:solidFill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F8E6D81-566E-9689-23F0-87118D2BD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0193" y="2640664"/>
            <a:ext cx="3469058" cy="90892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106C4F0-2A47-E326-5DD9-6CF3F938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211" y="2505075"/>
            <a:ext cx="5183188" cy="380023"/>
          </a:xfrm>
        </p:spPr>
        <p:txBody>
          <a:bodyPr>
            <a:normAutofit fontScale="92500" lnSpcReduction="20000"/>
          </a:bodyPr>
          <a:lstStyle/>
          <a:p>
            <a:r>
              <a:rPr lang="ru-RU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остаток от деления</a:t>
            </a:r>
            <a:endParaRPr lang="ru-RU" sz="2400" u="none" strike="noStrike" kern="1200" dirty="0">
              <a:solidFill>
                <a:schemeClr val="dk1"/>
              </a:solidFill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7594EC7-005A-0AC3-4336-BD49AF105F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5211" y="2640664"/>
            <a:ext cx="3831763" cy="3116882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A551E3-8848-7943-8430-06A4EF7F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2" y="3621311"/>
            <a:ext cx="3500855" cy="20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E1DCE-BF49-ACDE-2DDE-801EA4F5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Операция возведения в степень</a:t>
            </a:r>
            <a:endParaRPr lang="ru-RU" sz="4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57565F-C1CC-E9A9-51A5-4698A8AF1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545" y="1825625"/>
            <a:ext cx="4370729" cy="383735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201100F3-4FB3-5C29-1D01-6EAE7391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8756" y="1825625"/>
            <a:ext cx="5118717" cy="2240348"/>
          </a:xfrm>
        </p:spPr>
        <p:txBody>
          <a:bodyPr/>
          <a:lstStyle/>
          <a:p>
            <a:r>
              <a:rPr lang="ru-RU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возведение в степень</a:t>
            </a:r>
            <a:r>
              <a:rPr lang="en-US" sz="2400" u="none" strike="noStrike" kern="1200" dirty="0">
                <a:solidFill>
                  <a:schemeClr val="dk1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endParaRPr lang="ru-RU" sz="2400" u="none" strike="noStrike" kern="1200" dirty="0">
              <a:solidFill>
                <a:schemeClr val="dk1"/>
              </a:solidFill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Операция возведение в степень(**) является право ассоциативной т.е. выполняется с права налево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960846-3744-B640-710A-B31F1050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56" y="4340204"/>
            <a:ext cx="5238707" cy="13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142244-16DC-CEC0-3B63-EFE8AB456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747499"/>
            <a:ext cx="4201111" cy="122889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86E6FDC-D320-278D-09DF-77D64E22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32985"/>
            <a:ext cx="4134883" cy="47209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2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32EC788-336B-00A5-0DF6-47483F965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60445"/>
            <a:ext cx="4079442" cy="1315949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36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7" y="559293"/>
            <a:ext cx="8171047" cy="119353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1AF392-43CD-40F5-EDD4-3D282C3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03F5D97-5923-9CAE-849C-2A7B1492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3660" y="1675569"/>
            <a:ext cx="2030767" cy="823912"/>
          </a:xfrm>
        </p:spPr>
        <p:txBody>
          <a:bodyPr/>
          <a:lstStyle/>
          <a:p>
            <a:r>
              <a:rPr lang="ru-RU" dirty="0"/>
              <a:t>2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0A110-998F-F71C-6D85-CA7FF76C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2" y="2510669"/>
            <a:ext cx="2519702" cy="1501377"/>
          </a:xfrm>
          <a:prstGeom prst="rect">
            <a:avLst/>
          </a:prstGeom>
        </p:spPr>
      </p:pic>
      <p:sp>
        <p:nvSpPr>
          <p:cNvPr id="12" name="Текст 7">
            <a:extLst>
              <a:ext uri="{FF2B5EF4-FFF2-40B4-BE49-F238E27FC236}">
                <a16:creationId xmlns:a16="http://schemas.microsoft.com/office/drawing/2014/main" id="{7327A85E-849E-502C-8BCA-CA79361BD083}"/>
              </a:ext>
            </a:extLst>
          </p:cNvPr>
          <p:cNvSpPr txBox="1">
            <a:spLocks/>
          </p:cNvSpPr>
          <p:nvPr/>
        </p:nvSpPr>
        <p:spPr>
          <a:xfrm>
            <a:off x="7632706" y="1675569"/>
            <a:ext cx="20307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ru-RU" dirty="0"/>
              <a:t>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B00AB3-014B-DA83-CE00-CD811CA6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34" y="2499481"/>
            <a:ext cx="2705478" cy="14994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5A7DDA-AC06-C6FB-94F9-E9AF61F2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922" y="2499481"/>
            <a:ext cx="230537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4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7" y="559293"/>
            <a:ext cx="8171047" cy="119353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1AF392-43CD-40F5-EDD4-3D282C3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03F5D97-5923-9CAE-849C-2A7B1492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3660" y="1675569"/>
            <a:ext cx="2030767" cy="823912"/>
          </a:xfrm>
        </p:spPr>
        <p:txBody>
          <a:bodyPr/>
          <a:lstStyle/>
          <a:p>
            <a:r>
              <a:rPr lang="ru-RU" dirty="0"/>
              <a:t>2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327A85E-849E-502C-8BCA-CA79361BD083}"/>
              </a:ext>
            </a:extLst>
          </p:cNvPr>
          <p:cNvSpPr txBox="1">
            <a:spLocks/>
          </p:cNvSpPr>
          <p:nvPr/>
        </p:nvSpPr>
        <p:spPr>
          <a:xfrm>
            <a:off x="7632706" y="1675569"/>
            <a:ext cx="20307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ru-RU" dirty="0"/>
              <a:t>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1EC0E-E12A-97C3-F0B9-A5D87D0A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1" y="2621917"/>
            <a:ext cx="2543530" cy="2010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A836FA-16B5-22A0-5DD8-8EFA691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61" y="2621917"/>
            <a:ext cx="2543531" cy="1193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D19C41-3B8C-2AAB-307F-665287CEE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6" y="2630795"/>
            <a:ext cx="321989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7" y="559293"/>
            <a:ext cx="8171047" cy="119353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1AF392-43CD-40F5-EDD4-3D282C3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03F5D97-5923-9CAE-849C-2A7B1492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3660" y="1675569"/>
            <a:ext cx="2030767" cy="823912"/>
          </a:xfrm>
        </p:spPr>
        <p:txBody>
          <a:bodyPr/>
          <a:lstStyle/>
          <a:p>
            <a:r>
              <a:rPr lang="ru-RU" dirty="0"/>
              <a:t>2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327A85E-849E-502C-8BCA-CA79361BD083}"/>
              </a:ext>
            </a:extLst>
          </p:cNvPr>
          <p:cNvSpPr txBox="1">
            <a:spLocks/>
          </p:cNvSpPr>
          <p:nvPr/>
        </p:nvSpPr>
        <p:spPr>
          <a:xfrm>
            <a:off x="7632706" y="1675569"/>
            <a:ext cx="20307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ru-RU" dirty="0"/>
              <a:t>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4C30F1-155C-BC46-82D5-C4E24A48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17" y="2602864"/>
            <a:ext cx="2362530" cy="9812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3DC5C0-0446-EFE0-FB89-1C2FD717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60" y="2579048"/>
            <a:ext cx="2505425" cy="10288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091C66-EBC0-B78D-12E4-5E21A4700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944" y="2499481"/>
            <a:ext cx="371526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F4430-04DF-0E58-CB21-D4C9F44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999" y="507168"/>
            <a:ext cx="6360002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Функция привидение типа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5D2AB9E-9797-D122-2F17-AB2A9BE1F8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3363928"/>
              </p:ext>
            </p:extLst>
          </p:nvPr>
        </p:nvGraphicFramePr>
        <p:xfrm>
          <a:off x="3400148" y="1818907"/>
          <a:ext cx="5431654" cy="37868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72154">
                  <a:extLst>
                    <a:ext uri="{9D8B030D-6E8A-4147-A177-3AD203B41FA5}">
                      <a16:colId xmlns:a16="http://schemas.microsoft.com/office/drawing/2014/main" val="2570909991"/>
                    </a:ext>
                  </a:extLst>
                </a:gridCol>
                <a:gridCol w="3359500">
                  <a:extLst>
                    <a:ext uri="{9D8B030D-6E8A-4147-A177-3AD203B41FA5}">
                      <a16:colId xmlns:a16="http://schemas.microsoft.com/office/drawing/2014/main" val="164449701"/>
                    </a:ext>
                  </a:extLst>
                </a:gridCol>
              </a:tblGrid>
              <a:tr h="469099">
                <a:tc>
                  <a:txBody>
                    <a:bodyPr/>
                    <a:lstStyle/>
                    <a:p>
                      <a:r>
                        <a:rPr lang="ru-RU" dirty="0">
                          <a:latin typeface="PT Sans" panose="020B0503020203020204" pitchFamily="34" charset="-52"/>
                        </a:rPr>
                        <a:t>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PT Sans" panose="020B0503020203020204" pitchFamily="34" charset="-52"/>
                        </a:rPr>
                        <a:t>Результат выполнения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22332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Int(‘13’)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13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669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Int(14.3)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14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62853"/>
                  </a:ext>
                </a:extLst>
              </a:tr>
              <a:tr h="503143"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Int(‘13a’)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PT Sans" panose="020B0503020203020204" pitchFamily="34" charset="-52"/>
                        </a:rPr>
                        <a:t>ошибка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8467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float(’</a:t>
                      </a:r>
                      <a:r>
                        <a:rPr lang="ru-RU" dirty="0">
                          <a:latin typeface="PT Sans" panose="020B0503020203020204" pitchFamily="34" charset="-52"/>
                        </a:rPr>
                        <a:t>13</a:t>
                      </a:r>
                      <a:r>
                        <a:rPr lang="en-US" dirty="0">
                          <a:latin typeface="PT Sans" panose="020B0503020203020204" pitchFamily="34" charset="-52"/>
                        </a:rPr>
                        <a:t>’)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PT Sans" panose="020B0503020203020204" pitchFamily="34" charset="-52"/>
                        </a:rPr>
                        <a:t>13.</a:t>
                      </a:r>
                      <a:r>
                        <a:rPr lang="en-US" dirty="0">
                          <a:latin typeface="PT Sans" panose="020B0503020203020204" pitchFamily="34" charset="-52"/>
                        </a:rPr>
                        <a:t>0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4939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float(13)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13.0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48074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str(</a:t>
                      </a:r>
                      <a:r>
                        <a:rPr lang="ru-RU" dirty="0">
                          <a:latin typeface="PT Sans" panose="020B0503020203020204" pitchFamily="34" charset="-52"/>
                        </a:rPr>
                        <a:t>13</a:t>
                      </a:r>
                      <a:r>
                        <a:rPr lang="en-US" dirty="0">
                          <a:latin typeface="PT Sans" panose="020B0503020203020204" pitchFamily="34" charset="-52"/>
                        </a:rPr>
                        <a:t>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’</a:t>
                      </a:r>
                      <a:r>
                        <a:rPr lang="ru-RU" dirty="0">
                          <a:latin typeface="PT Sans" panose="020B0503020203020204" pitchFamily="34" charset="-52"/>
                        </a:rPr>
                        <a:t>13</a:t>
                      </a:r>
                      <a:r>
                        <a:rPr lang="en-US" dirty="0">
                          <a:latin typeface="PT Sans" panose="020B0503020203020204" pitchFamily="34" charset="-52"/>
                        </a:rPr>
                        <a:t>’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52915"/>
                  </a:ext>
                </a:extLst>
              </a:tr>
              <a:tr h="469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str(4.03)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‘4.03’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8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5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4A68B-3161-F318-4C36-4E3D4191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451" y="673979"/>
            <a:ext cx="6342247" cy="823912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Логический тип данных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4A01B-3606-A2F4-7EF6-B6AC25F7B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 – </a:t>
            </a:r>
            <a:r>
              <a:rPr lang="ru-RU" dirty="0"/>
              <a:t>логические значения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8E05A4A-938E-B862-3A4E-56EC61145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66" y="2739295"/>
            <a:ext cx="8751975" cy="93089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FFBC70-13AF-C9FF-2BA7-D10328D7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88" y="3746478"/>
            <a:ext cx="8204900" cy="887665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B0E14AA3-7FC7-75DA-BBA2-0F83F5F1480F}"/>
              </a:ext>
            </a:extLst>
          </p:cNvPr>
          <p:cNvSpPr txBox="1">
            <a:spLocks/>
          </p:cNvSpPr>
          <p:nvPr/>
        </p:nvSpPr>
        <p:spPr>
          <a:xfrm>
            <a:off x="756232" y="4710429"/>
            <a:ext cx="3087799" cy="1051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 – </a:t>
            </a:r>
            <a:r>
              <a:rPr lang="ru-RU" dirty="0"/>
              <a:t>истина </a:t>
            </a:r>
            <a:endParaRPr lang="en-US" dirty="0"/>
          </a:p>
          <a:p>
            <a:r>
              <a:rPr lang="en-US" dirty="0"/>
              <a:t>False – </a:t>
            </a:r>
            <a:r>
              <a:rPr lang="ru-RU" dirty="0"/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8038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5CA266-1560-DC1C-842A-1366504C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935" y="598105"/>
            <a:ext cx="4000130" cy="919977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F1111"/>
                </a:solidFill>
                <a:effectLst/>
                <a:latin typeface="PT Sans" panose="020B0503020203020204" pitchFamily="34" charset="-52"/>
              </a:rPr>
              <a:t>Функция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 </a:t>
            </a:r>
            <a:r>
              <a:rPr lang="en-US" b="1" i="0" dirty="0">
                <a:solidFill>
                  <a:srgbClr val="0F1111"/>
                </a:solidFill>
                <a:effectLst/>
                <a:latin typeface="Inter"/>
              </a:rPr>
              <a:t>bool()</a:t>
            </a:r>
            <a:br>
              <a:rPr lang="en-US" b="1" i="0" dirty="0">
                <a:solidFill>
                  <a:srgbClr val="0F1111"/>
                </a:solidFill>
                <a:effectLst/>
                <a:latin typeface="Inter"/>
              </a:rPr>
            </a:br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714A5AA-DBF9-8730-3222-693B9C1EE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42124"/>
              </p:ext>
            </p:extLst>
          </p:nvPr>
        </p:nvGraphicFramePr>
        <p:xfrm>
          <a:off x="4095935" y="1440179"/>
          <a:ext cx="3902846" cy="44989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6704">
                  <a:extLst>
                    <a:ext uri="{9D8B030D-6E8A-4147-A177-3AD203B41FA5}">
                      <a16:colId xmlns:a16="http://schemas.microsoft.com/office/drawing/2014/main" val="2372021272"/>
                    </a:ext>
                  </a:extLst>
                </a:gridCol>
                <a:gridCol w="1866142">
                  <a:extLst>
                    <a:ext uri="{9D8B030D-6E8A-4147-A177-3AD203B41FA5}">
                      <a16:colId xmlns:a16="http://schemas.microsoft.com/office/drawing/2014/main" val="3988663111"/>
                    </a:ext>
                  </a:extLst>
                </a:gridCol>
              </a:tblGrid>
              <a:tr h="72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PT Sans" panose="020B0503020203020204" pitchFamily="34" charset="-52"/>
                        </a:rPr>
                        <a:t>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PT Sans" panose="020B0503020203020204" pitchFamily="34" charset="-52"/>
                        </a:rPr>
                        <a:t>Результат выполнения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69920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r>
                        <a:rPr lang="en-US" dirty="0">
                          <a:latin typeface="PT Sans" panose="020B0503020203020204" pitchFamily="34" charset="-52"/>
                        </a:rPr>
                        <a:t>bool(1)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37041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bool(13)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91815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bool(-1)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2082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bool(“hello”)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2198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bool(“”)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79314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T Sans" panose="020B0503020203020204" pitchFamily="34" charset="-52"/>
                        </a:rPr>
                        <a:t>bool(0)</a:t>
                      </a:r>
                      <a:endParaRPr lang="ru-RU" dirty="0">
                        <a:latin typeface="PT Sans" panose="020B0503020203020204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8689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r>
                        <a:rPr lang="en-US" dirty="0"/>
                        <a:t>bool([])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79413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bool(())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6978"/>
                  </a:ext>
                </a:extLst>
              </a:tr>
              <a:tr h="419445">
                <a:tc>
                  <a:txBody>
                    <a:bodyPr/>
                    <a:lstStyle/>
                    <a:p>
                      <a:r>
                        <a:rPr lang="en-US" dirty="0"/>
                        <a:t>bool(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range(0))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80" y="766882"/>
            <a:ext cx="4595640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107009" y="3832135"/>
            <a:ext cx="6297613" cy="560388"/>
            <a:chOff x="1248" y="2027"/>
            <a:chExt cx="3967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64" y="2027"/>
              <a:ext cx="33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latin typeface="PT Sans" panose="020B0503020203020204" pitchFamily="34" charset="-52"/>
                </a:rPr>
                <a:t>Разобрать</a:t>
              </a:r>
              <a:r>
                <a:rPr lang="ru-RU" sz="18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работу</a:t>
              </a:r>
              <a:r>
                <a:rPr lang="ru-RU" sz="18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с типами на задачах</a:t>
              </a:r>
              <a:endParaRPr lang="en-US" sz="2400" dirty="0">
                <a:latin typeface="PT Sans" panose="020B0503020203020204" pitchFamily="34" charset="-52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2183209" y="2881692"/>
            <a:ext cx="8102600" cy="560388"/>
            <a:chOff x="1248" y="3227"/>
            <a:chExt cx="5104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454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 с основными типами данных в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python</a:t>
              </a: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;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1" y="500062"/>
            <a:ext cx="2790693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такое программа? 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Чем программа отличается от алгоритма?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такое функция? Какую функцию вы знаете?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F3401E-ADAE-F53E-3F15-86D25B0E9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804" y="1862481"/>
            <a:ext cx="4806391" cy="122694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E26B9F-6111-565B-B753-CF488985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05" y="3309359"/>
            <a:ext cx="4806390" cy="11526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A181D0-91BA-096B-BA8F-0348A792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04" y="4681975"/>
            <a:ext cx="4801794" cy="9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Будет ли одинаковый результат выполнения программ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1AF392-43CD-40F5-EDD4-3D282C3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0A1E506-7A4F-5251-AF90-48AD69148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2735111"/>
            <a:ext cx="3248477" cy="1086002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03F5D97-5923-9CAE-849C-2A7B1492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2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6CF8830-BD22-5AAC-DC89-51D82FAA5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3591" y="2735111"/>
            <a:ext cx="4991797" cy="99073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0BD14B-195B-E519-C273-6EE29D56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897405"/>
            <a:ext cx="3248478" cy="11050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E81EC4-2B5A-D9E3-EF37-983E58C01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91" y="4000452"/>
            <a:ext cx="490606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7" y="559293"/>
            <a:ext cx="8171047" cy="119353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1AF392-43CD-40F5-EDD4-3D282C3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03F5D97-5923-9CAE-849C-2A7B1492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590" y="1681163"/>
            <a:ext cx="2030767" cy="823912"/>
          </a:xfrm>
        </p:spPr>
        <p:txBody>
          <a:bodyPr/>
          <a:lstStyle/>
          <a:p>
            <a:r>
              <a:rPr lang="ru-RU" dirty="0"/>
              <a:t>2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B62750-CA15-B8B2-9D08-52D99B66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49" y="2752503"/>
            <a:ext cx="4617317" cy="16004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7CE796-D210-10A3-4F7F-A84E83137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10" b="47919"/>
          <a:stretch/>
        </p:blipFill>
        <p:spPr>
          <a:xfrm>
            <a:off x="6363590" y="2724166"/>
            <a:ext cx="4085524" cy="83350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CA39619-D4CB-CBA2-FABA-87FEB9E62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5" b="47920"/>
          <a:stretch/>
        </p:blipFill>
        <p:spPr>
          <a:xfrm>
            <a:off x="6363589" y="3776762"/>
            <a:ext cx="4112681" cy="90177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32CAC7-4710-46DA-18C9-CC3ECFA8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89" y="4829358"/>
            <a:ext cx="4083690" cy="1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90" y="338492"/>
            <a:ext cx="541896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Типы данных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340" y="1518081"/>
            <a:ext cx="9569565" cy="471404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i</a:t>
            </a: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nt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(int</a:t>
            </a: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eger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)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целое число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1 2 3 4 5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float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дробное число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1.0 1.33 0.0003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decimal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число с фиксированной точностью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1.0 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string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– строка</a:t>
            </a:r>
            <a:r>
              <a:rPr lang="en-US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boolean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булев тип. Имеет всего два варианта: правда(True) и ложь(</a:t>
            </a: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False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)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list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список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tuple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кортеж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set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множество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frozenset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неизменяемое множество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dict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- словарь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E404C-F125-8CC4-8A30-4A752C5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05" y="901882"/>
            <a:ext cx="7648590" cy="6839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PT Sans" panose="020B0503020203020204" pitchFamily="34" charset="-52"/>
              </a:rPr>
              <a:t>Классификация типов данных:</a:t>
            </a:r>
            <a:br>
              <a:rPr lang="ru-RU" dirty="0">
                <a:latin typeface="PT Sans" panose="020B0503020203020204" pitchFamily="34" charset="-52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B51A7-953A-0C47-068D-641E0DA2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27792"/>
            <a:ext cx="2393149" cy="534232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изменяемые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96D6EF-262E-A391-5CD8-583EA10F4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2729"/>
            <a:ext cx="1779125" cy="1325563"/>
          </a:xfrm>
        </p:spPr>
        <p:txBody>
          <a:bodyPr>
            <a:normAutofit fontScale="25000" lnSpcReduction="20000"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списки </a:t>
            </a:r>
            <a:endParaRPr lang="en-US" sz="7200" dirty="0">
              <a:latin typeface="PT Sans" panose="020B0503020203020204" pitchFamily="34" charset="-52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словари </a:t>
            </a:r>
            <a:endParaRPr lang="en-US" sz="7200" dirty="0">
              <a:latin typeface="PT Sans" panose="020B0503020203020204" pitchFamily="34" charset="-52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множества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9A07A1-6352-614A-254D-BCF9D57A8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упорядоченные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D3575F-9DD1-1D98-7644-C10AB3E49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0248" y="2576097"/>
            <a:ext cx="5183188" cy="1325563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списки,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кортежи,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строки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7200" dirty="0">
                <a:latin typeface="PT Sans" panose="020B0503020203020204" pitchFamily="34" charset="-52"/>
              </a:rPr>
              <a:t>словари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359A2D6-0E00-AF0A-3F63-83A2C7964D71}"/>
              </a:ext>
            </a:extLst>
          </p:cNvPr>
          <p:cNvSpPr txBox="1">
            <a:spLocks/>
          </p:cNvSpPr>
          <p:nvPr/>
        </p:nvSpPr>
        <p:spPr>
          <a:xfrm>
            <a:off x="928564" y="4189790"/>
            <a:ext cx="2622503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неизменяемые</a:t>
            </a:r>
            <a:endParaRPr lang="ru-RU" dirty="0"/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F20865BA-294A-2F88-F930-31E876A55932}"/>
              </a:ext>
            </a:extLst>
          </p:cNvPr>
          <p:cNvSpPr txBox="1">
            <a:spLocks/>
          </p:cNvSpPr>
          <p:nvPr/>
        </p:nvSpPr>
        <p:spPr>
          <a:xfrm>
            <a:off x="6211672" y="4666861"/>
            <a:ext cx="2320802" cy="57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PT Sans" panose="020B0503020203020204" pitchFamily="34" charset="-52"/>
              </a:rPr>
              <a:t> </a:t>
            </a:r>
            <a:r>
              <a:rPr lang="ru-RU" sz="1800" dirty="0">
                <a:latin typeface="PT Sans" panose="020B0503020203020204" pitchFamily="34" charset="-52"/>
              </a:rPr>
              <a:t>множества</a:t>
            </a:r>
          </a:p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E7AC9921-1318-EC88-A854-8ACABB49ACFA}"/>
              </a:ext>
            </a:extLst>
          </p:cNvPr>
          <p:cNvSpPr txBox="1">
            <a:spLocks/>
          </p:cNvSpPr>
          <p:nvPr/>
        </p:nvSpPr>
        <p:spPr>
          <a:xfrm>
            <a:off x="6095999" y="4189790"/>
            <a:ext cx="2989277" cy="418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неупорядоченные</a:t>
            </a:r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048C9C61-18C1-4490-EF76-60B9B2793FD0}"/>
              </a:ext>
            </a:extLst>
          </p:cNvPr>
          <p:cNvSpPr txBox="1">
            <a:spLocks/>
          </p:cNvSpPr>
          <p:nvPr/>
        </p:nvSpPr>
        <p:spPr>
          <a:xfrm>
            <a:off x="928565" y="4189791"/>
            <a:ext cx="2143110" cy="1629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endParaRPr lang="ru-RU" dirty="0">
              <a:latin typeface="PT Sans" panose="020B0503020203020204" pitchFamily="34" charset="-5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PT Sans" panose="020B0503020203020204" pitchFamily="34" charset="-52"/>
              </a:rPr>
              <a:t>числа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PT Sans" panose="020B0503020203020204" pitchFamily="34" charset="-52"/>
              </a:rPr>
              <a:t>строки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PT Sans" panose="020B0503020203020204" pitchFamily="34" charset="-52"/>
              </a:rPr>
              <a:t>кортежи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94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36B5-AA18-64E2-967F-E80062A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61" y="609823"/>
            <a:ext cx="2076236" cy="94611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atin typeface="PT Sans" panose="020B0503020203020204" pitchFamily="34" charset="-52"/>
              </a:rPr>
              <a:t>Числа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60AEE08-618F-CAC6-CCBD-F70B882CB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8151" y="1692985"/>
            <a:ext cx="3353540" cy="369579"/>
          </a:xfrm>
        </p:spPr>
        <p:txBody>
          <a:bodyPr/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Основные операции с числами</a:t>
            </a:r>
            <a:r>
              <a:rPr lang="en-US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B100A7-B1F5-51EF-4ADC-3F2954E6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6" y="2199617"/>
            <a:ext cx="2779833" cy="5098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0BC5CE-7139-D5D9-1D26-0138DDA8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96" y="3076836"/>
            <a:ext cx="4009264" cy="5098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E1DC01-D701-2CC0-E66E-30557ABBB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96" y="3954056"/>
            <a:ext cx="4795932" cy="2248093"/>
          </a:xfrm>
          <a:prstGeom prst="rect">
            <a:avLst/>
          </a:prstGeom>
        </p:spPr>
      </p:pic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07464DF3-CEE9-78C9-DBFC-39D5B86C7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90640"/>
              </p:ext>
            </p:extLst>
          </p:nvPr>
        </p:nvGraphicFramePr>
        <p:xfrm>
          <a:off x="6738151" y="2199617"/>
          <a:ext cx="4669655" cy="4002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4199">
                  <a:extLst>
                    <a:ext uri="{9D8B030D-6E8A-4147-A177-3AD203B41FA5}">
                      <a16:colId xmlns:a16="http://schemas.microsoft.com/office/drawing/2014/main" val="554649684"/>
                    </a:ext>
                  </a:extLst>
                </a:gridCol>
                <a:gridCol w="3595456">
                  <a:extLst>
                    <a:ext uri="{9D8B030D-6E8A-4147-A177-3AD203B41FA5}">
                      <a16:colId xmlns:a16="http://schemas.microsoft.com/office/drawing/2014/main" val="22353658"/>
                    </a:ext>
                  </a:extLst>
                </a:gridCol>
              </a:tblGrid>
              <a:tr h="250657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операции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сложение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buFont typeface="+mj-lt"/>
                        <a:buNone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вычитание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buFont typeface="+mj-lt"/>
                        <a:buNone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умножение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9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buFont typeface="+mj-lt"/>
                        <a:buNone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обычное деление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//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целочисленное деление</a:t>
                      </a:r>
                      <a:b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</a:b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(без остатка)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5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остаток от деления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buFont typeface="+mj-lt"/>
                        <a:buNone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возведение в степень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87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400</Words>
  <Application>Microsoft Office PowerPoint</Application>
  <PresentationFormat>Широкоэкранный</PresentationFormat>
  <Paragraphs>129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Inter</vt:lpstr>
      <vt:lpstr>PT Sans</vt:lpstr>
      <vt:lpstr>Тема Office</vt:lpstr>
      <vt:lpstr>Типы данных</vt:lpstr>
      <vt:lpstr>Задачи урока:</vt:lpstr>
      <vt:lpstr>Разминка:</vt:lpstr>
      <vt:lpstr>Лови ошибку:</vt:lpstr>
      <vt:lpstr>Будет ли одинаковый результат выполнения программ:</vt:lpstr>
      <vt:lpstr>Что будет результатом программы:</vt:lpstr>
      <vt:lpstr>Типы данных в python:</vt:lpstr>
      <vt:lpstr>Классификация типов данных: </vt:lpstr>
      <vt:lpstr>Числа:</vt:lpstr>
      <vt:lpstr>Операции % и //</vt:lpstr>
      <vt:lpstr>Операция возведения в степень</vt:lpstr>
      <vt:lpstr>Что будет результатом программы:</vt:lpstr>
      <vt:lpstr>Что будет результатом программы:</vt:lpstr>
      <vt:lpstr>Что будет результатом программы:</vt:lpstr>
      <vt:lpstr>Что будет результатом программы:</vt:lpstr>
      <vt:lpstr>Функция привидение типа:</vt:lpstr>
      <vt:lpstr>Логический тип данных:</vt:lpstr>
      <vt:lpstr>Функция bool()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13</cp:revision>
  <dcterms:created xsi:type="dcterms:W3CDTF">2021-06-25T08:30:56Z</dcterms:created>
  <dcterms:modified xsi:type="dcterms:W3CDTF">2022-12-04T09:36:15Z</dcterms:modified>
</cp:coreProperties>
</file>