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99" r:id="rId7"/>
    <p:sldId id="311" r:id="rId8"/>
    <p:sldId id="325" r:id="rId9"/>
    <p:sldId id="263" r:id="rId10"/>
    <p:sldId id="301" r:id="rId11"/>
    <p:sldId id="302" r:id="rId12"/>
    <p:sldId id="281" r:id="rId13"/>
    <p:sldId id="303" r:id="rId14"/>
    <p:sldId id="304" r:id="rId15"/>
    <p:sldId id="305" r:id="rId16"/>
    <p:sldId id="307" r:id="rId17"/>
    <p:sldId id="308" r:id="rId18"/>
    <p:sldId id="309" r:id="rId19"/>
    <p:sldId id="283" r:id="rId20"/>
    <p:sldId id="310" r:id="rId21"/>
    <p:sldId id="317" r:id="rId22"/>
    <p:sldId id="322" r:id="rId23"/>
    <p:sldId id="314" r:id="rId24"/>
    <p:sldId id="315" r:id="rId25"/>
    <p:sldId id="316" r:id="rId26"/>
    <p:sldId id="313" r:id="rId27"/>
    <p:sldId id="312" r:id="rId28"/>
    <p:sldId id="318" r:id="rId29"/>
    <p:sldId id="319" r:id="rId30"/>
    <p:sldId id="321" r:id="rId31"/>
    <p:sldId id="320" r:id="rId32"/>
    <p:sldId id="326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1147A40-8F19-4C28-B35C-9C1C2AE81D0B}">
          <p14:sldIdLst>
            <p14:sldId id="256"/>
            <p14:sldId id="257"/>
            <p14:sldId id="258"/>
            <p14:sldId id="260"/>
            <p14:sldId id="271"/>
            <p14:sldId id="299"/>
            <p14:sldId id="311"/>
            <p14:sldId id="325"/>
            <p14:sldId id="263"/>
            <p14:sldId id="301"/>
            <p14:sldId id="302"/>
            <p14:sldId id="281"/>
            <p14:sldId id="303"/>
            <p14:sldId id="304"/>
            <p14:sldId id="305"/>
            <p14:sldId id="307"/>
            <p14:sldId id="308"/>
            <p14:sldId id="309"/>
            <p14:sldId id="283"/>
            <p14:sldId id="310"/>
            <p14:sldId id="317"/>
            <p14:sldId id="322"/>
            <p14:sldId id="314"/>
            <p14:sldId id="315"/>
            <p14:sldId id="316"/>
            <p14:sldId id="313"/>
            <p14:sldId id="312"/>
            <p14:sldId id="318"/>
            <p14:sldId id="319"/>
            <p14:sldId id="321"/>
            <p14:sldId id="320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WaifuWife" initials="M" lastIdx="1" clrIdx="0">
    <p:extLst>
      <p:ext uri="{19B8F6BF-5375-455C-9EA6-DF929625EA0E}">
        <p15:presenceInfo xmlns:p15="http://schemas.microsoft.com/office/powerpoint/2012/main" userId="MyWaifuWif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8FB482-B26B-4309-AC3B-1984E48BAB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30AE5-2D5E-47C9-9543-66EACF4D7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905932-3DF6-4728-9978-C1390E79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E6A824-E8D9-4EB1-B3EB-293B1F6F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79B570-BA3A-4545-8847-DA6CBCBE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F8FB2F-8628-46AA-AA3A-4F0236BA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61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5CEC5-263F-430B-A7A3-4D60AE53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0A29C9-2F9A-44EA-A794-2566A280D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91D7FB-CAEF-49E1-A84F-4425BE9F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361ADB-CCF5-42A0-AEDF-92107892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80CB7E-B30A-4254-8274-D9915E77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42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16FE38D-78BC-4B22-BDA8-DC4CCAB58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3B2EED-EC6A-478A-8B5C-A6A0DF6B8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47432E-411C-411A-AFF9-3EE1603B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27C35B-2EA8-46DF-9009-6CED653B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9800F6-56B1-4D27-8662-D74DBD02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D2205-637D-4B70-8FCB-481AF9F0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0EE51-0750-49D4-BCBC-129FFD296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E7FC5-13B7-4D3E-AE4C-A798B42D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68BF7F-E425-43C8-B8E5-C85F1616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56233E-07FC-4471-8E60-433BDF3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39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5F468B-0B83-43CF-A8C8-23D9F95E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9F6F10-2728-4014-BEC6-E9E835A86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9888F6-6E94-4028-8217-41C1187E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01C364-A376-41DB-B301-24D1E1F4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5885FB-6F31-4590-8FDF-FE1F8E67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55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BD40B-F342-4D90-BEC6-DA2FE05B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DE47CE-0E5E-40DD-A50B-22D0988FB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E4318F-FBDF-4786-895E-B0323754D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75F8EA-9025-4EC8-B3A9-07041C1D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D80671-52E1-4601-B543-2BCD0B9F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D6C303-B0EE-43B1-88AE-CB8C86F1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76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9DF41-99C3-480A-A620-ECB451C4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AA9CA2-DFE2-4596-A97E-9FFF6BB0F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1DDB2F-96ED-4700-B450-1A23E0C62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C08846-A790-4F61-91D7-B4318D6DA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DF7DB8-8F3C-4B15-83E6-3DE91EA0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0C71322-FFB5-455E-A5F9-7A93DF4A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347EFBA-34A2-474A-BE96-4ECEDB01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18FD37-D428-4EFE-A591-CCCF9B87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02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1F6D5-A5CE-48F4-8A28-C6615B58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2F16455-ADD8-44CE-A795-0885A2CE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AE7699B-4AEA-4EFD-B828-35B7DDE7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C1174FD-C601-4CFC-8055-F343F0B2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27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6462615-1F0F-4D0C-8F9F-711F8695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52F6A28-7EAC-41A8-92F0-DA0EBDDA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996222-B1D1-4A56-AF1E-77AD0096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33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957DF-CA58-41C2-B7AE-CB6530A4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D8B538-D475-4642-BF15-B4E98D7BC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5252DD-04BF-430A-9AE7-884C693CA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D14F05-FAA6-4A17-A9A0-FA5BD8E1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3A25EF-41D6-4346-9678-E5D54DD1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AC1F72-CAD2-4A0D-BC3C-3618F69D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94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125D5-27DF-4958-85BA-142AA516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0545BF-FA67-4093-8B52-F4ABBDABE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0B7E85-4B44-48C5-9440-BBB874297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FF5613-E157-40CA-A1C4-FDC99370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2190DF-8124-47C8-BF4A-90763E31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CCAFD9-5AEA-4395-A244-0EAE26C7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46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D230B2-4E76-49E3-A005-7653FC203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98A829-946B-4D81-8B76-2036FA262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444F91-FDF0-4BAA-B0EC-50C49D57E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4C2F0-4BAE-4222-ABE3-8A4752EA2100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7D0E61-3985-45EF-BE61-E3BC41ABE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5054FA-597A-4162-9F1B-0913FF43A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0E97D4-1F2E-48FB-9BA9-6A1D4C2136E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4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E2171-9817-4C64-92D4-6351AAE83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7160"/>
            <a:ext cx="9144000" cy="1412052"/>
          </a:xfrm>
        </p:spPr>
        <p:txBody>
          <a:bodyPr>
            <a:normAutofit/>
          </a:bodyPr>
          <a:lstStyle/>
          <a:p>
            <a:r>
              <a:rPr lang="ru-RU" sz="9600" dirty="0">
                <a:solidFill>
                  <a:srgbClr val="833AE0"/>
                </a:solidFill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Циклы</a:t>
            </a:r>
            <a:endParaRPr lang="ru-RU" sz="9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317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EB826-CF92-C977-F2C8-9FDAE409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528" y="371801"/>
            <a:ext cx="2665392" cy="1325563"/>
          </a:xfrm>
        </p:spPr>
        <p:txBody>
          <a:bodyPr/>
          <a:lstStyle/>
          <a:p>
            <a:r>
              <a:rPr lang="ru-RU" sz="4000" b="1" dirty="0">
                <a:latin typeface="PT Sans" panose="020B0503020203020204" pitchFamily="34" charset="-52"/>
              </a:rPr>
              <a:t>Цикл в </a:t>
            </a:r>
            <a:r>
              <a:rPr lang="en-US" sz="4000" b="1" dirty="0">
                <a:latin typeface="PT Sans" panose="020B0503020203020204" pitchFamily="34" charset="-52"/>
              </a:rPr>
              <a:t>for: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1DAFA6-0ADB-2D5B-0BF2-88F689CF7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2109" y="1610224"/>
            <a:ext cx="10557164" cy="2304044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/>
          <a:p>
            <a:pPr marL="0" lvl="0" indent="0" algn="ctr">
              <a:lnSpc>
                <a:spcPct val="115000"/>
              </a:lnSpc>
              <a:buNone/>
            </a:pPr>
            <a:r>
              <a:rPr lang="en-US" b="1" dirty="0">
                <a:latin typeface="PT Sans" panose="020B0503020203020204" pitchFamily="34" charset="-52"/>
              </a:rPr>
              <a:t>for </a:t>
            </a:r>
            <a:r>
              <a:rPr lang="ru-RU" dirty="0">
                <a:latin typeface="PT Sans" panose="020B0503020203020204" pitchFamily="34" charset="-52"/>
              </a:rPr>
              <a:t> </a:t>
            </a:r>
            <a:r>
              <a:rPr lang="en-US" dirty="0">
                <a:latin typeface="PT Sans" panose="020B0503020203020204" pitchFamily="34" charset="-52"/>
              </a:rPr>
              <a:t> - </a:t>
            </a:r>
            <a:r>
              <a:rPr lang="ru-RU" dirty="0">
                <a:latin typeface="PT Sans" panose="020B0503020203020204" pitchFamily="34" charset="-52"/>
              </a:rPr>
              <a:t>счетный цикл, который пробегается по набору значений, помещает каждое значение в переменную, и затем в цикле мы можем с этой переменной производить различные действия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41FEC8-AA83-C066-04AC-4F2D0EBBD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8" y="4251965"/>
            <a:ext cx="10591535" cy="141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26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EB826-CF92-C977-F2C8-9FDAE409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528" y="371801"/>
            <a:ext cx="2665392" cy="1325563"/>
          </a:xfrm>
        </p:spPr>
        <p:txBody>
          <a:bodyPr/>
          <a:lstStyle/>
          <a:p>
            <a:r>
              <a:rPr lang="ru-RU" sz="4000" b="1" dirty="0">
                <a:latin typeface="PT Sans" panose="020B0503020203020204" pitchFamily="34" charset="-52"/>
              </a:rPr>
              <a:t>Цикл в </a:t>
            </a:r>
            <a:r>
              <a:rPr lang="en-US" sz="4000" b="1" dirty="0">
                <a:latin typeface="PT Sans" panose="020B0503020203020204" pitchFamily="34" charset="-52"/>
              </a:rPr>
              <a:t>for: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E5D49-9DCE-5BCC-1B52-4A95CA4094D1}"/>
              </a:ext>
            </a:extLst>
          </p:cNvPr>
          <p:cNvSpPr txBox="1"/>
          <p:nvPr/>
        </p:nvSpPr>
        <p:spPr>
          <a:xfrm>
            <a:off x="706583" y="1539483"/>
            <a:ext cx="11055926" cy="2282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ru-RU" sz="2800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однократное выполнение тела цикла называется </a:t>
            </a:r>
            <a:r>
              <a:rPr lang="ru-RU" sz="2800" b="1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итерацией цикла</a:t>
            </a:r>
            <a:endParaRPr lang="ru-RU" sz="2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ru-RU" sz="2800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слово </a:t>
            </a:r>
            <a:r>
              <a:rPr lang="ru-RU" sz="2800" b="1" u="none" strike="noStrike" dirty="0" err="1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for</a:t>
            </a:r>
            <a:r>
              <a:rPr lang="ru-RU" sz="2800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 пишется маленькими буквами</a:t>
            </a:r>
            <a:endParaRPr lang="ru-RU" sz="2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ru-RU" sz="2800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первая строка цикла заканчивается двоеточием (:);</a:t>
            </a:r>
            <a:endParaRPr lang="ru-RU" sz="2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ru-RU" sz="2800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тело цикла выделяют отступом</a:t>
            </a:r>
            <a:endParaRPr lang="ru-RU" sz="2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9511B60-A625-A9D7-59E1-53D993500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662" y="4092387"/>
            <a:ext cx="5133768" cy="213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80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4306F-BF9D-1A71-8203-094E373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325" y="861526"/>
            <a:ext cx="8845750" cy="714144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Что будет результатом программы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0324C0C9-E8F6-C94E-083C-04EBDA821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032985"/>
            <a:ext cx="4134883" cy="472089"/>
          </a:xfrm>
        </p:spPr>
        <p:txBody>
          <a:bodyPr/>
          <a:lstStyle/>
          <a:p>
            <a:r>
              <a:rPr lang="ru-RU" dirty="0">
                <a:latin typeface="PT Sans" panose="020B0503020203020204" pitchFamily="34" charset="-52"/>
              </a:rPr>
              <a:t>1 Пример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  <p:sp>
        <p:nvSpPr>
          <p:cNvPr id="9" name="Текст 11">
            <a:extLst>
              <a:ext uri="{FF2B5EF4-FFF2-40B4-BE49-F238E27FC236}">
                <a16:creationId xmlns:a16="http://schemas.microsoft.com/office/drawing/2014/main" id="{85F5DAC0-5E8F-12D5-717E-179FBA3B30A6}"/>
              </a:ext>
            </a:extLst>
          </p:cNvPr>
          <p:cNvSpPr txBox="1">
            <a:spLocks/>
          </p:cNvSpPr>
          <p:nvPr/>
        </p:nvSpPr>
        <p:spPr>
          <a:xfrm>
            <a:off x="6348745" y="1987788"/>
            <a:ext cx="4134883" cy="4720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PT Sans" panose="020B0503020203020204" pitchFamily="34" charset="-52"/>
              </a:rPr>
              <a:t>2 Пример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8ADA17-1B99-F89E-7F2C-F1B74E201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745" y="2721101"/>
            <a:ext cx="4868316" cy="294540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AD22B36-0F77-23AE-C719-6D4DB1B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2723701"/>
            <a:ext cx="4834612" cy="294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98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4306F-BF9D-1A71-8203-094E373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325" y="861526"/>
            <a:ext cx="8845750" cy="714144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Что будет результатом программы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0324C0C9-E8F6-C94E-083C-04EBDA821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8828" y="2016848"/>
            <a:ext cx="10406560" cy="139601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ru-RU" sz="3200" dirty="0"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П</a:t>
            </a:r>
            <a:r>
              <a:rPr lang="ru-RU" sz="3200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рограмма, используя цикл </a:t>
            </a:r>
            <a:r>
              <a:rPr lang="ru-RU" sz="3200" dirty="0" err="1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for</a:t>
            </a:r>
            <a:r>
              <a:rPr lang="ru-RU" sz="3200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, считывает 5 чисел и выводит их квадраты с поясняющим текстом:</a:t>
            </a:r>
            <a:endParaRPr lang="ru-RU" sz="3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654B77-34D0-0075-9DDC-B02331AC1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69" y="3625846"/>
            <a:ext cx="10272664" cy="260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64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4306F-BF9D-1A71-8203-094E373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325" y="861526"/>
            <a:ext cx="8845750" cy="714144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Что будет результатом программы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0324C0C9-E8F6-C94E-083C-04EBDA821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032985"/>
            <a:ext cx="4134883" cy="472089"/>
          </a:xfrm>
        </p:spPr>
        <p:txBody>
          <a:bodyPr/>
          <a:lstStyle/>
          <a:p>
            <a:r>
              <a:rPr lang="ru-RU" dirty="0">
                <a:latin typeface="PT Sans" panose="020B0503020203020204" pitchFamily="34" charset="-52"/>
              </a:rPr>
              <a:t>1 Пример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  <p:sp>
        <p:nvSpPr>
          <p:cNvPr id="9" name="Текст 11">
            <a:extLst>
              <a:ext uri="{FF2B5EF4-FFF2-40B4-BE49-F238E27FC236}">
                <a16:creationId xmlns:a16="http://schemas.microsoft.com/office/drawing/2014/main" id="{85F5DAC0-5E8F-12D5-717E-179FBA3B30A6}"/>
              </a:ext>
            </a:extLst>
          </p:cNvPr>
          <p:cNvSpPr txBox="1">
            <a:spLocks/>
          </p:cNvSpPr>
          <p:nvPr/>
        </p:nvSpPr>
        <p:spPr>
          <a:xfrm>
            <a:off x="6348745" y="1987788"/>
            <a:ext cx="4134883" cy="4720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PT Sans" panose="020B0503020203020204" pitchFamily="34" charset="-52"/>
              </a:rPr>
              <a:t>2 Пример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766366-3C97-521E-E494-AC02883CD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745" y="2631090"/>
            <a:ext cx="3949498" cy="36020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BCA152-C00A-6DF6-A0AC-C31541DC8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2526608"/>
            <a:ext cx="4134883" cy="350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75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EB826-CF92-C977-F2C8-9FDAE409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528" y="371801"/>
            <a:ext cx="2665392" cy="1325563"/>
          </a:xfrm>
        </p:spPr>
        <p:txBody>
          <a:bodyPr/>
          <a:lstStyle/>
          <a:p>
            <a:r>
              <a:rPr lang="ru-RU" sz="4000" b="1" dirty="0">
                <a:latin typeface="PT Sans" panose="020B0503020203020204" pitchFamily="34" charset="-52"/>
              </a:rPr>
              <a:t>Цикл в </a:t>
            </a:r>
            <a:r>
              <a:rPr lang="en-US" sz="4000" b="1" dirty="0">
                <a:latin typeface="PT Sans" panose="020B0503020203020204" pitchFamily="34" charset="-52"/>
              </a:rPr>
              <a:t>for: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E5D49-9DCE-5BCC-1B52-4A95CA4094D1}"/>
              </a:ext>
            </a:extLst>
          </p:cNvPr>
          <p:cNvSpPr txBox="1"/>
          <p:nvPr/>
        </p:nvSpPr>
        <p:spPr>
          <a:xfrm>
            <a:off x="706583" y="1539483"/>
            <a:ext cx="11000735" cy="13051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ru-RU" sz="2800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Для чего нужна и как работает </a:t>
            </a:r>
            <a:r>
              <a:rPr lang="ru-RU" sz="2800" b="1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переменная цикла</a:t>
            </a:r>
            <a:r>
              <a:rPr lang="ru-RU" sz="2800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? </a:t>
            </a:r>
          </a:p>
          <a:p>
            <a:pPr lvl="0" algn="ctr">
              <a:lnSpc>
                <a:spcPct val="150000"/>
              </a:lnSpc>
            </a:pPr>
            <a:r>
              <a:rPr lang="ru-RU" sz="2800" u="none" strike="noStrike" dirty="0">
                <a:latin typeface="PT Sans" panose="020B0503020203020204" pitchFamily="34" charset="-52"/>
                <a:ea typeface="Arial" panose="020B0604020202020204" pitchFamily="34" charset="0"/>
              </a:rPr>
              <a:t>Что выведет указанный код?</a:t>
            </a:r>
            <a:endParaRPr lang="ru-RU" sz="2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56A3A0-1C34-FDF8-BD1E-7D68708A4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694" y="3374079"/>
            <a:ext cx="6860612" cy="255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09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EB826-CF92-C977-F2C8-9FDAE409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528" y="371801"/>
            <a:ext cx="2665392" cy="1325563"/>
          </a:xfrm>
        </p:spPr>
        <p:txBody>
          <a:bodyPr/>
          <a:lstStyle/>
          <a:p>
            <a:r>
              <a:rPr lang="ru-RU" sz="4000" b="1" dirty="0">
                <a:latin typeface="PT Sans" panose="020B0503020203020204" pitchFamily="34" charset="-52"/>
              </a:rPr>
              <a:t>Цикл в </a:t>
            </a:r>
            <a:r>
              <a:rPr lang="en-US" sz="4000" b="1" dirty="0">
                <a:latin typeface="PT Sans" panose="020B0503020203020204" pitchFamily="34" charset="-52"/>
              </a:rPr>
              <a:t>for: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E5D49-9DCE-5BCC-1B52-4A95CA4094D1}"/>
              </a:ext>
            </a:extLst>
          </p:cNvPr>
          <p:cNvSpPr txBox="1"/>
          <p:nvPr/>
        </p:nvSpPr>
        <p:spPr>
          <a:xfrm>
            <a:off x="706583" y="1539483"/>
            <a:ext cx="11000735" cy="195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Если в </a:t>
            </a:r>
            <a:r>
              <a:rPr lang="ru-RU" sz="2800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теле цикла </a:t>
            </a:r>
            <a:r>
              <a:rPr lang="ru-RU" sz="2800" b="1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нет упоминания переменной i</a:t>
            </a:r>
            <a:r>
              <a:rPr lang="ru-RU" sz="2800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, она не используется. </a:t>
            </a:r>
          </a:p>
          <a:p>
            <a:pPr algn="ctr">
              <a:lnSpc>
                <a:spcPct val="150000"/>
              </a:lnSpc>
            </a:pPr>
            <a:r>
              <a:rPr lang="ru-RU" sz="2800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Так зачем ей давать название? В Python можно написать так:</a:t>
            </a:r>
            <a:endParaRPr lang="ru-RU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AA93CC-FF4A-52EB-3AD2-86FDCAFDD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570" y="3668842"/>
            <a:ext cx="6717308" cy="249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53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EB826-CF92-C977-F2C8-9FDAE409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254" y="371801"/>
            <a:ext cx="2665392" cy="1325563"/>
          </a:xfrm>
        </p:spPr>
        <p:txBody>
          <a:bodyPr/>
          <a:lstStyle/>
          <a:p>
            <a:r>
              <a:rPr lang="en-US" sz="4000" b="1" dirty="0">
                <a:latin typeface="PT Sans" panose="020B0503020203020204" pitchFamily="34" charset="-52"/>
              </a:rPr>
              <a:t>range():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E5D49-9DCE-5BCC-1B52-4A95CA4094D1}"/>
              </a:ext>
            </a:extLst>
          </p:cNvPr>
          <p:cNvSpPr txBox="1"/>
          <p:nvPr/>
        </p:nvSpPr>
        <p:spPr>
          <a:xfrm>
            <a:off x="706581" y="3429000"/>
            <a:ext cx="11000735" cy="25541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ru-RU" sz="2800" b="1" i="0" dirty="0">
                <a:solidFill>
                  <a:srgbClr val="222222"/>
                </a:solidFill>
                <a:effectLst/>
                <a:latin typeface="PT Sans" panose="020B0503020203020204" pitchFamily="34" charset="-52"/>
              </a:rPr>
              <a:t>начало: </a:t>
            </a:r>
            <a:r>
              <a:rPr lang="ru-RU" sz="2800" b="0" i="0" dirty="0">
                <a:solidFill>
                  <a:srgbClr val="222222"/>
                </a:solidFill>
                <a:effectLst/>
                <a:latin typeface="PT Sans" panose="020B0503020203020204" pitchFamily="34" charset="-52"/>
              </a:rPr>
              <a:t>число начала последовательности.</a:t>
            </a:r>
          </a:p>
          <a:p>
            <a:pPr algn="l">
              <a:lnSpc>
                <a:spcPct val="200000"/>
              </a:lnSpc>
            </a:pPr>
            <a:r>
              <a:rPr lang="ru-RU" sz="2800" b="1" dirty="0">
                <a:solidFill>
                  <a:srgbClr val="222222"/>
                </a:solidFill>
                <a:latin typeface="PT Sans" panose="020B0503020203020204" pitchFamily="34" charset="-52"/>
              </a:rPr>
              <a:t>конец</a:t>
            </a:r>
            <a:r>
              <a:rPr lang="ru-RU" sz="2800" b="1" i="0" dirty="0">
                <a:solidFill>
                  <a:srgbClr val="222222"/>
                </a:solidFill>
                <a:effectLst/>
                <a:latin typeface="PT Sans" panose="020B0503020203020204" pitchFamily="34" charset="-52"/>
              </a:rPr>
              <a:t>: </a:t>
            </a:r>
            <a:r>
              <a:rPr lang="ru-RU" sz="2800" b="0" i="0" dirty="0">
                <a:solidFill>
                  <a:srgbClr val="222222"/>
                </a:solidFill>
                <a:effectLst/>
                <a:latin typeface="PT Sans" panose="020B0503020203020204" pitchFamily="34" charset="-52"/>
              </a:rPr>
              <a:t>генерирует число до данного числа, но не включая его.</a:t>
            </a:r>
          </a:p>
          <a:p>
            <a:pPr algn="l">
              <a:lnSpc>
                <a:spcPct val="200000"/>
              </a:lnSpc>
            </a:pPr>
            <a:r>
              <a:rPr lang="ru-RU" sz="2800" b="1" i="0" dirty="0">
                <a:solidFill>
                  <a:srgbClr val="222222"/>
                </a:solidFill>
                <a:effectLst/>
                <a:latin typeface="PT Sans" panose="020B0503020203020204" pitchFamily="34" charset="-52"/>
              </a:rPr>
              <a:t>шаг: </a:t>
            </a:r>
            <a:r>
              <a:rPr lang="ru-RU" sz="2800" b="0" i="0" dirty="0">
                <a:solidFill>
                  <a:srgbClr val="222222"/>
                </a:solidFill>
                <a:effectLst/>
                <a:latin typeface="PT Sans" panose="020B0503020203020204" pitchFamily="34" charset="-52"/>
              </a:rPr>
              <a:t>разница между каждым числом из последовательности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9F57CB-DA92-F9E2-DFBC-D785819D1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198" y="1569538"/>
            <a:ext cx="8483502" cy="124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31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EB826-CF92-C977-F2C8-9FDAE409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254" y="371801"/>
            <a:ext cx="2665392" cy="1325563"/>
          </a:xfrm>
        </p:spPr>
        <p:txBody>
          <a:bodyPr/>
          <a:lstStyle/>
          <a:p>
            <a:r>
              <a:rPr lang="en-US" sz="4000" b="1" dirty="0">
                <a:latin typeface="PT Sans" panose="020B0503020203020204" pitchFamily="34" charset="-52"/>
              </a:rPr>
              <a:t>range():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8FFA27-1840-B503-8026-EE00DD9BA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15" y="1697364"/>
            <a:ext cx="9202570" cy="447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34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B07D3B9-9309-0800-696D-B08E23A4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494" y="418391"/>
            <a:ext cx="2775012" cy="1325563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Реши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ECE05BA-B1B7-E64E-A32C-E0D05B7E6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7534"/>
          </a:xfrm>
        </p:spPr>
        <p:txBody>
          <a:bodyPr anchor="ctr">
            <a:normAutofit fontScale="62500" lnSpcReduction="20000"/>
          </a:bodyPr>
          <a:lstStyle/>
          <a:p>
            <a:pPr marL="0" indent="0" algn="ctr">
              <a:buNone/>
            </a:pPr>
            <a:r>
              <a:rPr lang="ru-RU" sz="3600" dirty="0">
                <a:effectLst/>
                <a:highlight>
                  <a:srgbClr val="FFFFFF"/>
                </a:highlight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  Для того что бы дед мороз появился на утреннике его нужно позвать 6 раз.</a:t>
            </a:r>
          </a:p>
          <a:p>
            <a:pPr marL="0" indent="0" algn="ctr">
              <a:buNone/>
            </a:pPr>
            <a:br>
              <a:rPr lang="ru-RU" sz="3600" dirty="0">
                <a:effectLst/>
                <a:highlight>
                  <a:srgbClr val="FFFFFF"/>
                </a:highlight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</a:br>
            <a:r>
              <a:rPr lang="ru-RU" sz="3600" dirty="0">
                <a:effectLst/>
                <a:highlight>
                  <a:srgbClr val="FFFFFF"/>
                </a:highlight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Напишите программу зовущую деда мороза</a:t>
            </a:r>
            <a:endParaRPr lang="ru-RU" sz="3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E12AB2-6F26-117D-7A28-9C0ACD1F1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39" y="2973708"/>
            <a:ext cx="3570522" cy="322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0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7195B-9005-4B83-BF73-28F49ED5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077" y="750104"/>
            <a:ext cx="3883846" cy="817130"/>
          </a:xfrm>
        </p:spPr>
        <p:txBody>
          <a:bodyPr>
            <a:normAutofit fontScale="90000"/>
          </a:bodyPr>
          <a:lstStyle/>
          <a:p>
            <a:pPr indent="457200" algn="just">
              <a:lnSpc>
                <a:spcPct val="130000"/>
              </a:lnSpc>
            </a:pPr>
            <a:r>
              <a:rPr lang="ru-RU" sz="4400" b="1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Задачи урока:</a:t>
            </a:r>
            <a:endParaRPr lang="ru-RU" sz="4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B6F63357-79D3-4B26-A3C9-C8283478977C}"/>
              </a:ext>
            </a:extLst>
          </p:cNvPr>
          <p:cNvGrpSpPr>
            <a:grpSpLocks/>
          </p:cNvGrpSpPr>
          <p:nvPr/>
        </p:nvGrpSpPr>
        <p:grpSpPr bwMode="auto">
          <a:xfrm>
            <a:off x="2822343" y="3000408"/>
            <a:ext cx="5635625" cy="555625"/>
            <a:chOff x="1248" y="2030"/>
            <a:chExt cx="3550" cy="350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0DF6A419-5E2A-4E00-8DB3-6FB886C8F5B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667712EE-0A52-48BE-B7E2-6CFF71F0546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2F8CE34E-CCAC-4556-BD1B-3B879F66DC9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36" y="2048"/>
              <a:ext cx="306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0">
                <a:lnSpc>
                  <a:spcPct val="115000"/>
                </a:lnSpc>
                <a:buClr>
                  <a:srgbClr val="9900FF"/>
                </a:buClr>
              </a:pPr>
              <a:r>
                <a:rPr lang="ru-RU" sz="2400" dirty="0">
                  <a:effectLst/>
                  <a:latin typeface="PT Sans" panose="020B0503020203020204" pitchFamily="34" charset="-52"/>
                  <a:ea typeface="PT Sans" panose="020B0503020203020204" pitchFamily="34" charset="-52"/>
                  <a:cs typeface="PT Sans" panose="020B0503020203020204" pitchFamily="34" charset="-52"/>
                </a:rPr>
                <a:t>Познакомиться с функцией </a:t>
              </a:r>
              <a:r>
                <a:rPr lang="ru-RU" sz="2400" dirty="0" err="1">
                  <a:effectLst/>
                  <a:latin typeface="PT Sans" panose="020B0503020203020204" pitchFamily="34" charset="-52"/>
                  <a:ea typeface="PT Sans" panose="020B0503020203020204" pitchFamily="34" charset="-52"/>
                  <a:cs typeface="PT Sans" panose="020B0503020203020204" pitchFamily="34" charset="-52"/>
                </a:rPr>
                <a:t>range</a:t>
              </a:r>
              <a:r>
                <a:rPr lang="ru-RU" sz="2400" dirty="0">
                  <a:effectLst/>
                  <a:latin typeface="PT Sans" panose="020B0503020203020204" pitchFamily="34" charset="-52"/>
                  <a:ea typeface="PT Sans" panose="020B0503020203020204" pitchFamily="34" charset="-52"/>
                  <a:cs typeface="PT Sans" panose="020B0503020203020204" pitchFamily="34" charset="-52"/>
                </a:rPr>
                <a:t>()</a:t>
              </a:r>
              <a:endParaRPr lang="ru-RU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D54B6CF8-FCC0-4162-ABF5-C28C496714C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>
                  <a:solidFill>
                    <a:srgbClr val="FFFFFF"/>
                  </a:solidFill>
                </a:rPr>
                <a:t>2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971C45FD-F429-49D3-A966-4BA12FCDFF40}"/>
              </a:ext>
            </a:extLst>
          </p:cNvPr>
          <p:cNvGrpSpPr>
            <a:grpSpLocks/>
          </p:cNvGrpSpPr>
          <p:nvPr/>
        </p:nvGrpSpPr>
        <p:grpSpPr bwMode="auto">
          <a:xfrm>
            <a:off x="1933343" y="2041358"/>
            <a:ext cx="5105401" cy="560388"/>
            <a:chOff x="1248" y="3227"/>
            <a:chExt cx="3216" cy="353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D5197F1D-8FC2-4FC3-BFC0-B4C175E572C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216313BE-CDD7-4FEA-A5D6-AE63F8D1E80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2F241C55-6E71-47BE-9B67-0B64D78720C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08" y="3227"/>
              <a:ext cx="2453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0">
                <a:lnSpc>
                  <a:spcPct val="115000"/>
                </a:lnSpc>
                <a:buClr>
                  <a:srgbClr val="9900FF"/>
                </a:buClr>
              </a:pPr>
              <a:r>
                <a:rPr lang="ru-RU" sz="2400" dirty="0">
                  <a:latin typeface="PT Sans" panose="020B0503020203020204" pitchFamily="34" charset="-52"/>
                </a:rPr>
                <a:t>Познакомиться</a:t>
              </a:r>
              <a:r>
                <a:rPr lang="ru-RU" sz="1800" u="none" strike="noStrike" dirty="0">
                  <a:effectLst/>
                  <a:latin typeface="PT Sans" panose="020B0503020203020204" pitchFamily="34" charset="-52"/>
                  <a:ea typeface="PT Sans" panose="020B0503020203020204" pitchFamily="34" charset="-52"/>
                  <a:cs typeface="PT Sans" panose="020B0503020203020204" pitchFamily="34" charset="-52"/>
                </a:rPr>
                <a:t> </a:t>
              </a:r>
              <a:r>
                <a:rPr lang="ru-RU" sz="2400" dirty="0">
                  <a:latin typeface="PT Sans" panose="020B0503020203020204" pitchFamily="34" charset="-52"/>
                </a:rPr>
                <a:t>с</a:t>
              </a:r>
              <a:r>
                <a:rPr lang="ru-RU" sz="1800" u="none" strike="noStrike" dirty="0">
                  <a:effectLst/>
                  <a:latin typeface="PT Sans" panose="020B0503020203020204" pitchFamily="34" charset="-52"/>
                  <a:ea typeface="PT Sans" panose="020B0503020203020204" pitchFamily="34" charset="-52"/>
                  <a:cs typeface="PT Sans" panose="020B0503020203020204" pitchFamily="34" charset="-52"/>
                </a:rPr>
                <a:t> </a:t>
              </a:r>
              <a:r>
                <a:rPr lang="ru-RU" sz="2400" dirty="0">
                  <a:latin typeface="PT Sans" panose="020B0503020203020204" pitchFamily="34" charset="-52"/>
                </a:rPr>
                <a:t>циклом</a:t>
              </a:r>
              <a:r>
                <a:rPr lang="ru-RU" sz="1800" u="none" strike="noStrike" dirty="0">
                  <a:effectLst/>
                  <a:latin typeface="PT Sans" panose="020B0503020203020204" pitchFamily="34" charset="-52"/>
                  <a:ea typeface="PT Sans" panose="020B0503020203020204" pitchFamily="34" charset="-52"/>
                  <a:cs typeface="PT Sans" panose="020B0503020203020204" pitchFamily="34" charset="-52"/>
                </a:rPr>
                <a:t> </a:t>
              </a:r>
              <a:r>
                <a:rPr lang="ru-RU" sz="2400" dirty="0" err="1">
                  <a:latin typeface="PT Sans" panose="020B0503020203020204" pitchFamily="34" charset="-52"/>
                </a:rPr>
                <a:t>for</a:t>
              </a:r>
              <a:endParaRPr lang="ru-RU" sz="2400" dirty="0">
                <a:latin typeface="PT Sans" panose="020B0503020203020204" pitchFamily="34" charset="-52"/>
              </a:endParaRP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1B416CA3-BD61-43D7-B8B6-F01704CD0EF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>
                  <a:solidFill>
                    <a:srgbClr val="FFFFFF"/>
                  </a:solidFill>
                </a:rPr>
                <a:t>1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oup 22">
            <a:extLst>
              <a:ext uri="{FF2B5EF4-FFF2-40B4-BE49-F238E27FC236}">
                <a16:creationId xmlns:a16="http://schemas.microsoft.com/office/drawing/2014/main" id="{812B2FA8-BBCC-E4B5-4D67-54448CD84C8F}"/>
              </a:ext>
            </a:extLst>
          </p:cNvPr>
          <p:cNvGrpSpPr>
            <a:grpSpLocks/>
          </p:cNvGrpSpPr>
          <p:nvPr/>
        </p:nvGrpSpPr>
        <p:grpSpPr bwMode="auto">
          <a:xfrm>
            <a:off x="1839680" y="4048732"/>
            <a:ext cx="5199064" cy="560388"/>
            <a:chOff x="1248" y="3227"/>
            <a:chExt cx="3275" cy="353"/>
          </a:xfrm>
        </p:grpSpPr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6B89BD4A-20A7-1A73-988D-4C68CC52351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24">
              <a:extLst>
                <a:ext uri="{FF2B5EF4-FFF2-40B4-BE49-F238E27FC236}">
                  <a16:creationId xmlns:a16="http://schemas.microsoft.com/office/drawing/2014/main" id="{39C12EB8-C6A9-0A77-71C3-DA9DCB4A22C7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8" name="Text Box 25">
              <a:extLst>
                <a:ext uri="{FF2B5EF4-FFF2-40B4-BE49-F238E27FC236}">
                  <a16:creationId xmlns:a16="http://schemas.microsoft.com/office/drawing/2014/main" id="{1D9E7BAD-013C-BEAB-6657-95DA185851A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08" y="3227"/>
              <a:ext cx="2715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0">
                <a:lnSpc>
                  <a:spcPct val="115000"/>
                </a:lnSpc>
                <a:buClr>
                  <a:srgbClr val="9900FF"/>
                </a:buClr>
              </a:pPr>
              <a:r>
                <a:rPr lang="ru-RU" sz="2400" dirty="0">
                  <a:latin typeface="PT Sans" panose="020B0503020203020204" pitchFamily="34" charset="-52"/>
                </a:rPr>
                <a:t>Познакомиться</a:t>
              </a:r>
              <a:r>
                <a:rPr lang="ru-RU" sz="1800" u="none" strike="noStrike" dirty="0">
                  <a:effectLst/>
                  <a:latin typeface="PT Sans" panose="020B0503020203020204" pitchFamily="34" charset="-52"/>
                  <a:ea typeface="PT Sans" panose="020B0503020203020204" pitchFamily="34" charset="-52"/>
                  <a:cs typeface="PT Sans" panose="020B0503020203020204" pitchFamily="34" charset="-52"/>
                </a:rPr>
                <a:t> </a:t>
              </a:r>
              <a:r>
                <a:rPr lang="ru-RU" sz="2400" dirty="0">
                  <a:latin typeface="PT Sans" panose="020B0503020203020204" pitchFamily="34" charset="-52"/>
                </a:rPr>
                <a:t>с</a:t>
              </a:r>
              <a:r>
                <a:rPr lang="ru-RU" sz="1800" u="none" strike="noStrike" dirty="0">
                  <a:effectLst/>
                  <a:latin typeface="PT Sans" panose="020B0503020203020204" pitchFamily="34" charset="-52"/>
                  <a:ea typeface="PT Sans" panose="020B0503020203020204" pitchFamily="34" charset="-52"/>
                  <a:cs typeface="PT Sans" panose="020B0503020203020204" pitchFamily="34" charset="-52"/>
                </a:rPr>
                <a:t> </a:t>
              </a:r>
              <a:r>
                <a:rPr lang="ru-RU" sz="2400" dirty="0">
                  <a:latin typeface="PT Sans" panose="020B0503020203020204" pitchFamily="34" charset="-52"/>
                </a:rPr>
                <a:t>циклом </a:t>
              </a:r>
              <a:r>
                <a:rPr lang="en-US" sz="2400" dirty="0">
                  <a:latin typeface="PT Sans" panose="020B0503020203020204" pitchFamily="34" charset="-52"/>
                </a:rPr>
                <a:t>while</a:t>
              </a:r>
              <a:endParaRPr lang="ru-RU" sz="2400" dirty="0">
                <a:latin typeface="PT Sans" panose="020B0503020203020204" pitchFamily="34" charset="-52"/>
              </a:endParaRPr>
            </a:p>
          </p:txBody>
        </p:sp>
        <p:sp>
          <p:nvSpPr>
            <p:cNvPr id="14" name="Text Box 26">
              <a:extLst>
                <a:ext uri="{FF2B5EF4-FFF2-40B4-BE49-F238E27FC236}">
                  <a16:creationId xmlns:a16="http://schemas.microsoft.com/office/drawing/2014/main" id="{91C2D7F4-F1C0-1535-698E-889BC6F0977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>
                  <a:solidFill>
                    <a:srgbClr val="FFFFFF"/>
                  </a:solidFill>
                </a:rPr>
                <a:t>3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" name="Group 7">
            <a:extLst>
              <a:ext uri="{FF2B5EF4-FFF2-40B4-BE49-F238E27FC236}">
                <a16:creationId xmlns:a16="http://schemas.microsoft.com/office/drawing/2014/main" id="{12596C93-EB48-6B5E-EE61-92B67239A3F4}"/>
              </a:ext>
            </a:extLst>
          </p:cNvPr>
          <p:cNvGrpSpPr>
            <a:grpSpLocks/>
          </p:cNvGrpSpPr>
          <p:nvPr/>
        </p:nvGrpSpPr>
        <p:grpSpPr bwMode="auto">
          <a:xfrm>
            <a:off x="2974743" y="4984446"/>
            <a:ext cx="5105400" cy="560388"/>
            <a:chOff x="1248" y="2027"/>
            <a:chExt cx="3216" cy="353"/>
          </a:xfrm>
        </p:grpSpPr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3CCB178A-5EE8-C85E-0759-014C128006E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95565D67-51EE-A182-ADE0-BDDB26CA75F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5190B097-0AD7-F606-AA86-45C1CEE42C3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21" y="2027"/>
              <a:ext cx="2661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0">
                <a:lnSpc>
                  <a:spcPct val="115000"/>
                </a:lnSpc>
                <a:buClr>
                  <a:srgbClr val="9900FF"/>
                </a:buClr>
              </a:pPr>
              <a:r>
                <a:rPr lang="ru-RU" sz="2400" dirty="0">
                  <a:effectLst/>
                  <a:latin typeface="PT Sans" panose="020B0503020203020204" pitchFamily="34" charset="-52"/>
                  <a:ea typeface="PT Sans" panose="020B0503020203020204" pitchFamily="34" charset="-52"/>
                  <a:cs typeface="PT Sans" panose="020B0503020203020204" pitchFamily="34" charset="-52"/>
                </a:rPr>
                <a:t>Оператор </a:t>
              </a:r>
              <a:r>
                <a:rPr lang="ru-RU" sz="2400" dirty="0" err="1">
                  <a:effectLst/>
                  <a:latin typeface="PT Sans" panose="020B0503020203020204" pitchFamily="34" charset="-52"/>
                  <a:ea typeface="PT Sans" panose="020B0503020203020204" pitchFamily="34" charset="-52"/>
                  <a:cs typeface="PT Sans" panose="020B0503020203020204" pitchFamily="34" charset="-52"/>
                </a:rPr>
                <a:t>break</a:t>
              </a:r>
              <a:r>
                <a:rPr lang="en-US" sz="2400" dirty="0">
                  <a:effectLst/>
                  <a:latin typeface="PT Sans" panose="020B0503020203020204" pitchFamily="34" charset="-52"/>
                  <a:ea typeface="PT Sans" panose="020B0503020203020204" pitchFamily="34" charset="-52"/>
                  <a:cs typeface="PT Sans" panose="020B0503020203020204" pitchFamily="34" charset="-52"/>
                </a:rPr>
                <a:t>, continue, else</a:t>
              </a:r>
              <a:endParaRPr lang="ru-RU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4AD47FFB-2A4D-697C-9CEC-CD73C86133B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9508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B07D3B9-9309-0800-696D-B08E23A4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402" y="577011"/>
            <a:ext cx="5499196" cy="1325563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Вывести на экран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9C3A2C-5CCA-DD69-95DA-5A9AFD93E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456" y="2349920"/>
            <a:ext cx="7245395" cy="284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89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438E1-D93F-C6AC-C68F-88F39D2DE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8960" y="500062"/>
            <a:ext cx="1754080" cy="1325563"/>
          </a:xfrm>
        </p:spPr>
        <p:txBody>
          <a:bodyPr/>
          <a:lstStyle/>
          <a:p>
            <a:r>
              <a:rPr lang="ru-RU" sz="4400" b="1" dirty="0">
                <a:latin typeface="PT Sans" panose="020B0503020203020204" pitchFamily="34" charset="-52"/>
              </a:rPr>
              <a:t>Реши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2E2EE0-6138-4016-2483-A57401234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826"/>
            <a:ext cx="10685016" cy="1503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0" i="0" dirty="0">
                <a:solidFill>
                  <a:srgbClr val="242021"/>
                </a:solidFill>
                <a:effectLst/>
                <a:latin typeface="PTSerif-Regular"/>
              </a:rPr>
              <a:t>У </a:t>
            </a:r>
            <a:r>
              <a:rPr lang="ru-RU" sz="1800" dirty="0">
                <a:solidFill>
                  <a:srgbClr val="242021"/>
                </a:solidFill>
                <a:latin typeface="PTSerif-Regular"/>
              </a:rPr>
              <a:t>Пети контрольная по математике, от переживаний он напрочь забыл таблицу умножения на 7. Помоги Пете, н</a:t>
            </a:r>
            <a:r>
              <a:rPr lang="ru-RU" sz="1800" b="0" i="0" dirty="0">
                <a:solidFill>
                  <a:srgbClr val="242021"/>
                </a:solidFill>
                <a:effectLst/>
                <a:latin typeface="PTSerif-Regular"/>
              </a:rPr>
              <a:t>апечатайте таблицу умножения на 7:</a:t>
            </a: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5DAAB9-FB33-3F9F-70B0-FBD63BE38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737" y="2868388"/>
            <a:ext cx="2260526" cy="353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69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438E1-D93F-C6AC-C68F-88F39D2DE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8960" y="500062"/>
            <a:ext cx="1754080" cy="1325563"/>
          </a:xfrm>
        </p:spPr>
        <p:txBody>
          <a:bodyPr/>
          <a:lstStyle/>
          <a:p>
            <a:r>
              <a:rPr lang="ru-RU" sz="4400" b="1" dirty="0">
                <a:latin typeface="PT Sans" panose="020B0503020203020204" pitchFamily="34" charset="-52"/>
              </a:rPr>
              <a:t>Реши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2E2EE0-6138-4016-2483-A57401234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92" y="1850442"/>
            <a:ext cx="10685016" cy="1396611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242021"/>
                </a:solidFill>
                <a:latin typeface="PTSerif-Regular"/>
              </a:rPr>
              <a:t>После помощи на контрольной мальчик Петя понял мощь программирования.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242021"/>
                </a:solidFill>
                <a:latin typeface="PTSerif-Regular"/>
              </a:rPr>
              <a:t>Теперь он хочет модернизировать программу из предыдущего примера, таким образом что бы программа запрашивала число, а потом выводила таблицу умножения на это число</a:t>
            </a:r>
            <a:br>
              <a:rPr lang="ru-RU" dirty="0"/>
            </a:b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2E34E0-2F65-BE4A-E744-C717954A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651" y="3036662"/>
            <a:ext cx="2867425" cy="311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59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460D9-8717-70DC-CDA1-2CF9A9E1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Реши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336D41-9C6E-A6E6-A81D-1F4511C5F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617"/>
            <a:ext cx="10955694" cy="88958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000" dirty="0">
                <a:solidFill>
                  <a:srgbClr val="333333"/>
                </a:solidFill>
                <a:latin typeface="PT Sans" panose="020B0503020203020204" pitchFamily="34" charset="-52"/>
              </a:rPr>
              <a:t>Пользователь вводит строку и программа выводит все символы данной строки</a:t>
            </a:r>
            <a:r>
              <a:rPr lang="en-US" sz="3000" dirty="0">
                <a:solidFill>
                  <a:srgbClr val="333333"/>
                </a:solidFill>
                <a:latin typeface="PT Sans" panose="020B0503020203020204" pitchFamily="34" charset="-52"/>
              </a:rPr>
              <a:t> </a:t>
            </a:r>
            <a:r>
              <a:rPr lang="ru-RU" sz="3000" dirty="0">
                <a:solidFill>
                  <a:srgbClr val="333333"/>
                </a:solidFill>
                <a:latin typeface="PT Sans" panose="020B0503020203020204" pitchFamily="34" charset="-52"/>
              </a:rPr>
              <a:t>через тире</a:t>
            </a:r>
            <a:r>
              <a:rPr lang="ru-RU" sz="3000" dirty="0">
                <a:solidFill>
                  <a:srgbClr val="333333"/>
                </a:solidFill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.</a:t>
            </a:r>
            <a:endParaRPr lang="en-US" sz="3000" dirty="0">
              <a:solidFill>
                <a:srgbClr val="333333"/>
              </a:solidFill>
              <a:effectLst/>
              <a:latin typeface="PT Sans" panose="020B0503020203020204" pitchFamily="34" charset="-52"/>
              <a:ea typeface="PT Sans" panose="020B0503020203020204" pitchFamily="34" charset="-52"/>
              <a:cs typeface="PT Sans" panose="020B0503020203020204" pitchFamily="34" charset="-52"/>
            </a:endParaRP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8E2295-E13A-22B9-17DA-8C14B77DE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634" y="3068549"/>
            <a:ext cx="4776732" cy="184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24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3737BF-C909-E955-8C68-E7DD8035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1580" y="617052"/>
            <a:ext cx="1849016" cy="1325563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Реши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F5D62AB-24AA-F825-78A6-3B72BC153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882" y="2800868"/>
            <a:ext cx="10054236" cy="1965389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5A55348C-639A-6A0E-6903-303B0A14E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27"/>
            <a:ext cx="10955694" cy="44171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>
                <a:solidFill>
                  <a:srgbClr val="333333"/>
                </a:solidFill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Вывести список покупок</a:t>
            </a:r>
            <a:endParaRPr lang="en-US" dirty="0">
              <a:solidFill>
                <a:srgbClr val="333333"/>
              </a:solidFill>
              <a:effectLst/>
              <a:latin typeface="PT Sans" panose="020B0503020203020204" pitchFamily="34" charset="-52"/>
              <a:ea typeface="PT Sans" panose="020B0503020203020204" pitchFamily="34" charset="-52"/>
              <a:cs typeface="PT Sans" panose="020B0503020203020204" pitchFamily="34" charset="-52"/>
            </a:endParaRPr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4905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22FDA0-DAB2-BB3D-1875-F08A32DE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7475" y="589060"/>
            <a:ext cx="1737049" cy="1325563"/>
          </a:xfrm>
        </p:spPr>
        <p:txBody>
          <a:bodyPr/>
          <a:lstStyle/>
          <a:p>
            <a:r>
              <a:rPr lang="ru-RU" sz="4400" b="1" dirty="0">
                <a:latin typeface="PT Sans" panose="020B0503020203020204" pitchFamily="34" charset="-52"/>
              </a:rPr>
              <a:t>Реши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4F2FBB7-8822-1D79-3B7C-60C6B1B9C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5711" y="1948750"/>
            <a:ext cx="4380576" cy="2960499"/>
          </a:xfrm>
        </p:spPr>
      </p:pic>
    </p:spTree>
    <p:extLst>
      <p:ext uri="{BB962C8B-B14F-4D97-AF65-F5344CB8AC3E}">
        <p14:creationId xmlns:p14="http://schemas.microsoft.com/office/powerpoint/2010/main" val="1210332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EB826-CF92-C977-F2C8-9FDAE409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528" y="371801"/>
            <a:ext cx="3376766" cy="1325563"/>
          </a:xfrm>
        </p:spPr>
        <p:txBody>
          <a:bodyPr/>
          <a:lstStyle/>
          <a:p>
            <a:r>
              <a:rPr lang="ru-RU" sz="4000" b="1" dirty="0">
                <a:latin typeface="PT Sans" panose="020B0503020203020204" pitchFamily="34" charset="-52"/>
              </a:rPr>
              <a:t>Цикл в </a:t>
            </a:r>
            <a:r>
              <a:rPr lang="en-US" sz="4000" b="1" dirty="0">
                <a:latin typeface="PT Sans" panose="020B0503020203020204" pitchFamily="34" charset="-52"/>
              </a:rPr>
              <a:t>while: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1DAFA6-0ADB-2D5B-0BF2-88F689CF7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2109" y="1619554"/>
            <a:ext cx="10557164" cy="2304044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/>
          <a:p>
            <a:pPr marL="0" lvl="0" indent="0" algn="ctr">
              <a:lnSpc>
                <a:spcPct val="115000"/>
              </a:lnSpc>
              <a:buNone/>
            </a:pPr>
            <a:r>
              <a:rPr lang="en-US" b="1" dirty="0">
                <a:latin typeface="PT Sans" panose="020B0503020203020204" pitchFamily="34" charset="-52"/>
              </a:rPr>
              <a:t>while </a:t>
            </a:r>
            <a:r>
              <a:rPr lang="ru-RU" dirty="0">
                <a:latin typeface="PT Sans" panose="020B0503020203020204" pitchFamily="34" charset="-52"/>
              </a:rPr>
              <a:t> </a:t>
            </a:r>
            <a:r>
              <a:rPr lang="en-US" dirty="0">
                <a:latin typeface="PT Sans" panose="020B0503020203020204" pitchFamily="34" charset="-52"/>
              </a:rPr>
              <a:t> - </a:t>
            </a:r>
            <a:r>
              <a:rPr lang="ru-RU" dirty="0">
                <a:latin typeface="PT Sans" panose="020B0503020203020204" pitchFamily="34" charset="-52"/>
              </a:rPr>
              <a:t>не счетный цикл, который 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проверяет истинность некоторого условия, и если условие истинно, то выполняет инструкции цикла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2545EE-BFAE-F469-5AE3-C1237EA1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043" y="4130660"/>
            <a:ext cx="5037295" cy="208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93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2DE42-EA3E-A983-27DF-E9287106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74" y="71968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b="1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любой цикл </a:t>
            </a:r>
            <a:r>
              <a:rPr lang="ru-RU" sz="4400" b="1" dirty="0" err="1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for</a:t>
            </a:r>
            <a:r>
              <a:rPr lang="ru-RU" sz="4400" b="1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, можно записать с помощью цикла </a:t>
            </a:r>
            <a:r>
              <a:rPr lang="ru-RU" sz="4400" b="1" dirty="0" err="1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while</a:t>
            </a:r>
            <a:br>
              <a:rPr lang="ru-RU" dirty="0"/>
            </a:br>
            <a:endParaRPr lang="ru-RU" dirty="0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859690E9-D470-44A3-CAC4-663DEA358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926" y="2789360"/>
            <a:ext cx="5301597" cy="2023390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926D80C-C0FA-3F8B-AEEE-8C54DDC34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246" y="2789360"/>
            <a:ext cx="3720790" cy="202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54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2F127957-0D3C-A3B3-207E-35384BDB7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работы без оператора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8A1E86-F83D-FB94-4841-74639262A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Пример работы с оператором </a:t>
            </a:r>
            <a:r>
              <a:rPr lang="en-US" dirty="0"/>
              <a:t>break</a:t>
            </a:r>
            <a:endParaRPr lang="ru-RU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D530CF36-456D-0C56-921A-5593CE8C04D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836612" y="2505075"/>
            <a:ext cx="5001175" cy="2276800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2C1EA43-368B-E9C2-1687-66FE25DBB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530" y="4877987"/>
            <a:ext cx="4648849" cy="109552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512007A-1CCA-494D-A8CD-C89A13642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513953"/>
            <a:ext cx="4648849" cy="224796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F5E2287-1CFB-9271-DFC6-DD7EE6AB2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612" y="4901705"/>
            <a:ext cx="5001175" cy="1076475"/>
          </a:xfrm>
          <a:prstGeom prst="rect">
            <a:avLst/>
          </a:prstGeom>
        </p:spPr>
      </p:pic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E68E5451-D85A-AC29-7A02-84CA7453BDE6}"/>
              </a:ext>
            </a:extLst>
          </p:cNvPr>
          <p:cNvSpPr txBox="1">
            <a:spLocks/>
          </p:cNvSpPr>
          <p:nvPr/>
        </p:nvSpPr>
        <p:spPr>
          <a:xfrm>
            <a:off x="2706469" y="545277"/>
            <a:ext cx="70321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Оператор прерывания break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60609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D5F6B-A778-D734-FD38-9B71B6E1D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69" y="545277"/>
            <a:ext cx="7032122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Оператор прерывания </a:t>
            </a:r>
            <a:r>
              <a:rPr lang="ru-RU" sz="4000" b="1" dirty="0" err="1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break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127957-0D3C-A3B3-207E-35384BDB7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работы без оператора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8A1E86-F83D-FB94-4841-74639262A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Пример работы с оператором </a:t>
            </a:r>
            <a:r>
              <a:rPr lang="en-US" dirty="0"/>
              <a:t>break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2C1EA43-368B-E9C2-1687-66FE25DBB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531" y="4877987"/>
            <a:ext cx="3322686" cy="109552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F5E2287-1CFB-9271-DFC6-DD7EE6AB2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4901705"/>
            <a:ext cx="4575143" cy="10764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10FBCA8-9599-021C-132A-C813F1D75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12" y="2616847"/>
            <a:ext cx="4575143" cy="220397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5C06AC-837E-D65D-2861-2BF020B448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530" y="2616846"/>
            <a:ext cx="3322686" cy="220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2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7195B-9005-4B83-BF73-28F49ED5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452" y="500062"/>
            <a:ext cx="2517930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PT Sans" panose="020B0503020203020204" pitchFamily="34" charset="-52"/>
              </a:rPr>
              <a:t>Разминка</a:t>
            </a:r>
            <a:r>
              <a:rPr lang="en-US" sz="3600" b="1" dirty="0">
                <a:latin typeface="PT Sans" panose="020B0503020203020204" pitchFamily="34" charset="-52"/>
              </a:rPr>
              <a:t>:</a:t>
            </a:r>
            <a:endParaRPr lang="ru-RU" sz="3600" b="1" dirty="0">
              <a:latin typeface="PT Sans" panose="020B0503020203020204" pitchFamily="34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5115DF-2519-85DB-77FC-B094468FE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644" y="2192783"/>
            <a:ext cx="10457155" cy="398417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3200" dirty="0"/>
              <a:t>Какие виды условных операторов вы знаете? </a:t>
            </a:r>
          </a:p>
          <a:p>
            <a:pPr marL="0" indent="0">
              <a:buNone/>
            </a:pPr>
            <a:endParaRPr lang="ru-RU" sz="3200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3200" dirty="0"/>
              <a:t>Может ли условный оператор быть без </a:t>
            </a:r>
            <a:r>
              <a:rPr lang="en-US" sz="3200" dirty="0"/>
              <a:t>if</a:t>
            </a:r>
            <a:r>
              <a:rPr lang="ru-RU" sz="3200" dirty="0"/>
              <a:t>?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sz="3200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3200" dirty="0"/>
              <a:t>Может ли условный оператор быть без </a:t>
            </a:r>
            <a:r>
              <a:rPr lang="en-US" sz="3200" dirty="0"/>
              <a:t>else</a:t>
            </a:r>
            <a:r>
              <a:rPr lang="ru-RU" sz="3200" dirty="0"/>
              <a:t>?</a:t>
            </a:r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19388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D5F6B-A778-D734-FD38-9B71B6E1D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925" y="484808"/>
            <a:ext cx="9560816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Оператор пропуска итераций </a:t>
            </a:r>
            <a:r>
              <a:rPr lang="ru-RU" sz="4000" b="1" dirty="0" err="1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continue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127957-0D3C-A3B3-207E-35384BDB7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работы без оператора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8A1E86-F83D-FB94-4841-74639262A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Пример работы с оператором </a:t>
            </a:r>
            <a:r>
              <a:rPr lang="en-US" sz="2400" b="1" dirty="0">
                <a:latin typeface="PT Sans" panose="020B0503020203020204" pitchFamily="34" charset="-52"/>
              </a:rPr>
              <a:t>continue</a:t>
            </a:r>
            <a:endParaRPr lang="ru-RU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D530CF36-456D-0C56-921A-5593CE8C04D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836612" y="2505075"/>
            <a:ext cx="5001175" cy="2276800"/>
          </a:xfr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F5E2287-1CFB-9271-DFC6-DD7EE6AB2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4901705"/>
            <a:ext cx="5001175" cy="10764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4132937-5685-186F-EDF3-E0D6857FD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780" y="4901705"/>
            <a:ext cx="4811961" cy="100979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A0B9FA-A7E5-1364-DE9A-BA814EC8E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2781" y="2505075"/>
            <a:ext cx="4811962" cy="22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11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2F127957-0D3C-A3B3-207E-35384BDB7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работы без оператора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8A1E86-F83D-FB94-4841-74639262A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Пример работы с оператором </a:t>
            </a:r>
            <a:r>
              <a:rPr lang="en-US" sz="2400" b="1" dirty="0">
                <a:latin typeface="PT Sans" panose="020B0503020203020204" pitchFamily="34" charset="-52"/>
              </a:rPr>
              <a:t>continue</a:t>
            </a:r>
            <a:endParaRPr lang="ru-RU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F5E2287-1CFB-9271-DFC6-DD7EE6AB2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4901705"/>
            <a:ext cx="4575143" cy="10764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10FBCA8-9599-021C-132A-C813F1D75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2616847"/>
            <a:ext cx="4575143" cy="220397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EB8656-73A4-5826-74FF-0C19B43F6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531" y="2574859"/>
            <a:ext cx="3378669" cy="253400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DC581D3-5DB2-5042-64FB-75F032049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531" y="5168442"/>
            <a:ext cx="4563112" cy="809738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5E03876-EFFD-8355-BE12-AFCD9FB7415E}"/>
              </a:ext>
            </a:extLst>
          </p:cNvPr>
          <p:cNvSpPr txBox="1">
            <a:spLocks/>
          </p:cNvSpPr>
          <p:nvPr/>
        </p:nvSpPr>
        <p:spPr>
          <a:xfrm>
            <a:off x="1838049" y="530629"/>
            <a:ext cx="956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Оператор пропуска итераций </a:t>
            </a:r>
            <a:r>
              <a:rPr lang="ru-RU" sz="4000" b="1" dirty="0" err="1"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continue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32877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D5F6B-A778-D734-FD38-9B71B6E1D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90" y="243827"/>
            <a:ext cx="3704220" cy="1325563"/>
          </a:xfrm>
        </p:spPr>
        <p:txBody>
          <a:bodyPr/>
          <a:lstStyle/>
          <a:p>
            <a:r>
              <a:rPr lang="ru-RU" sz="4000" b="1" dirty="0">
                <a:latin typeface="PT Sans" panose="020B0503020203020204" pitchFamily="34" charset="-52"/>
              </a:rPr>
              <a:t>Оператор</a:t>
            </a:r>
            <a:r>
              <a:rPr lang="ru-RU" sz="1800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 </a:t>
            </a:r>
            <a:r>
              <a:rPr lang="en-US" sz="4000" b="1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e</a:t>
            </a:r>
            <a:r>
              <a:rPr lang="en-US" sz="4000" b="1" dirty="0"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lse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BB4F7B2-425E-B580-C477-130335889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529" y="1476226"/>
            <a:ext cx="8523071" cy="206619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9D044A9-0DAA-7100-2DD3-3DA7D8D27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529" y="3887572"/>
            <a:ext cx="8905477" cy="206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0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2F95AC3-C922-71CF-7024-8494A3BA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581" y="391759"/>
            <a:ext cx="3440838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PT Sans" panose="020B0503020203020204" pitchFamily="34" charset="-52"/>
              </a:rPr>
              <a:t>Лови ошибку</a:t>
            </a:r>
            <a:r>
              <a:rPr lang="en-US" sz="4000" b="1" dirty="0">
                <a:latin typeface="PT Sans" panose="020B0503020203020204" pitchFamily="34" charset="-52"/>
              </a:rPr>
              <a:t>:</a:t>
            </a:r>
            <a:endParaRPr lang="ru-RU" sz="3600" b="1" dirty="0">
              <a:latin typeface="PT Sans" panose="020B0503020203020204" pitchFamily="34" charset="-52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EC96931-E101-7FA7-7E0D-0E1C15233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03" y="1991295"/>
            <a:ext cx="3248478" cy="153373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C6922F-2E10-CCF7-1F76-7F740DBC1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430" y="1958538"/>
            <a:ext cx="6433468" cy="42835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96E4417-79F4-AF55-A1A7-F234F177C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103" y="3622347"/>
            <a:ext cx="3267531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4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B39032F-C686-FE90-FE35-8F942FA4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881" y="617294"/>
            <a:ext cx="8845750" cy="714144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Что будет результатом программы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80D357-1C34-83A0-6CD2-3CCE2D69D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53" y="1624503"/>
            <a:ext cx="3385921" cy="34712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11F385-B63E-4E72-BBCF-50D3C0060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496" y="1615625"/>
            <a:ext cx="3272691" cy="395955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58D682-FF93-09A2-542D-EE7DF5A1A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0795" y="1615625"/>
            <a:ext cx="2829320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1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B39032F-C686-FE90-FE35-8F942FA4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881" y="617294"/>
            <a:ext cx="8845750" cy="714144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Что будет результатом программы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E275B7-A8DC-016E-C323-D98FF020E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52" y="1519925"/>
            <a:ext cx="3077004" cy="254353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209E639-8DCF-31DF-3764-A45441978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953" y="1519924"/>
            <a:ext cx="3264528" cy="254352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F67428F-9200-A42B-9A01-E9D892055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678" y="1519924"/>
            <a:ext cx="3124636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4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C7FAD7-E879-12C5-D586-43137A1E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867" y="561068"/>
            <a:ext cx="5186265" cy="1325563"/>
          </a:xfrm>
        </p:spPr>
        <p:txBody>
          <a:bodyPr/>
          <a:lstStyle/>
          <a:p>
            <a:pPr algn="ctr"/>
            <a:r>
              <a:rPr lang="ru-RU" sz="4000" b="1" dirty="0">
                <a:latin typeface="PT Sans" panose="020B0503020203020204" pitchFamily="34" charset="-52"/>
              </a:rPr>
              <a:t>Разминка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4C66DD-243B-3A46-5ABE-AAED1CF48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56253"/>
            <a:ext cx="10657114" cy="382872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Роскомнадзор выпусти сборник шуток рекомендованных для каждого возраста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10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лет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Что выйдет, если клюква наденет штаны?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Брюква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!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лет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Что сказала зеленая виноградина синей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виноградине?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Дыши! Дыши!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12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лет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Что сказал 0 числу 8?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Привет, ребята!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13 </a:t>
            </a:r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лет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: </a:t>
            </a:r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Что такое: на потолке сидит и хохочет?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Муха-</a:t>
            </a:r>
            <a:r>
              <a:rPr lang="ru-RU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хохотуха</a:t>
            </a:r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!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Для остальных возрастов эти шутки секрет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694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C7FAD7-E879-12C5-D586-43137A1E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867" y="561068"/>
            <a:ext cx="5186265" cy="1325563"/>
          </a:xfrm>
        </p:spPr>
        <p:txBody>
          <a:bodyPr/>
          <a:lstStyle/>
          <a:p>
            <a:pPr algn="ctr"/>
            <a:r>
              <a:rPr lang="ru-RU" sz="4000" b="1" dirty="0">
                <a:latin typeface="PT Sans" panose="020B0503020203020204" pitchFamily="34" charset="-52"/>
              </a:rPr>
              <a:t>Разминка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4C66DD-243B-3A46-5ABE-AAED1CF48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56253"/>
            <a:ext cx="10657114" cy="3828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Компания </a:t>
            </a:r>
            <a:r>
              <a:rPr lang="ru-RU" dirty="0" err="1"/>
              <a:t>Понпончик</a:t>
            </a:r>
            <a:r>
              <a:rPr lang="ru-RU" dirty="0"/>
              <a:t> набирает сотрудников. </a:t>
            </a:r>
          </a:p>
          <a:p>
            <a:pPr marL="0" indent="0">
              <a:buNone/>
            </a:pPr>
            <a:r>
              <a:rPr lang="ru-RU" dirty="0"/>
              <a:t>Для того что бы попасть в штат необходимо что бы возраст был от 25 лет</a:t>
            </a:r>
            <a:r>
              <a:rPr lang="en-US" dirty="0"/>
              <a:t> </a:t>
            </a:r>
            <a:r>
              <a:rPr lang="ru-RU" dirty="0"/>
              <a:t>и опыт от 3х лет.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Так </a:t>
            </a:r>
            <a:r>
              <a:rPr lang="ru-RU" dirty="0" err="1"/>
              <a:t>Понпончик</a:t>
            </a:r>
            <a:r>
              <a:rPr lang="ru-RU" dirty="0"/>
              <a:t> готов обучать стажеров, для этого необходимо что бы либо возраст был от 25 либо опыт от 3х лет </a:t>
            </a:r>
          </a:p>
          <a:p>
            <a:pPr marL="0" indent="0">
              <a:buNone/>
            </a:pPr>
            <a:r>
              <a:rPr lang="ru-RU" dirty="0"/>
              <a:t>Если ни одно из этих условий не выполнено то сотрудник отравляется домой.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4374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EB826-CF92-C977-F2C8-9FDAE409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790" y="338492"/>
            <a:ext cx="4222419" cy="1325563"/>
          </a:xfrm>
        </p:spPr>
        <p:txBody>
          <a:bodyPr/>
          <a:lstStyle/>
          <a:p>
            <a:r>
              <a:rPr lang="ru-RU" sz="4000" b="1" dirty="0">
                <a:latin typeface="PT Sans" panose="020B0503020203020204" pitchFamily="34" charset="-52"/>
              </a:rPr>
              <a:t>Циклы в </a:t>
            </a:r>
            <a:r>
              <a:rPr lang="en-US" sz="4000" b="1" dirty="0">
                <a:latin typeface="PT Sans" panose="020B0503020203020204" pitchFamily="34" charset="-52"/>
              </a:rPr>
              <a:t>python: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1DAFA6-0ADB-2D5B-0BF2-88F689CF7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2218" y="1436683"/>
            <a:ext cx="10299708" cy="1170886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/>
          <a:p>
            <a:pPr marL="0" lvl="0" indent="0" algn="ctr">
              <a:lnSpc>
                <a:spcPct val="115000"/>
              </a:lnSpc>
              <a:buNone/>
            </a:pPr>
            <a:r>
              <a:rPr lang="ru-RU" b="1" dirty="0">
                <a:latin typeface="PT Sans" panose="020B0503020203020204" pitchFamily="34" charset="-52"/>
              </a:rPr>
              <a:t>Цикл</a:t>
            </a:r>
            <a:r>
              <a:rPr lang="ru-RU" dirty="0">
                <a:latin typeface="PT Sans" panose="020B0503020203020204" pitchFamily="34" charset="-52"/>
              </a:rPr>
              <a:t> это алгоритм который выполняет действие некоторое количество раз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718E2FC-7362-E4C2-06B0-319BAFBD0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6" y="2710250"/>
            <a:ext cx="4874389" cy="3341761"/>
          </a:xfrm>
          <a:prstGeom prst="rect">
            <a:avLst/>
          </a:prstGeom>
        </p:spPr>
      </p:pic>
      <p:sp>
        <p:nvSpPr>
          <p:cNvPr id="8" name="Заголовок 6">
            <a:extLst>
              <a:ext uri="{FF2B5EF4-FFF2-40B4-BE49-F238E27FC236}">
                <a16:creationId xmlns:a16="http://schemas.microsoft.com/office/drawing/2014/main" id="{21DD1403-4E3B-8F5C-D0EA-E0A2A9F82A8B}"/>
              </a:ext>
            </a:extLst>
          </p:cNvPr>
          <p:cNvSpPr txBox="1">
            <a:spLocks/>
          </p:cNvSpPr>
          <p:nvPr/>
        </p:nvSpPr>
        <p:spPr>
          <a:xfrm>
            <a:off x="6092224" y="2825777"/>
            <a:ext cx="4704001" cy="1339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PT Sans" panose="020B0503020203020204" pitchFamily="34" charset="-52"/>
              </a:rPr>
              <a:t>Счетные </a:t>
            </a:r>
          </a:p>
          <a:p>
            <a:r>
              <a:rPr lang="ru-RU" sz="2400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когда мы заранее знаем количество повторений</a:t>
            </a:r>
            <a:endParaRPr lang="ru-RU" sz="2400" b="1" dirty="0">
              <a:latin typeface="PT Sans" panose="020B0503020203020204" pitchFamily="34" charset="-52"/>
            </a:endParaRPr>
          </a:p>
        </p:txBody>
      </p:sp>
      <p:sp>
        <p:nvSpPr>
          <p:cNvPr id="10" name="Заголовок 6">
            <a:extLst>
              <a:ext uri="{FF2B5EF4-FFF2-40B4-BE49-F238E27FC236}">
                <a16:creationId xmlns:a16="http://schemas.microsoft.com/office/drawing/2014/main" id="{60485122-53DE-9C3B-4D94-FA48A9DBF74E}"/>
              </a:ext>
            </a:extLst>
          </p:cNvPr>
          <p:cNvSpPr txBox="1">
            <a:spLocks/>
          </p:cNvSpPr>
          <p:nvPr/>
        </p:nvSpPr>
        <p:spPr>
          <a:xfrm>
            <a:off x="6092224" y="4366454"/>
            <a:ext cx="5545594" cy="2119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PT Sans" panose="020B0503020203020204" pitchFamily="34" charset="-52"/>
              </a:rPr>
              <a:t>Не счетные</a:t>
            </a:r>
          </a:p>
          <a:p>
            <a:r>
              <a:rPr lang="ru-RU" sz="2400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когда мы заранее не знаем количество повторений, но знаем условие, согласно которому нужно что-либо повторять</a:t>
            </a:r>
            <a:endParaRPr lang="ru-RU" sz="2400" b="1" dirty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875808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</TotalTime>
  <Words>621</Words>
  <Application>Microsoft Office PowerPoint</Application>
  <PresentationFormat>Широкоэкранный</PresentationFormat>
  <Paragraphs>94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41" baseType="lpstr">
      <vt:lpstr>-apple-system</vt:lpstr>
      <vt:lpstr>Arial</vt:lpstr>
      <vt:lpstr>Calibri</vt:lpstr>
      <vt:lpstr>Calibri Light</vt:lpstr>
      <vt:lpstr>Courier New</vt:lpstr>
      <vt:lpstr>PT Sans</vt:lpstr>
      <vt:lpstr>PTSerif-Regular</vt:lpstr>
      <vt:lpstr>Wingdings</vt:lpstr>
      <vt:lpstr>Тема Office</vt:lpstr>
      <vt:lpstr>Циклы</vt:lpstr>
      <vt:lpstr>Задачи урока:</vt:lpstr>
      <vt:lpstr>Разминка:</vt:lpstr>
      <vt:lpstr>Лови ошибку:</vt:lpstr>
      <vt:lpstr>Что будет результатом программы:</vt:lpstr>
      <vt:lpstr>Что будет результатом программы:</vt:lpstr>
      <vt:lpstr>Разминка</vt:lpstr>
      <vt:lpstr>Разминка</vt:lpstr>
      <vt:lpstr>Циклы в python:</vt:lpstr>
      <vt:lpstr>Цикл в for:</vt:lpstr>
      <vt:lpstr>Цикл в for:</vt:lpstr>
      <vt:lpstr>Что будет результатом программы:</vt:lpstr>
      <vt:lpstr>Что будет результатом программы:</vt:lpstr>
      <vt:lpstr>Что будет результатом программы:</vt:lpstr>
      <vt:lpstr>Цикл в for:</vt:lpstr>
      <vt:lpstr>Цикл в for:</vt:lpstr>
      <vt:lpstr>range():</vt:lpstr>
      <vt:lpstr>range():</vt:lpstr>
      <vt:lpstr>Реши:</vt:lpstr>
      <vt:lpstr>Вывести на экран:</vt:lpstr>
      <vt:lpstr>Реши:</vt:lpstr>
      <vt:lpstr>Реши:</vt:lpstr>
      <vt:lpstr>Реши:</vt:lpstr>
      <vt:lpstr>Реши:</vt:lpstr>
      <vt:lpstr>Реши:</vt:lpstr>
      <vt:lpstr>Цикл в while:</vt:lpstr>
      <vt:lpstr>любой цикл for, можно записать с помощью цикла while </vt:lpstr>
      <vt:lpstr>Презентация PowerPoint</vt:lpstr>
      <vt:lpstr>Оператор прерывания break</vt:lpstr>
      <vt:lpstr>Оператор пропуска итераций continue</vt:lpstr>
      <vt:lpstr>Презентация PowerPoint</vt:lpstr>
      <vt:lpstr>Оператор else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Дмитрий Лебедев</cp:lastModifiedBy>
  <cp:revision>20</cp:revision>
  <dcterms:created xsi:type="dcterms:W3CDTF">2021-06-25T08:30:56Z</dcterms:created>
  <dcterms:modified xsi:type="dcterms:W3CDTF">2022-12-09T12:11:05Z</dcterms:modified>
</cp:coreProperties>
</file>