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72" r:id="rId7"/>
    <p:sldId id="263" r:id="rId8"/>
    <p:sldId id="276" r:id="rId9"/>
    <p:sldId id="277" r:id="rId10"/>
    <p:sldId id="278" r:id="rId11"/>
    <p:sldId id="281" r:id="rId12"/>
    <p:sldId id="280" r:id="rId13"/>
    <p:sldId id="279" r:id="rId14"/>
    <p:sldId id="284" r:id="rId15"/>
    <p:sldId id="282" r:id="rId16"/>
    <p:sldId id="283" r:id="rId17"/>
    <p:sldId id="285" r:id="rId18"/>
    <p:sldId id="286" r:id="rId19"/>
    <p:sldId id="298" r:id="rId20"/>
    <p:sldId id="291" r:id="rId21"/>
    <p:sldId id="293" r:id="rId22"/>
    <p:sldId id="288" r:id="rId23"/>
    <p:sldId id="290" r:id="rId24"/>
    <p:sldId id="287" r:id="rId25"/>
    <p:sldId id="289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147A40-8F19-4C28-B35C-9C1C2AE81D0B}">
          <p14:sldIdLst>
            <p14:sldId id="256"/>
            <p14:sldId id="257"/>
            <p14:sldId id="258"/>
            <p14:sldId id="260"/>
            <p14:sldId id="271"/>
            <p14:sldId id="272"/>
            <p14:sldId id="263"/>
            <p14:sldId id="276"/>
            <p14:sldId id="277"/>
            <p14:sldId id="278"/>
            <p14:sldId id="281"/>
            <p14:sldId id="280"/>
            <p14:sldId id="279"/>
            <p14:sldId id="284"/>
            <p14:sldId id="282"/>
            <p14:sldId id="283"/>
            <p14:sldId id="285"/>
            <p14:sldId id="286"/>
            <p14:sldId id="298"/>
            <p14:sldId id="291"/>
            <p14:sldId id="293"/>
            <p14:sldId id="288"/>
            <p14:sldId id="290"/>
            <p14:sldId id="287"/>
            <p14:sldId id="289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WaifuWife" initials="M" lastIdx="1" clrIdx="0">
    <p:extLst>
      <p:ext uri="{19B8F6BF-5375-455C-9EA6-DF929625EA0E}">
        <p15:presenceInfo xmlns:p15="http://schemas.microsoft.com/office/powerpoint/2012/main" userId="MyWaifuWif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8FB482-B26B-4309-AC3B-1984E48BA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C2F0-4BAE-4222-ABE3-8A4752EA2100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A24B-11CC-407F-9BB3-9F9765EDEF1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E97D4-1F2E-48FB-9BA9-6A1D4C2136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2171-9817-4C64-92D4-6351AAE83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7160"/>
            <a:ext cx="9144000" cy="1412052"/>
          </a:xfrm>
        </p:spPr>
        <p:txBody>
          <a:bodyPr>
            <a:normAutofit fontScale="90000"/>
          </a:bodyPr>
          <a:lstStyle/>
          <a:p>
            <a:r>
              <a:rPr lang="ru-RU" sz="9600" dirty="0">
                <a:solidFill>
                  <a:srgbClr val="833AE0"/>
                </a:solidFill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Условный оператор</a:t>
            </a:r>
            <a:endParaRPr lang="ru-RU" sz="9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31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41487F3C-D097-A663-A3F6-CE87B25C0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7" t="4612" r="4453" b="2482"/>
          <a:stretch/>
        </p:blipFill>
        <p:spPr>
          <a:xfrm>
            <a:off x="3513399" y="1897213"/>
            <a:ext cx="5165201" cy="4157358"/>
          </a:xfr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F85F9B4-1880-A468-FBFA-BCEA9F38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15" y="571650"/>
            <a:ext cx="7364767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Операторы сравнения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5160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Текст 11">
            <a:extLst>
              <a:ext uri="{FF2B5EF4-FFF2-40B4-BE49-F238E27FC236}">
                <a16:creationId xmlns:a16="http://schemas.microsoft.com/office/drawing/2014/main" id="{148A8EC9-0FB1-BDD3-431E-F10F8543BB29}"/>
              </a:ext>
            </a:extLst>
          </p:cNvPr>
          <p:cNvSpPr txBox="1">
            <a:spLocks/>
          </p:cNvSpPr>
          <p:nvPr/>
        </p:nvSpPr>
        <p:spPr>
          <a:xfrm>
            <a:off x="836612" y="4203779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2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5669872" y="2032985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3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3EA89C-0318-DB46-A2FE-0B829AD9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632867"/>
            <a:ext cx="3318138" cy="12702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D324AC-586E-CBF0-8B36-607C004A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72" y="2641255"/>
            <a:ext cx="3630919" cy="32889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17BB86-A325-7BB6-0180-2FBF729F1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4675868"/>
            <a:ext cx="3318138" cy="12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9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Текст 11">
            <a:extLst>
              <a:ext uri="{FF2B5EF4-FFF2-40B4-BE49-F238E27FC236}">
                <a16:creationId xmlns:a16="http://schemas.microsoft.com/office/drawing/2014/main" id="{148A8EC9-0FB1-BDD3-431E-F10F8543BB29}"/>
              </a:ext>
            </a:extLst>
          </p:cNvPr>
          <p:cNvSpPr txBox="1">
            <a:spLocks/>
          </p:cNvSpPr>
          <p:nvPr/>
        </p:nvSpPr>
        <p:spPr>
          <a:xfrm>
            <a:off x="5998554" y="2050739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2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6096000" y="4203780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3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564C02-18CD-1E2C-353C-07DB96DE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29" y="2650175"/>
            <a:ext cx="3381878" cy="258765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EC4FB0F-5A17-55BB-9F7E-F6139972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7382"/>
            <a:ext cx="5353797" cy="157184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A74869B-093F-4588-D60C-15700DB6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30423"/>
            <a:ext cx="292458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78901-E0FA-94E7-09BB-B8AD8CEA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55" y="681037"/>
            <a:ext cx="8270289" cy="811798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Логические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b="1" dirty="0">
                <a:latin typeface="PT Sans" panose="020B0503020203020204" pitchFamily="34" charset="-52"/>
              </a:rPr>
              <a:t>операции</a:t>
            </a:r>
            <a:r>
              <a:rPr lang="ru-RU" sz="18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b="1" dirty="0" err="1">
                <a:latin typeface="PT Sans" panose="020B0503020203020204" pitchFamily="34" charset="-52"/>
              </a:rPr>
              <a:t>and</a:t>
            </a:r>
            <a:r>
              <a:rPr lang="ru-RU" b="1" dirty="0">
                <a:latin typeface="PT Sans" panose="020B0503020203020204" pitchFamily="34" charset="-52"/>
              </a:rPr>
              <a:t>, </a:t>
            </a:r>
            <a:r>
              <a:rPr lang="ru-RU" b="1" dirty="0" err="1">
                <a:latin typeface="PT Sans" panose="020B0503020203020204" pitchFamily="34" charset="-52"/>
              </a:rPr>
              <a:t>or</a:t>
            </a:r>
            <a:r>
              <a:rPr lang="ru-RU" b="1" dirty="0">
                <a:latin typeface="PT Sans" panose="020B0503020203020204" pitchFamily="34" charset="-52"/>
              </a:rPr>
              <a:t>, </a:t>
            </a:r>
            <a:r>
              <a:rPr lang="ru-RU" b="1" dirty="0" err="1">
                <a:latin typeface="PT Sans" panose="020B0503020203020204" pitchFamily="34" charset="-52"/>
              </a:rPr>
              <a:t>not</a:t>
            </a:r>
            <a:endParaRPr lang="ru-RU" b="1" dirty="0">
              <a:latin typeface="PT Sans" panose="020B0503020203020204" pitchFamily="34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07F30C-7FE0-7FF4-91F2-BB175516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30" r="3789" b="2312"/>
          <a:stretch/>
        </p:blipFill>
        <p:spPr>
          <a:xfrm>
            <a:off x="2322659" y="2379215"/>
            <a:ext cx="7546682" cy="2308194"/>
          </a:xfrm>
        </p:spPr>
      </p:pic>
    </p:spTree>
    <p:extLst>
      <p:ext uri="{BB962C8B-B14F-4D97-AF65-F5344CB8AC3E}">
        <p14:creationId xmlns:p14="http://schemas.microsoft.com/office/powerpoint/2010/main" val="129234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310691-CCB0-7D9E-2D82-3FA37E13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55" y="681037"/>
            <a:ext cx="8270289" cy="811798"/>
          </a:xfrm>
        </p:spPr>
        <p:txBody>
          <a:bodyPr/>
          <a:lstStyle/>
          <a:p>
            <a:pPr algn="ctr"/>
            <a:r>
              <a:rPr lang="ru-RU" b="1" dirty="0">
                <a:latin typeface="PT Sans" panose="020B0503020203020204" pitchFamily="34" charset="-52"/>
              </a:rPr>
              <a:t>Приоритет операторов</a:t>
            </a:r>
            <a:r>
              <a:rPr lang="en-US" b="1" dirty="0">
                <a:latin typeface="PT Sans" panose="020B0503020203020204" pitchFamily="34" charset="-52"/>
              </a:rPr>
              <a:t>:</a:t>
            </a:r>
            <a:endParaRPr lang="ru-RU" b="1" dirty="0">
              <a:latin typeface="PT Sans" panose="020B0503020203020204" pitchFamily="34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72FB19-4E27-B4F9-4E2B-7E4630AC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84" y="1594317"/>
            <a:ext cx="8168111" cy="47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2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881" y="1884867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Текст 11">
            <a:extLst>
              <a:ext uri="{FF2B5EF4-FFF2-40B4-BE49-F238E27FC236}">
                <a16:creationId xmlns:a16="http://schemas.microsoft.com/office/drawing/2014/main" id="{148A8EC9-0FB1-BDD3-431E-F10F8543BB29}"/>
              </a:ext>
            </a:extLst>
          </p:cNvPr>
          <p:cNvSpPr txBox="1">
            <a:spLocks/>
          </p:cNvSpPr>
          <p:nvPr/>
        </p:nvSpPr>
        <p:spPr>
          <a:xfrm>
            <a:off x="913448" y="4286897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2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5874058" y="1884866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3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2EC609-5178-385E-E5D8-75324108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3" y="2429767"/>
            <a:ext cx="3391034" cy="17740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51AFAD-CBC2-168D-4EB7-B85D3A2C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81" y="4842104"/>
            <a:ext cx="3991532" cy="14765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B59C72-9E48-35CA-F41E-CA44373D3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058" y="2356955"/>
            <a:ext cx="3991531" cy="16428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2CCF74-9AA1-0F9A-EC62-E955367E8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058" y="4522941"/>
            <a:ext cx="5744377" cy="1800476"/>
          </a:xfrm>
          <a:prstGeom prst="rect">
            <a:avLst/>
          </a:prstGeom>
        </p:spPr>
      </p:pic>
      <p:sp>
        <p:nvSpPr>
          <p:cNvPr id="14" name="Текст 11">
            <a:extLst>
              <a:ext uri="{FF2B5EF4-FFF2-40B4-BE49-F238E27FC236}">
                <a16:creationId xmlns:a16="http://schemas.microsoft.com/office/drawing/2014/main" id="{8AD6E42A-06C9-5B7E-05A3-66EE0EE84E83}"/>
              </a:ext>
            </a:extLst>
          </p:cNvPr>
          <p:cNvSpPr txBox="1">
            <a:spLocks/>
          </p:cNvSpPr>
          <p:nvPr/>
        </p:nvSpPr>
        <p:spPr>
          <a:xfrm>
            <a:off x="5821522" y="4050852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4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108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ru-RU" sz="32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Написать программу которая запрашивает на ввод температуру тела человека и выводит здоров</a:t>
            </a:r>
            <a:r>
              <a:rPr lang="en-US" sz="32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ru-RU" sz="32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или болен человек</a:t>
            </a:r>
            <a:endParaRPr lang="ru-RU" sz="3200" dirty="0"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Человека будем считать здоровым если его </a:t>
            </a:r>
            <a:r>
              <a:rPr lang="en-US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t </a:t>
            </a:r>
            <a:r>
              <a:rPr lang="ru-RU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лежит в диапазоне от 36 до 37</a:t>
            </a:r>
            <a:r>
              <a:rPr lang="ru-RU" dirty="0">
                <a:latin typeface="PT Sans" panose="020B0503020203020204" pitchFamily="34" charset="-52"/>
                <a:ea typeface="Arial" panose="020B0604020202020204" pitchFamily="34" charset="0"/>
              </a:rPr>
              <a:t>, в остальных случаях программа должна вывести сообщение вы больны</a:t>
            </a:r>
            <a:endParaRPr lang="ru-RU" dirty="0">
              <a:effectLst/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10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08B098-A4B8-5393-A620-CB0329650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4" y="2521257"/>
            <a:ext cx="3029809" cy="4071183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393" y="1881495"/>
            <a:ext cx="8397535" cy="2675354"/>
          </a:xfrm>
        </p:spPr>
        <p:txBody>
          <a:bodyPr anchor="ctr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Все знают что чтобы </a:t>
            </a:r>
            <a:r>
              <a:rPr lang="ru-RU" sz="3200" dirty="0" err="1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котопёс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 был сыт  ему необходимо на завтрак, обед и ужин съедать больше 10 </a:t>
            </a:r>
            <a:r>
              <a:rPr lang="ru-RU" sz="3200" dirty="0" err="1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рыбов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3200" dirty="0">
                <a:latin typeface="PT Sans" panose="020B0503020203020204" pitchFamily="34" charset="-52"/>
                <a:ea typeface="Arial" panose="020B0604020202020204" pitchFamily="34" charset="0"/>
              </a:rPr>
              <a:t>Напишите программу которая 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выводит на экран </a:t>
            </a:r>
            <a:r>
              <a:rPr lang="ru-RU" sz="3200" b="1" dirty="0" err="1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yes</a:t>
            </a:r>
            <a:r>
              <a:rPr lang="ru-RU" sz="3200" b="1" dirty="0">
                <a:latin typeface="PT Sans" panose="020B0503020203020204" pitchFamily="34" charset="-52"/>
                <a:ea typeface="Arial" panose="020B0604020202020204" pitchFamily="34" charset="0"/>
              </a:rPr>
              <a:t> </a:t>
            </a:r>
            <a:r>
              <a:rPr lang="ru-RU" sz="3200" dirty="0">
                <a:latin typeface="PT Sans" panose="020B0503020203020204" pitchFamily="34" charset="-52"/>
                <a:ea typeface="Arial" panose="020B0604020202020204" pitchFamily="34" charset="0"/>
              </a:rPr>
              <a:t>если </a:t>
            </a:r>
            <a:r>
              <a:rPr lang="ru-RU" sz="3200" dirty="0" err="1">
                <a:latin typeface="PT Sans" panose="020B0503020203020204" pitchFamily="34" charset="-52"/>
                <a:ea typeface="Arial" panose="020B0604020202020204" pitchFamily="34" charset="0"/>
              </a:rPr>
              <a:t>котопёс</a:t>
            </a:r>
            <a:r>
              <a:rPr lang="ru-RU" sz="3200" dirty="0">
                <a:latin typeface="PT Sans" panose="020B0503020203020204" pitchFamily="34" charset="-52"/>
                <a:ea typeface="Arial" panose="020B0604020202020204" pitchFamily="34" charset="0"/>
              </a:rPr>
              <a:t> сыт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, или </a:t>
            </a:r>
            <a:r>
              <a:rPr lang="ru-RU" sz="3200" b="1" dirty="0" err="1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no</a:t>
            </a:r>
            <a:r>
              <a:rPr lang="ru-RU" sz="3200" b="1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 </a:t>
            </a:r>
            <a:r>
              <a:rPr lang="ru-RU" sz="3200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если голоден</a:t>
            </a:r>
            <a:r>
              <a:rPr lang="ru-RU" sz="3200" b="1" dirty="0">
                <a:effectLst/>
                <a:latin typeface="PT Sans" panose="020B0503020203020204" pitchFamily="34" charset="-52"/>
                <a:ea typeface="Arial" panose="020B0604020202020204" pitchFamily="34" charset="0"/>
              </a:rPr>
              <a:t> </a:t>
            </a:r>
            <a:endParaRPr lang="ru-RU" sz="3200" dirty="0">
              <a:latin typeface="PT Sans" panose="020B0503020203020204" pitchFamily="34" charset="-52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31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68622B-F79A-752B-0108-5E89A1810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27948">
            <a:off x="6775882" y="1334293"/>
            <a:ext cx="5334000" cy="5334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50FA082-0E17-68F1-12B8-BAB542A5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Все знают, что для того, что бы 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Домовой</a:t>
            </a:r>
            <a:r>
              <a:rPr lang="ru-RU" dirty="0">
                <a:latin typeface="PT Sans" panose="020B0503020203020204" pitchFamily="34" charset="-52"/>
              </a:rPr>
              <a:t> эльф был свободен ему необходимо подарить предмет одежды, вот и мальчик Шеппард задумал даровать свободу </a:t>
            </a:r>
            <a: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  <a:t>Домовому</a:t>
            </a:r>
            <a:r>
              <a:rPr lang="ru-RU" dirty="0">
                <a:latin typeface="PT Sans" panose="020B0503020203020204" pitchFamily="34" charset="-52"/>
              </a:rPr>
              <a:t> эльфу.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Шеппард собрался подарить носок, но при этом он не хотел разлучать парные носочки. Поэтому он решил, если в шкафу будет одинокий носочек, то он обязательно его подарит эльфу.</a:t>
            </a:r>
          </a:p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Необходимо написать программу, которая скажет «</a:t>
            </a:r>
            <a:r>
              <a:rPr lang="ru-RU" dirty="0" err="1">
                <a:latin typeface="PT Sans" panose="020B0503020203020204" pitchFamily="34" charset="-52"/>
              </a:rPr>
              <a:t>Добби</a:t>
            </a:r>
            <a:r>
              <a:rPr lang="ru-RU" dirty="0">
                <a:latin typeface="PT Sans" panose="020B0503020203020204" pitchFamily="34" charset="-52"/>
              </a:rPr>
              <a:t> свободен» или «Не в этот раз»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3A50F977-D206-6BCC-7439-1B698DAE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32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50FA082-0E17-68F1-12B8-BAB542A5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sz="3000" dirty="0">
                <a:latin typeface="PT Sans" panose="020B0503020203020204" pitchFamily="34" charset="-52"/>
              </a:rPr>
              <a:t>В лабораторию к дяде Стёпе должен заглянуть директор завода</a:t>
            </a:r>
            <a:r>
              <a:rPr lang="en-US" sz="3000" dirty="0">
                <a:latin typeface="PT Sans" panose="020B0503020203020204" pitchFamily="34" charset="-52"/>
              </a:rPr>
              <a:t> </a:t>
            </a:r>
            <a:r>
              <a:rPr lang="ru-RU" sz="3000" dirty="0">
                <a:latin typeface="PT Sans" panose="020B0503020203020204" pitchFamily="34" charset="-52"/>
              </a:rPr>
              <a:t>по производству сока, чтобы оценить новую систему проверки сока на подлинность.</a:t>
            </a:r>
          </a:p>
          <a:p>
            <a:pPr marL="0" indent="0" algn="l">
              <a:buNone/>
            </a:pPr>
            <a:r>
              <a:rPr lang="ru-RU" sz="3000" dirty="0">
                <a:latin typeface="PT Sans" panose="020B0503020203020204" pitchFamily="34" charset="-52"/>
              </a:rPr>
              <a:t>Дядя Стёпа не успел разработать технологию определения поддельного сока, зато он знает, что поддельные пакеты будут называться «Арарат» (потому что сам же и продал их директору неделю назад через посредников). Все остальные пакеты настоящие.</a:t>
            </a:r>
          </a:p>
          <a:p>
            <a:pPr marL="0" indent="0" algn="l">
              <a:buNone/>
            </a:pPr>
            <a:r>
              <a:rPr lang="ru-RU" sz="3000" dirty="0">
                <a:latin typeface="PT Sans" panose="020B0503020203020204" pitchFamily="34" charset="-52"/>
              </a:rPr>
              <a:t>Напишите код программы, которая бы выводила сообщения «Нашлась подделка!» и «Сок X не подделка» в зависимости от названия на упаковке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3A50F977-D206-6BCC-7439-1B698DAE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5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77" y="750104"/>
            <a:ext cx="3883846" cy="817130"/>
          </a:xfrm>
        </p:spPr>
        <p:txBody>
          <a:bodyPr>
            <a:normAutofit fontScale="90000"/>
          </a:bodyPr>
          <a:lstStyle/>
          <a:p>
            <a:pPr indent="457200" algn="just">
              <a:lnSpc>
                <a:spcPct val="130000"/>
              </a:lnSpc>
            </a:pPr>
            <a:r>
              <a:rPr lang="ru-RU" sz="44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Задачи урока:</a:t>
            </a:r>
            <a:endParaRPr lang="ru-RU" sz="4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B6F63357-79D3-4B26-A3C9-C8283478977C}"/>
              </a:ext>
            </a:extLst>
          </p:cNvPr>
          <p:cNvGrpSpPr>
            <a:grpSpLocks/>
          </p:cNvGrpSpPr>
          <p:nvPr/>
        </p:nvGrpSpPr>
        <p:grpSpPr bwMode="auto">
          <a:xfrm>
            <a:off x="2107009" y="3832135"/>
            <a:ext cx="7993063" cy="560388"/>
            <a:chOff x="1248" y="2027"/>
            <a:chExt cx="5035" cy="353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DF6A419-5E2A-4E00-8DB3-6FB886C8F5B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67712EE-0A52-48BE-B7E2-6CFF71F0546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F8CE34E-CCAC-4556-BD1B-3B879F66DC9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36" y="2027"/>
              <a:ext cx="4547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Познакомить с логическими операциями </a:t>
              </a:r>
              <a:r>
                <a:rPr lang="ru-RU" sz="2400" u="none" strike="noStrike" dirty="0" err="1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and</a:t>
              </a: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, </a:t>
              </a:r>
              <a:r>
                <a:rPr lang="ru-RU" sz="2400" u="none" strike="noStrike" dirty="0" err="1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or</a:t>
              </a:r>
              <a:r>
                <a:rPr lang="ru-RU" sz="2400" u="none" strike="noStrike" dirty="0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, </a:t>
              </a:r>
              <a:r>
                <a:rPr lang="ru-RU" sz="2400" u="none" strike="noStrike" dirty="0" err="1">
                  <a:effectLst/>
                  <a:latin typeface="PT Sans" panose="020B0503020203020204" pitchFamily="34" charset="-52"/>
                  <a:ea typeface="PT Sans" panose="020B0503020203020204" pitchFamily="34" charset="-52"/>
                  <a:cs typeface="PT Sans" panose="020B0503020203020204" pitchFamily="34" charset="-52"/>
                </a:rPr>
                <a:t>not</a:t>
              </a:r>
              <a:endParaRPr lang="ru-RU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54B6CF8-FCC0-4162-ABF5-C28C496714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71C45FD-F429-49D3-A966-4BA12FCDFF40}"/>
              </a:ext>
            </a:extLst>
          </p:cNvPr>
          <p:cNvGrpSpPr>
            <a:grpSpLocks/>
          </p:cNvGrpSpPr>
          <p:nvPr/>
        </p:nvGrpSpPr>
        <p:grpSpPr bwMode="auto">
          <a:xfrm>
            <a:off x="2161777" y="2745671"/>
            <a:ext cx="7165976" cy="560388"/>
            <a:chOff x="1248" y="3227"/>
            <a:chExt cx="4514" cy="35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D5197F1D-8FC2-4FC3-BFC0-B4C175E572C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16313BE-CDD7-4FEA-A5D6-AE63F8D1E80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2F241C55-6E71-47BE-9B67-0B64D78720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08" y="3227"/>
              <a:ext cx="395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lnSpc>
                  <a:spcPct val="115000"/>
                </a:lnSpc>
                <a:buClr>
                  <a:srgbClr val="9900FF"/>
                </a:buClr>
              </a:pPr>
              <a:r>
                <a:rPr lang="ru-RU" sz="2400" dirty="0">
                  <a:latin typeface="PT Sans" panose="020B0503020203020204" pitchFamily="34" charset="-52"/>
                </a:rPr>
                <a:t>Познакомить с условным оператором </a:t>
              </a:r>
              <a:r>
                <a:rPr lang="ru-RU" sz="2400" dirty="0" err="1">
                  <a:latin typeface="PT Sans" panose="020B0503020203020204" pitchFamily="34" charset="-52"/>
                </a:rPr>
                <a:t>if</a:t>
              </a:r>
              <a:r>
                <a:rPr lang="ru-RU" sz="2400" dirty="0">
                  <a:latin typeface="PT Sans" panose="020B0503020203020204" pitchFamily="34" charset="-52"/>
                </a:rPr>
                <a:t>: </a:t>
              </a:r>
              <a:r>
                <a:rPr lang="ru-RU" sz="2400" dirty="0" err="1">
                  <a:latin typeface="PT Sans" panose="020B0503020203020204" pitchFamily="34" charset="-52"/>
                </a:rPr>
                <a:t>else</a:t>
              </a:r>
              <a:r>
                <a:rPr lang="ru-RU" sz="2400" dirty="0">
                  <a:latin typeface="PT Sans" panose="020B0503020203020204" pitchFamily="34" charset="-52"/>
                </a:rPr>
                <a:t>: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B416CA3-BD61-43D7-B8B6-F01704CD0E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50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FF3BAC-FA61-DC70-1795-E00B34B55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83" y="163409"/>
            <a:ext cx="3440710" cy="36955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AF3291-D1CC-281C-6D62-60922043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6" y="2625894"/>
            <a:ext cx="4024546" cy="355106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0D5E0-10E6-EE44-7BC1-BF2FBB2C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C65B4-B440-709E-8541-A8059A3C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71" y="1399497"/>
            <a:ext cx="958418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 err="1">
                <a:latin typeface="PT Sans" panose="020B0503020203020204" pitchFamily="34" charset="-52"/>
              </a:rPr>
              <a:t>Совунье</a:t>
            </a:r>
            <a:r>
              <a:rPr lang="ru-RU" dirty="0">
                <a:latin typeface="PT Sans" panose="020B0503020203020204" pitchFamily="34" charset="-52"/>
              </a:rPr>
              <a:t> на подарили новогодний шарик радиуса </a:t>
            </a:r>
            <a:r>
              <a:rPr lang="en-US" b="1" dirty="0">
                <a:latin typeface="PT Sans" panose="020B0503020203020204" pitchFamily="34" charset="-52"/>
              </a:rPr>
              <a:t>r</a:t>
            </a:r>
            <a:r>
              <a:rPr lang="ru-RU" dirty="0">
                <a:latin typeface="PT Sans" panose="020B0503020203020204" pitchFamily="34" charset="-52"/>
              </a:rPr>
              <a:t>, что бы он не разбился она решила его положить в квадратную коробку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</a:rPr>
              <a:t>со стороной </a:t>
            </a:r>
            <a:r>
              <a:rPr lang="en-US" b="1" dirty="0">
                <a:latin typeface="PT Sans" panose="020B0503020203020204" pitchFamily="34" charset="-52"/>
              </a:rPr>
              <a:t>a</a:t>
            </a:r>
            <a:r>
              <a:rPr lang="ru-RU" dirty="0">
                <a:latin typeface="PT Sans" panose="020B0503020203020204" pitchFamily="34" charset="-52"/>
              </a:rPr>
              <a:t>.</a:t>
            </a:r>
            <a:r>
              <a:rPr lang="en-US" dirty="0">
                <a:latin typeface="PT Sans" panose="020B0503020203020204" pitchFamily="34" charset="-52"/>
              </a:rPr>
              <a:t> </a:t>
            </a:r>
            <a:r>
              <a:rPr lang="ru-RU" dirty="0">
                <a:latin typeface="PT Sans" panose="020B0503020203020204" pitchFamily="34" charset="-52"/>
              </a:rPr>
              <a:t> </a:t>
            </a:r>
          </a:p>
          <a:p>
            <a:pPr marL="0" indent="0">
              <a:buNone/>
            </a:pPr>
            <a:r>
              <a:rPr lang="ru-RU" dirty="0" err="1">
                <a:latin typeface="PT Sans" panose="020B0503020203020204" pitchFamily="34" charset="-52"/>
              </a:rPr>
              <a:t>Проверте</a:t>
            </a:r>
            <a:r>
              <a:rPr lang="ru-RU" dirty="0">
                <a:latin typeface="PT Sans" panose="020B0503020203020204" pitchFamily="34" charset="-52"/>
              </a:rPr>
              <a:t> поместится ли шарик в коробку))</a:t>
            </a:r>
          </a:p>
        </p:txBody>
      </p:sp>
    </p:spTree>
    <p:extLst>
      <p:ext uri="{BB962C8B-B14F-4D97-AF65-F5344CB8AC3E}">
        <p14:creationId xmlns:p14="http://schemas.microsoft.com/office/powerpoint/2010/main" val="254105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0D5E0-10E6-EE44-7BC1-BF2FBB2C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C65B4-B440-709E-8541-A8059A3C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371" y="1399497"/>
            <a:ext cx="958418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ru-RU" dirty="0">
                <a:latin typeface="PT Sans" panose="020B0503020203020204" pitchFamily="34" charset="-52"/>
              </a:rPr>
              <a:t>Сморкала всегда мечтал иметь дракона, для того что бы его поймать необходимо поставить ловушку - треугольник. К сожалею у мальчика проблемы с геометрией поэтому дракон не всегда ловится, напишите программу в которой на вход попадают длины сторон треугольника, а на выход выдается сообщение «</a:t>
            </a:r>
            <a:r>
              <a:rPr lang="ru-RU" b="1" dirty="0">
                <a:latin typeface="PT Sans" panose="020B0503020203020204" pitchFamily="34" charset="-52"/>
              </a:rPr>
              <a:t>Огнедышащий </a:t>
            </a:r>
            <a:r>
              <a:rPr lang="ru-RU" b="1" dirty="0" err="1">
                <a:latin typeface="PT Sans" panose="020B0503020203020204" pitchFamily="34" charset="-52"/>
              </a:rPr>
              <a:t>Кривоклык</a:t>
            </a:r>
            <a:r>
              <a:rPr lang="ru-RU" b="1" dirty="0">
                <a:latin typeface="PT Sans" panose="020B0503020203020204" pitchFamily="34" charset="-52"/>
              </a:rPr>
              <a:t> в ловушке</a:t>
            </a:r>
            <a:r>
              <a:rPr lang="ru-RU" dirty="0">
                <a:latin typeface="PT Sans" panose="020B0503020203020204" pitchFamily="34" charset="-52"/>
              </a:rPr>
              <a:t>», если ловушка сработала, и «</a:t>
            </a:r>
            <a:r>
              <a:rPr lang="ru-RU" b="1" dirty="0">
                <a:latin typeface="PT Sans" panose="020B0503020203020204" pitchFamily="34" charset="-52"/>
              </a:rPr>
              <a:t>Сегодня дракончик кушает пончик</a:t>
            </a:r>
            <a:r>
              <a:rPr lang="ru-RU" dirty="0">
                <a:latin typeface="PT Sans" panose="020B0503020203020204" pitchFamily="34" charset="-52"/>
              </a:rPr>
              <a:t>» если нет.</a:t>
            </a:r>
          </a:p>
        </p:txBody>
      </p:sp>
    </p:spTree>
    <p:extLst>
      <p:ext uri="{BB962C8B-B14F-4D97-AF65-F5344CB8AC3E}">
        <p14:creationId xmlns:p14="http://schemas.microsoft.com/office/powerpoint/2010/main" val="157410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BF9D82B-AD2D-234F-48E8-E4177FF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356" y="390161"/>
            <a:ext cx="5729688" cy="823912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Вложенные</a:t>
            </a:r>
            <a:r>
              <a:rPr lang="ru-RU" dirty="0"/>
              <a:t> </a:t>
            </a:r>
            <a:r>
              <a:rPr lang="ru-RU" b="1" dirty="0">
                <a:latin typeface="PT Sans" panose="020B0503020203020204" pitchFamily="34" charset="-52"/>
              </a:rPr>
              <a:t>условия</a:t>
            </a:r>
            <a:r>
              <a:rPr lang="en-US" b="1" dirty="0">
                <a:latin typeface="PT Sans" panose="020B0503020203020204" pitchFamily="34" charset="-52"/>
              </a:rPr>
              <a:t>:</a:t>
            </a:r>
            <a:endParaRPr lang="ru-RU" b="1" dirty="0">
              <a:latin typeface="PT Sans" panose="020B0503020203020204" pitchFamily="34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794B30-5DE3-FFFF-5479-F2CC4428C1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8249" y="1192321"/>
            <a:ext cx="3381607" cy="5048598"/>
          </a:xfr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B2C5DC3-C17A-F599-5E6E-6771950276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89449" y="3083768"/>
            <a:ext cx="3648584" cy="3057952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0428E1-981C-FD85-3F6A-510B9B9A5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594" y="1455466"/>
            <a:ext cx="5179457" cy="10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C1A37-561A-744D-E33C-846E1561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69" y="923276"/>
            <a:ext cx="4406914" cy="1056444"/>
          </a:xfrm>
        </p:spPr>
        <p:txBody>
          <a:bodyPr/>
          <a:lstStyle/>
          <a:p>
            <a:r>
              <a:rPr lang="ru-RU" b="1" dirty="0">
                <a:latin typeface="PT Sans" panose="020B0503020203020204" pitchFamily="34" charset="-52"/>
              </a:rPr>
              <a:t>Диапазон</a:t>
            </a:r>
            <a:r>
              <a:rPr lang="ru-RU" dirty="0"/>
              <a:t> </a:t>
            </a:r>
            <a:r>
              <a:rPr lang="ru-RU" b="1" dirty="0">
                <a:latin typeface="PT Sans" panose="020B0503020203020204" pitchFamily="34" charset="-52"/>
              </a:rPr>
              <a:t>значений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7DA71AED-DAD0-197A-183B-4EC6A491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757" y="2057400"/>
            <a:ext cx="4406914" cy="1635249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Что делать если нам надо проверить значение по двум или более параметрам. Например старше ли мы 11 и младше ли мы 15 лет? </a:t>
            </a:r>
            <a:endParaRPr lang="ru-RU" dirty="0"/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45CE45E3-444F-B71E-56B9-2E2F9D1CF3DB}"/>
              </a:ext>
            </a:extLst>
          </p:cNvPr>
          <p:cNvSpPr txBox="1">
            <a:spLocks/>
          </p:cNvSpPr>
          <p:nvPr/>
        </p:nvSpPr>
        <p:spPr>
          <a:xfrm>
            <a:off x="5799229" y="505068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Через вложенные условия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E2FCB07-2C89-7FEE-F6B0-94C16066FC3C}"/>
              </a:ext>
            </a:extLst>
          </p:cNvPr>
          <p:cNvSpPr txBox="1">
            <a:spLocks/>
          </p:cNvSpPr>
          <p:nvPr/>
        </p:nvSpPr>
        <p:spPr>
          <a:xfrm>
            <a:off x="5799228" y="2535785"/>
            <a:ext cx="4685299" cy="47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latin typeface="PT Sans" panose="020B0503020203020204" pitchFamily="34" charset="-52"/>
              </a:rPr>
              <a:t>Используя</a:t>
            </a:r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операторы </a:t>
            </a:r>
            <a:r>
              <a:rPr lang="ru-RU" sz="2200" b="1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and</a:t>
            </a:r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или </a:t>
            </a:r>
            <a:r>
              <a:rPr lang="ru-RU" sz="2200" b="1" u="none" strike="noStrike" dirty="0" err="1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or</a:t>
            </a:r>
            <a:r>
              <a:rPr lang="en-US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:</a:t>
            </a:r>
            <a:endParaRPr lang="ru-RU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D01237FA-B07A-7ABF-6DD8-8BD87EF38523}"/>
              </a:ext>
            </a:extLst>
          </p:cNvPr>
          <p:cNvSpPr txBox="1">
            <a:spLocks/>
          </p:cNvSpPr>
          <p:nvPr/>
        </p:nvSpPr>
        <p:spPr>
          <a:xfrm>
            <a:off x="5799229" y="4653148"/>
            <a:ext cx="4969385" cy="47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Используя проверку </a:t>
            </a:r>
            <a:r>
              <a:rPr lang="en-US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“</a:t>
            </a:r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по диапазону</a:t>
            </a:r>
            <a:r>
              <a:rPr lang="en-US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”</a:t>
            </a:r>
            <a:r>
              <a:rPr lang="ru-RU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 </a:t>
            </a:r>
            <a:r>
              <a:rPr lang="en-US" sz="2200" u="none" strike="noStrike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:</a:t>
            </a:r>
            <a:endParaRPr lang="ru-RU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0429C87-F521-A755-E963-D1940501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76059"/>
            <a:ext cx="3334215" cy="153876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7683236-B16C-6CEF-8743-D20DDDA1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9992"/>
            <a:ext cx="4163006" cy="142894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AAEE336-DD57-1340-49A4-983C08B77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77524"/>
            <a:ext cx="294363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1AE938E-D9D0-EEFB-D926-F5EA1CA3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58282"/>
            <a:ext cx="3932237" cy="699117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Пример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6E969EA-B3B5-5833-FFD3-AF39BBDF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4976"/>
            <a:ext cx="4917422" cy="32847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Цены в магазине на диване постоянно меняются. Покупателям нужны подсказки: “низкая цена”, “нормальная цена”, “высокая цена”.  Цена от 3000 до 4000р считается нормальной. </a:t>
            </a:r>
            <a:br>
              <a:rPr lang="ru-RU" sz="28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Напишите программу, которая сравнивает цену с нормальной и выдает верную подсказку.</a:t>
            </a:r>
            <a:r>
              <a:rPr lang="ru-RU" sz="3200" dirty="0">
                <a:latin typeface="PT Sans" panose="020B0503020203020204" pitchFamily="34" charset="-52"/>
              </a:rPr>
              <a:t> </a:t>
            </a:r>
            <a:br>
              <a:rPr lang="ru-RU" sz="3200" dirty="0"/>
            </a:br>
            <a:br>
              <a:rPr lang="ru-RU" sz="2200" dirty="0">
                <a:latin typeface="PT Sans" panose="020B0503020203020204" pitchFamily="34" charset="-52"/>
              </a:rPr>
            </a:b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5D94E2-272D-CC9C-E2A0-92E72166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17" y="1548179"/>
            <a:ext cx="5813799" cy="32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3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94" y="418391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2388725"/>
            <a:ext cx="10515600" cy="2080550"/>
          </a:xfrm>
        </p:spPr>
        <p:txBody>
          <a:bodyPr anchor="ctr"/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PT Sans" panose="020B0503020203020204" pitchFamily="34" charset="-52"/>
              </a:rPr>
              <a:t>Написать программу которая запрашивает на ввод температуру тела человека и выводит: здоров, низкая температура, высокая температура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82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5F4952-0A2A-AC9D-DB26-1247BEED8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44" y="1603682"/>
            <a:ext cx="5565656" cy="5565656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6" y="143183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1603682"/>
            <a:ext cx="10515600" cy="437986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PT Sans" panose="020B0503020203020204" pitchFamily="34" charset="-52"/>
              </a:rPr>
              <a:t>В школе магии </a:t>
            </a:r>
            <a:r>
              <a:rPr lang="ru-RU" dirty="0" err="1">
                <a:latin typeface="PT Sans" panose="020B0503020203020204" pitchFamily="34" charset="-52"/>
              </a:rPr>
              <a:t>Хогвардс</a:t>
            </a:r>
            <a:r>
              <a:rPr lang="ru-RU" dirty="0">
                <a:latin typeface="PT Sans" panose="020B0503020203020204" pitchFamily="34" charset="-52"/>
              </a:rPr>
              <a:t>, распределением по факультетам занимается шляпа, распределение у шляпы происходит случайным образом. Напишите программу которая выводит на какой факультет попал студент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ru-RU" i="1" dirty="0" err="1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Гриффиндор</a:t>
            </a:r>
            <a:r>
              <a:rPr lang="ru-RU" i="1" dirty="0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 — смелые и честные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ru-RU" i="1" dirty="0" err="1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Когтевран</a:t>
            </a:r>
            <a:r>
              <a:rPr lang="ru-RU" i="1" dirty="0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 — умные и пытливые</a:t>
            </a: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ru-RU" i="1" dirty="0" err="1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Пуффендуй</a:t>
            </a:r>
            <a:r>
              <a:rPr lang="ru-RU" i="1" dirty="0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 — прилежные и верные</a:t>
            </a:r>
            <a:endParaRPr lang="ru-RU" i="1" dirty="0">
              <a:solidFill>
                <a:srgbClr val="202124"/>
              </a:solidFill>
              <a:latin typeface="PT Sans" panose="020B0503020203020204" pitchFamily="34" charset="-52"/>
            </a:endParaRPr>
          </a:p>
          <a:p>
            <a:pPr marL="514350" indent="-514350">
              <a:lnSpc>
                <a:spcPct val="115000"/>
              </a:lnSpc>
              <a:buFont typeface="+mj-lt"/>
              <a:buAutoNum type="arabicPeriod"/>
            </a:pPr>
            <a:r>
              <a:rPr lang="ru-RU" i="1" dirty="0" err="1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Слизерин</a:t>
            </a:r>
            <a:r>
              <a:rPr lang="ru-RU" i="1" dirty="0">
                <a:solidFill>
                  <a:srgbClr val="202124"/>
                </a:solidFill>
                <a:effectLst/>
                <a:latin typeface="PT Sans" panose="020B0503020203020204" pitchFamily="34" charset="-52"/>
              </a:rPr>
              <a:t> — хитрые и независимые</a:t>
            </a:r>
            <a:r>
              <a:rPr lang="ru-RU" i="1" dirty="0">
                <a:latin typeface="PT Sans" panose="020B0503020203020204" pitchFamily="34" charset="-52"/>
              </a:rPr>
              <a:t>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2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6" y="143183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3CB7FF3-652F-44CD-9ED6-9A0469F0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40" y="1683582"/>
            <a:ext cx="109631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 мальчика Пети очень заботливая мама, и она следит за тем что бы Петя всегда был тепло одет. Если на улице температура ниже -10, то мама советует Пете надеть шапку, шарф и шубу, если выше -10 но ниже 10 то Пете рекомендовано надеть только шапку, если выше 10 но ниже 25 Петя должен надеть кофту, свыше 25 Петя идет в кепке.</a:t>
            </a:r>
          </a:p>
          <a:p>
            <a:pPr marL="0" indent="0">
              <a:buNone/>
            </a:pPr>
            <a:r>
              <a:rPr lang="ru-RU" dirty="0"/>
              <a:t>Напишите программу которая на вход получает температуру, а на выход выдает рекомендацию от Мамы))</a:t>
            </a:r>
          </a:p>
        </p:txBody>
      </p:sp>
    </p:spTree>
    <p:extLst>
      <p:ext uri="{BB962C8B-B14F-4D97-AF65-F5344CB8AC3E}">
        <p14:creationId xmlns:p14="http://schemas.microsoft.com/office/powerpoint/2010/main" val="45948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B07D3B9-9309-0800-696D-B08E23A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026" y="143183"/>
            <a:ext cx="2775012" cy="1325563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Реши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E05BA-B1B7-E64E-A32C-E0D05B7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2" y="1603682"/>
            <a:ext cx="10515600" cy="208055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ru-RU" dirty="0">
                <a:solidFill>
                  <a:srgbClr val="202124"/>
                </a:solidFill>
                <a:latin typeface="PT Sans" panose="020B0503020203020204" pitchFamily="34" charset="-52"/>
              </a:rPr>
              <a:t>Требуется определить, является ли данный год високосным. (Напомним, что год является високосным, если его номер кратен 4, но не кратен 100, а также если он кратен 400.)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878ABA-2739-1B41-3280-0323118E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3" y="3162357"/>
            <a:ext cx="3491325" cy="33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7195B-9005-4B83-BF73-28F49ED5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52" y="500062"/>
            <a:ext cx="251793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Разминка</a:t>
            </a:r>
            <a:r>
              <a:rPr lang="en-US" sz="36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5115DF-2519-85DB-77FC-B094468F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4" y="2192783"/>
            <a:ext cx="10457155" cy="398417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Какие значения принимает логический тип данных? </a:t>
            </a:r>
          </a:p>
          <a:p>
            <a:pPr marL="0" indent="0">
              <a:buNone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Зачем используют функция </a:t>
            </a:r>
            <a:r>
              <a:rPr lang="en-US" sz="3200" dirty="0"/>
              <a:t>type()</a:t>
            </a:r>
            <a:r>
              <a:rPr lang="ru-RU" sz="3200" dirty="0"/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200" dirty="0"/>
              <a:t>Что такое оператор присваивания? 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1938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F95AC3-C922-71CF-7024-8494A3B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81" y="391759"/>
            <a:ext cx="34408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T Sans" panose="020B0503020203020204" pitchFamily="34" charset="-52"/>
              </a:rPr>
              <a:t>Лови ошибку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3600" b="1" dirty="0">
              <a:latin typeface="PT Sans" panose="020B0503020203020204" pitchFamily="3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ED93CF-CFA7-D8D1-6030-4F9A152C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75" y="1701931"/>
            <a:ext cx="3054615" cy="21036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5571F1-0B48-189C-BE81-44CBD72F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75" y="4002709"/>
            <a:ext cx="3093602" cy="21036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D1AD1A-25CF-09D2-FF23-DD99E93C9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122" y="1717322"/>
            <a:ext cx="3295629" cy="2089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865D67-CC82-8FA9-0E29-2DB94DF59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22" y="4002709"/>
            <a:ext cx="3295629" cy="23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4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A157565F-C1CC-E9A9-51A5-4698A8AF13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10635" y="1747802"/>
            <a:ext cx="4370729" cy="3837352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B960846-3744-B640-710A-B31F10500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3" r="1903" b="53914"/>
          <a:stretch/>
        </p:blipFill>
        <p:spPr>
          <a:xfrm>
            <a:off x="3910634" y="5287264"/>
            <a:ext cx="4370729" cy="59578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B39032F-C686-FE90-FE35-8F942FA4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1" y="617294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41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4306F-BF9D-1A71-8203-094E373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25" y="861526"/>
            <a:ext cx="8845750" cy="714144"/>
          </a:xfrm>
        </p:spPr>
        <p:txBody>
          <a:bodyPr/>
          <a:lstStyle/>
          <a:p>
            <a:pPr algn="ctr"/>
            <a:r>
              <a:rPr lang="ru-RU" sz="4400" b="1" dirty="0">
                <a:latin typeface="PT Sans" panose="020B0503020203020204" pitchFamily="34" charset="-52"/>
              </a:rPr>
              <a:t>Что будет результатом программы</a:t>
            </a:r>
            <a:r>
              <a:rPr lang="en-US" sz="4400" b="1" dirty="0">
                <a:latin typeface="PT Sans" panose="020B0503020203020204" pitchFamily="34" charset="-52"/>
              </a:rPr>
              <a:t>: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D142244-16DC-CEC0-3B63-EFE8AB4565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747499"/>
            <a:ext cx="4201111" cy="122889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86E6FDC-D320-278D-09DF-77D64E223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1" y="4092415"/>
            <a:ext cx="4134883" cy="472090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2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32EC788-336B-00A5-0DF6-47483F965D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36612" y="4680525"/>
            <a:ext cx="4079442" cy="1315949"/>
          </a:xfr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0324C0C9-E8F6-C94E-083C-04EBDA82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32985"/>
            <a:ext cx="4134883" cy="472089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-52"/>
              </a:rPr>
              <a:t>1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Текст 11">
            <a:extLst>
              <a:ext uri="{FF2B5EF4-FFF2-40B4-BE49-F238E27FC236}">
                <a16:creationId xmlns:a16="http://schemas.microsoft.com/office/drawing/2014/main" id="{148A8EC9-0FB1-BDD3-431E-F10F8543BB29}"/>
              </a:ext>
            </a:extLst>
          </p:cNvPr>
          <p:cNvSpPr txBox="1">
            <a:spLocks/>
          </p:cNvSpPr>
          <p:nvPr/>
        </p:nvSpPr>
        <p:spPr>
          <a:xfrm>
            <a:off x="6611113" y="2032985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3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02912F-28AF-2E0A-2AE3-55251C7DB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31" y="2632012"/>
            <a:ext cx="2109719" cy="1533151"/>
          </a:xfrm>
          <a:prstGeom prst="rect">
            <a:avLst/>
          </a:prstGeom>
        </p:spPr>
      </p:pic>
      <p:sp>
        <p:nvSpPr>
          <p:cNvPr id="9" name="Текст 11">
            <a:extLst>
              <a:ext uri="{FF2B5EF4-FFF2-40B4-BE49-F238E27FC236}">
                <a16:creationId xmlns:a16="http://schemas.microsoft.com/office/drawing/2014/main" id="{85F5DAC0-5E8F-12D5-717E-179FBA3B30A6}"/>
              </a:ext>
            </a:extLst>
          </p:cNvPr>
          <p:cNvSpPr txBox="1">
            <a:spLocks/>
          </p:cNvSpPr>
          <p:nvPr/>
        </p:nvSpPr>
        <p:spPr>
          <a:xfrm>
            <a:off x="6611113" y="4221535"/>
            <a:ext cx="413488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ans" panose="020B0503020203020204" pitchFamily="34" charset="-52"/>
              </a:rPr>
              <a:t>4</a:t>
            </a:r>
            <a:r>
              <a:rPr lang="ru-RU" dirty="0">
                <a:latin typeface="PT Sans" panose="020B0503020203020204" pitchFamily="34" charset="-52"/>
              </a:rPr>
              <a:t> Пример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3AFBDF-00A8-E0DD-7527-CED662B53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842" y="4680525"/>
            <a:ext cx="2077907" cy="13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B826-CF92-C977-F2C8-9FDAE409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790" y="338492"/>
            <a:ext cx="4222419" cy="1325563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Условия в </a:t>
            </a:r>
            <a:r>
              <a:rPr lang="en-US" sz="4000" b="1" dirty="0">
                <a:latin typeface="PT Sans" panose="020B0503020203020204" pitchFamily="34" charset="-52"/>
              </a:rPr>
              <a:t>python: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1DAFA6-0ADB-2D5B-0BF2-88F689CF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21" y="1664055"/>
            <a:ext cx="10299186" cy="8128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lvl="0" indent="0" algn="ctr">
              <a:lnSpc>
                <a:spcPct val="115000"/>
              </a:lnSpc>
              <a:buNone/>
            </a:pPr>
            <a:r>
              <a:rPr lang="ru-RU" sz="2000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Проверка условия и принятие решения по результатам этой проверки называется </a:t>
            </a:r>
            <a:r>
              <a:rPr lang="ru-RU" sz="2000" b="1" dirty="0">
                <a:effectLst/>
                <a:latin typeface="PT Sans" panose="020B0503020203020204" pitchFamily="34" charset="-52"/>
                <a:ea typeface="PT Sans" panose="020B0503020203020204" pitchFamily="34" charset="-52"/>
                <a:cs typeface="PT Sans" panose="020B0503020203020204" pitchFamily="34" charset="-52"/>
              </a:rPr>
              <a:t>ветвлением.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5423B0-14A3-2B18-92F6-D6677352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8" y="2989618"/>
            <a:ext cx="4071163" cy="35160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31D4B9-22D6-CC2F-6389-98E96D11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884" y="3365672"/>
            <a:ext cx="1876687" cy="17623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283074-E0F0-7B45-80C1-583098522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763" y="3333354"/>
            <a:ext cx="2048161" cy="3172268"/>
          </a:xfrm>
          <a:prstGeom prst="rect">
            <a:avLst/>
          </a:prstGeom>
        </p:spPr>
      </p:pic>
      <p:sp>
        <p:nvSpPr>
          <p:cNvPr id="14" name="Текст 11">
            <a:extLst>
              <a:ext uri="{FF2B5EF4-FFF2-40B4-BE49-F238E27FC236}">
                <a16:creationId xmlns:a16="http://schemas.microsoft.com/office/drawing/2014/main" id="{43435E2C-1444-9955-9E6A-454E94BD0D2A}"/>
              </a:ext>
            </a:extLst>
          </p:cNvPr>
          <p:cNvSpPr txBox="1">
            <a:spLocks/>
          </p:cNvSpPr>
          <p:nvPr/>
        </p:nvSpPr>
        <p:spPr>
          <a:xfrm>
            <a:off x="5342437" y="2753573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Не полная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15" name="Текст 11">
            <a:extLst>
              <a:ext uri="{FF2B5EF4-FFF2-40B4-BE49-F238E27FC236}">
                <a16:creationId xmlns:a16="http://schemas.microsoft.com/office/drawing/2014/main" id="{E7534504-479E-C04F-B88A-9D51D3F5E44B}"/>
              </a:ext>
            </a:extLst>
          </p:cNvPr>
          <p:cNvSpPr txBox="1">
            <a:spLocks/>
          </p:cNvSpPr>
          <p:nvPr/>
        </p:nvSpPr>
        <p:spPr>
          <a:xfrm>
            <a:off x="8297870" y="2753572"/>
            <a:ext cx="1671753" cy="47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PT Sans" panose="020B0503020203020204" pitchFamily="34" charset="-52"/>
              </a:rPr>
              <a:t>Полная</a:t>
            </a:r>
            <a:r>
              <a:rPr lang="en-US" dirty="0">
                <a:latin typeface="PT Sans" panose="020B0503020203020204" pitchFamily="34" charset="-52"/>
              </a:rPr>
              <a:t>:</a:t>
            </a:r>
            <a:endParaRPr lang="ru-RU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8758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1AE938E-D9D0-EEFB-D926-F5EA1CA3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58282"/>
            <a:ext cx="3932237" cy="699117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Пример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6E969EA-B3B5-5833-FFD3-AF39BBDF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4976"/>
            <a:ext cx="4113952" cy="1771098"/>
          </a:xfrm>
        </p:spPr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latin typeface="PT Sans" panose="020B0503020203020204" pitchFamily="34" charset="-52"/>
              </a:rPr>
              <a:t>В магазине на диване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действует скидка 150 р при покупке на сумму от 1000 рублей. Напишите программу, которая будет вычислять итоговую сумму покупок</a:t>
            </a:r>
            <a:r>
              <a:rPr lang="ru-RU" dirty="0">
                <a:latin typeface="PT Sans" panose="020B0503020203020204" pitchFamily="34" charset="-52"/>
              </a:rPr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1369C5-5C62-0ACA-B412-F5D5098F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740" y="1085728"/>
            <a:ext cx="6615214" cy="4526648"/>
          </a:xfrm>
          <a:prstGeom prst="rect">
            <a:avLst/>
          </a:prstGeom>
        </p:spPr>
      </p:pic>
      <p:sp>
        <p:nvSpPr>
          <p:cNvPr id="14" name="Объект 3">
            <a:extLst>
              <a:ext uri="{FF2B5EF4-FFF2-40B4-BE49-F238E27FC236}">
                <a16:creationId xmlns:a16="http://schemas.microsoft.com/office/drawing/2014/main" id="{CB3C0ED7-BF34-5E29-E0A0-C782B441FC57}"/>
              </a:ext>
            </a:extLst>
          </p:cNvPr>
          <p:cNvSpPr txBox="1">
            <a:spLocks/>
          </p:cNvSpPr>
          <p:nvPr/>
        </p:nvSpPr>
        <p:spPr>
          <a:xfrm>
            <a:off x="975455" y="4483224"/>
            <a:ext cx="3188172" cy="648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sz="2000" b="1" dirty="0">
                <a:latin typeface="PT Sans" panose="020B0503020203020204" pitchFamily="34" charset="-52"/>
              </a:rPr>
              <a:t>Почему нет </a:t>
            </a:r>
            <a:r>
              <a:rPr lang="en-US" sz="2000" b="1" dirty="0">
                <a:latin typeface="PT Sans" panose="020B0503020203020204" pitchFamily="34" charset="-52"/>
              </a:rPr>
              <a:t>else?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6936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1AE938E-D9D0-EEFB-D926-F5EA1CA3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58282"/>
            <a:ext cx="3932237" cy="699117"/>
          </a:xfrm>
        </p:spPr>
        <p:txBody>
          <a:bodyPr/>
          <a:lstStyle/>
          <a:p>
            <a:r>
              <a:rPr lang="ru-RU" sz="4000" b="1" dirty="0">
                <a:latin typeface="PT Sans" panose="020B0503020203020204" pitchFamily="34" charset="-52"/>
              </a:rPr>
              <a:t>Пример</a:t>
            </a:r>
            <a:r>
              <a:rPr lang="en-US" sz="4000" b="1" dirty="0">
                <a:latin typeface="PT Sans" panose="020B0503020203020204" pitchFamily="34" charset="-52"/>
              </a:rPr>
              <a:t>:</a:t>
            </a:r>
            <a:endParaRPr lang="ru-RU" sz="4000" b="1" dirty="0">
              <a:latin typeface="PT Sans" panose="020B0503020203020204" pitchFamily="34" charset="-52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6E969EA-B3B5-5833-FFD3-AF39BBDF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4976"/>
            <a:ext cx="4917422" cy="167344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dirty="0">
                <a:solidFill>
                  <a:srgbClr val="000000"/>
                </a:solidFill>
                <a:latin typeface="PT Sans" panose="020B0503020203020204" pitchFamily="34" charset="-52"/>
              </a:rPr>
              <a:t>В магазине на диване действует скидка 150 р при покупке на сумму от 1000 рублей. Если сумма покупок меньше 1000 р, то доставка платная — 20 р. Напишите программу, которая будет вычислять итоговую сумму покупок. </a:t>
            </a:r>
            <a:br>
              <a:rPr lang="ru-RU" sz="2200" dirty="0">
                <a:latin typeface="PT Sans" panose="020B0503020203020204" pitchFamily="34" charset="-52"/>
              </a:rPr>
            </a:b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172126-76B3-ABDF-34BA-BCC24FED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10" y="1295102"/>
            <a:ext cx="603969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2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875</Words>
  <Application>Microsoft Office PowerPoint</Application>
  <PresentationFormat>Широкоэкранный</PresentationFormat>
  <Paragraphs>85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Google Sans</vt:lpstr>
      <vt:lpstr>PT Sans</vt:lpstr>
      <vt:lpstr>Тема Office</vt:lpstr>
      <vt:lpstr>Условный оператор</vt:lpstr>
      <vt:lpstr>Задачи урока:</vt:lpstr>
      <vt:lpstr>Разминка:</vt:lpstr>
      <vt:lpstr>Лови ошибку:</vt:lpstr>
      <vt:lpstr>Что будет результатом программы:</vt:lpstr>
      <vt:lpstr>Что будет результатом программы:</vt:lpstr>
      <vt:lpstr>Условия в python:</vt:lpstr>
      <vt:lpstr>Пример:</vt:lpstr>
      <vt:lpstr>Пример:</vt:lpstr>
      <vt:lpstr>Операторы сравнения в python:</vt:lpstr>
      <vt:lpstr>Что будет результатом программы:</vt:lpstr>
      <vt:lpstr>Что будет результатом программы:</vt:lpstr>
      <vt:lpstr>Логические операции and, or, not</vt:lpstr>
      <vt:lpstr>Приоритет операторов:</vt:lpstr>
      <vt:lpstr>Что будет результатом программы:</vt:lpstr>
      <vt:lpstr>Реши:</vt:lpstr>
      <vt:lpstr>Реши:</vt:lpstr>
      <vt:lpstr>Реши:</vt:lpstr>
      <vt:lpstr>Реши:</vt:lpstr>
      <vt:lpstr>Реши:</vt:lpstr>
      <vt:lpstr>Реши:</vt:lpstr>
      <vt:lpstr>Вложенные условия:</vt:lpstr>
      <vt:lpstr>Диапазон значений:</vt:lpstr>
      <vt:lpstr>Пример:</vt:lpstr>
      <vt:lpstr>Реши:</vt:lpstr>
      <vt:lpstr>Реши:</vt:lpstr>
      <vt:lpstr>Реши:</vt:lpstr>
      <vt:lpstr>Реши: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Дмитрий Лебедев</cp:lastModifiedBy>
  <cp:revision>18</cp:revision>
  <dcterms:created xsi:type="dcterms:W3CDTF">2021-06-25T08:30:56Z</dcterms:created>
  <dcterms:modified xsi:type="dcterms:W3CDTF">2022-12-08T11:30:41Z</dcterms:modified>
</cp:coreProperties>
</file>