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99" r:id="rId7"/>
    <p:sldId id="325" r:id="rId8"/>
    <p:sldId id="311" r:id="rId9"/>
    <p:sldId id="263" r:id="rId10"/>
    <p:sldId id="328" r:id="rId11"/>
    <p:sldId id="301" r:id="rId12"/>
    <p:sldId id="281" r:id="rId13"/>
    <p:sldId id="336" r:id="rId14"/>
    <p:sldId id="337" r:id="rId15"/>
    <p:sldId id="329" r:id="rId16"/>
    <p:sldId id="330" r:id="rId17"/>
    <p:sldId id="340" r:id="rId18"/>
    <p:sldId id="341" r:id="rId19"/>
    <p:sldId id="338" r:id="rId20"/>
    <p:sldId id="342" r:id="rId21"/>
    <p:sldId id="335" r:id="rId22"/>
    <p:sldId id="343" r:id="rId23"/>
    <p:sldId id="344" r:id="rId24"/>
    <p:sldId id="345" r:id="rId25"/>
    <p:sldId id="339" r:id="rId26"/>
    <p:sldId id="346" r:id="rId27"/>
    <p:sldId id="347" r:id="rId28"/>
    <p:sldId id="348" r:id="rId29"/>
    <p:sldId id="349" r:id="rId30"/>
    <p:sldId id="360" r:id="rId31"/>
    <p:sldId id="359" r:id="rId32"/>
    <p:sldId id="358" r:id="rId33"/>
    <p:sldId id="331" r:id="rId34"/>
    <p:sldId id="361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1147A40-8F19-4C28-B35C-9C1C2AE81D0B}">
          <p14:sldIdLst>
            <p14:sldId id="256"/>
            <p14:sldId id="257"/>
            <p14:sldId id="258"/>
            <p14:sldId id="260"/>
            <p14:sldId id="271"/>
            <p14:sldId id="299"/>
            <p14:sldId id="325"/>
            <p14:sldId id="311"/>
            <p14:sldId id="263"/>
            <p14:sldId id="328"/>
            <p14:sldId id="301"/>
            <p14:sldId id="281"/>
            <p14:sldId id="336"/>
            <p14:sldId id="337"/>
            <p14:sldId id="329"/>
            <p14:sldId id="330"/>
            <p14:sldId id="340"/>
            <p14:sldId id="341"/>
            <p14:sldId id="338"/>
            <p14:sldId id="342"/>
            <p14:sldId id="335"/>
            <p14:sldId id="343"/>
            <p14:sldId id="344"/>
            <p14:sldId id="345"/>
            <p14:sldId id="339"/>
            <p14:sldId id="346"/>
            <p14:sldId id="347"/>
            <p14:sldId id="348"/>
            <p14:sldId id="349"/>
            <p14:sldId id="360"/>
            <p14:sldId id="359"/>
            <p14:sldId id="358"/>
            <p14:sldId id="331"/>
            <p14:sldId id="3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WaifuWife" initials="M" lastIdx="1" clrIdx="0">
    <p:extLst>
      <p:ext uri="{19B8F6BF-5375-455C-9EA6-DF929625EA0E}">
        <p15:presenceInfo xmlns:p15="http://schemas.microsoft.com/office/powerpoint/2012/main" userId="MyWaifuWif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8FB482-B26B-4309-AC3B-1984E48BAB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30AE5-2D5E-47C9-9543-66EACF4D7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905932-3DF6-4728-9978-C1390E79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E6A824-E8D9-4EB1-B3EB-293B1F6F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79B570-BA3A-4545-8847-DA6CBCBE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F8FB2F-8628-46AA-AA3A-4F0236BA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61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5CEC5-263F-430B-A7A3-4D60AE53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0A29C9-2F9A-44EA-A794-2566A280D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91D7FB-CAEF-49E1-A84F-4425BE9F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361ADB-CCF5-42A0-AEDF-92107892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80CB7E-B30A-4254-8274-D9915E77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42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16FE38D-78BC-4B22-BDA8-DC4CCAB58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3B2EED-EC6A-478A-8B5C-A6A0DF6B8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47432E-411C-411A-AFF9-3EE1603B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27C35B-2EA8-46DF-9009-6CED653B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9800F6-56B1-4D27-8662-D74DBD02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D2205-637D-4B70-8FCB-481AF9F0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0EE51-0750-49D4-BCBC-129FFD296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E7FC5-13B7-4D3E-AE4C-A798B42D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68BF7F-E425-43C8-B8E5-C85F1616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56233E-07FC-4471-8E60-433BDF3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39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5F468B-0B83-43CF-A8C8-23D9F95E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9F6F10-2728-4014-BEC6-E9E835A86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9888F6-6E94-4028-8217-41C1187E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01C364-A376-41DB-B301-24D1E1F4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5885FB-6F31-4590-8FDF-FE1F8E67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55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BD40B-F342-4D90-BEC6-DA2FE05B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DE47CE-0E5E-40DD-A50B-22D0988FB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E4318F-FBDF-4786-895E-B0323754D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75F8EA-9025-4EC8-B3A9-07041C1D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D80671-52E1-4601-B543-2BCD0B9F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D6C303-B0EE-43B1-88AE-CB8C86F1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76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9DF41-99C3-480A-A620-ECB451C4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AA9CA2-DFE2-4596-A97E-9FFF6BB0F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1DDB2F-96ED-4700-B450-1A23E0C62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C08846-A790-4F61-91D7-B4318D6DA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DF7DB8-8F3C-4B15-83E6-3DE91EA0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0C71322-FFB5-455E-A5F9-7A93DF4A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347EFBA-34A2-474A-BE96-4ECEDB01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18FD37-D428-4EFE-A591-CCCF9B87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02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1F6D5-A5CE-48F4-8A28-C6615B58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2F16455-ADD8-44CE-A795-0885A2CE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AE7699B-4AEA-4EFD-B828-35B7DDE7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C1174FD-C601-4CFC-8055-F343F0B2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27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6462615-1F0F-4D0C-8F9F-711F8695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52F6A28-7EAC-41A8-92F0-DA0EBDDA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996222-B1D1-4A56-AF1E-77AD0096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33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957DF-CA58-41C2-B7AE-CB6530A4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D8B538-D475-4642-BF15-B4E98D7BC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5252DD-04BF-430A-9AE7-884C693CA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D14F05-FAA6-4A17-A9A0-FA5BD8E1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3A25EF-41D6-4346-9678-E5D54DD1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AC1F72-CAD2-4A0D-BC3C-3618F69D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94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125D5-27DF-4958-85BA-142AA516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0545BF-FA67-4093-8B52-F4ABBDABE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0B7E85-4B44-48C5-9440-BBB874297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FF5613-E157-40CA-A1C4-FDC99370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2190DF-8124-47C8-BF4A-90763E31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CCAFD9-5AEA-4395-A244-0EAE26C7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46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D230B2-4E76-49E3-A005-7653FC203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98A829-946B-4D81-8B76-2036FA262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444F91-FDF0-4BAA-B0EC-50C49D57E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4C2F0-4BAE-4222-ABE3-8A4752EA210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7D0E61-3985-45EF-BE61-E3BC41ABE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5054FA-597A-4162-9F1B-0913FF43A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0E97D4-1F2E-48FB-9BA9-6A1D4C2136E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4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mailto:example@mail.ru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E2171-9817-4C64-92D4-6351AAE83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686" y="1604866"/>
            <a:ext cx="9056914" cy="3144416"/>
          </a:xfrm>
        </p:spPr>
        <p:txBody>
          <a:bodyPr>
            <a:normAutofit/>
          </a:bodyPr>
          <a:lstStyle/>
          <a:p>
            <a:r>
              <a:rPr lang="ru-RU" sz="9600" dirty="0">
                <a:solidFill>
                  <a:srgbClr val="833AE0"/>
                </a:solidFill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Строки и их методы</a:t>
            </a:r>
            <a:endParaRPr lang="ru-RU" sz="9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317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4C8E1D-9365-3CCC-D039-5A6FE63E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b="1" dirty="0">
                <a:latin typeface="PT Sans" panose="020B0503020203020204" pitchFamily="34" charset="-52"/>
              </a:rPr>
              <a:t>Функция</a:t>
            </a:r>
            <a:r>
              <a:rPr lang="ru-RU" dirty="0"/>
              <a:t> </a:t>
            </a:r>
            <a:r>
              <a:rPr lang="en-US" sz="4000" b="1" dirty="0">
                <a:latin typeface="PT Sans" panose="020B0503020203020204" pitchFamily="34" charset="-52"/>
              </a:rPr>
              <a:t>str()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2DB84F-1430-BA59-1C3F-E3E136315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872" y="1690688"/>
            <a:ext cx="6824256" cy="60930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6390013-45BA-E108-2640-B16ACD481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872" y="2693715"/>
            <a:ext cx="7210480" cy="132556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D6419E1-2B4C-B50E-23EC-457137F8A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872" y="4415432"/>
            <a:ext cx="6895688" cy="110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7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EB826-CF92-C977-F2C8-9FDAE409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973" y="390463"/>
            <a:ext cx="5653436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PT Sans" panose="020B0503020203020204" pitchFamily="34" charset="-52"/>
              </a:rPr>
              <a:t>Действия со строками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264B5CA-361B-8462-02D9-E63C933BD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33" y="1646658"/>
            <a:ext cx="6531396" cy="3942379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ru-RU" sz="4400" dirty="0">
                <a:solidFill>
                  <a:schemeClr val="accent5">
                    <a:lumMod val="50000"/>
                  </a:schemeClr>
                </a:solidFill>
                <a:latin typeface="PT Sans" panose="020B0503020203020204" pitchFamily="34" charset="-52"/>
              </a:rPr>
              <a:t>Объединение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PT Sans" panose="020B0503020203020204" pitchFamily="34" charset="-52"/>
              </a:rPr>
              <a:t>: </a:t>
            </a:r>
            <a:endParaRPr lang="ru-RU" sz="4400" dirty="0">
              <a:solidFill>
                <a:schemeClr val="accent5">
                  <a:lumMod val="50000"/>
                </a:schemeClr>
              </a:solidFill>
              <a:latin typeface="PT Sans" panose="020B0503020203020204" pitchFamily="34" charset="-5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ru-RU" sz="4400" dirty="0">
                <a:solidFill>
                  <a:schemeClr val="accent5">
                    <a:lumMod val="50000"/>
                  </a:schemeClr>
                </a:solidFill>
                <a:latin typeface="PT Sans" panose="020B0503020203020204" pitchFamily="34" charset="-52"/>
              </a:rPr>
              <a:t>Вычисление длины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ru-RU" sz="4400" dirty="0">
                <a:solidFill>
                  <a:schemeClr val="accent5">
                    <a:lumMod val="50000"/>
                  </a:schemeClr>
                </a:solidFill>
                <a:latin typeface="PT Sans" panose="020B0503020203020204" pitchFamily="34" charset="-52"/>
              </a:rPr>
              <a:t>Дублирование строк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EB7532B-42D4-3981-EDB4-B5CBABE3F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33" y="2832261"/>
            <a:ext cx="4673977" cy="47417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EDC5BE9-2E82-F32C-8532-D78FDC54D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16" y="4247833"/>
            <a:ext cx="5836829" cy="47417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B29EAB1-DAC7-A1A2-8B9D-2EBE4CDE7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33" y="5589037"/>
            <a:ext cx="4495983" cy="50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26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4306F-BF9D-1A71-8203-094E373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325" y="861526"/>
            <a:ext cx="8845750" cy="714144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Что будет результатом программы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0324C0C9-E8F6-C94E-083C-04EBDA821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032985"/>
            <a:ext cx="4134883" cy="472089"/>
          </a:xfrm>
        </p:spPr>
        <p:txBody>
          <a:bodyPr/>
          <a:lstStyle/>
          <a:p>
            <a:r>
              <a:rPr lang="ru-RU" dirty="0">
                <a:latin typeface="PT Sans" panose="020B0503020203020204" pitchFamily="34" charset="-52"/>
              </a:rPr>
              <a:t>1 Конкатенация строк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  <p:sp>
        <p:nvSpPr>
          <p:cNvPr id="9" name="Текст 11">
            <a:extLst>
              <a:ext uri="{FF2B5EF4-FFF2-40B4-BE49-F238E27FC236}">
                <a16:creationId xmlns:a16="http://schemas.microsoft.com/office/drawing/2014/main" id="{85F5DAC0-5E8F-12D5-717E-179FBA3B30A6}"/>
              </a:ext>
            </a:extLst>
          </p:cNvPr>
          <p:cNvSpPr txBox="1">
            <a:spLocks/>
          </p:cNvSpPr>
          <p:nvPr/>
        </p:nvSpPr>
        <p:spPr>
          <a:xfrm>
            <a:off x="5891544" y="2022566"/>
            <a:ext cx="4782675" cy="4720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PT Sans" panose="020B0503020203020204" pitchFamily="34" charset="-52"/>
              </a:rPr>
              <a:t>3 </a:t>
            </a:r>
            <a:r>
              <a:rPr lang="ru-RU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Умножение строки на число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5DA490-CFA8-AF93-17EB-A7288A948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2598316"/>
            <a:ext cx="3775437" cy="112459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AF7689B-95F2-BBA5-2E19-F71E7AD8A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87" y="4563305"/>
            <a:ext cx="3737122" cy="143316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21A92FA-CEE3-CFCE-D4A2-AAC84801D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434" y="2598316"/>
            <a:ext cx="3112240" cy="1191543"/>
          </a:xfrm>
          <a:prstGeom prst="rect">
            <a:avLst/>
          </a:prstGeom>
        </p:spPr>
      </p:pic>
      <p:sp>
        <p:nvSpPr>
          <p:cNvPr id="13" name="Текст 11">
            <a:extLst>
              <a:ext uri="{FF2B5EF4-FFF2-40B4-BE49-F238E27FC236}">
                <a16:creationId xmlns:a16="http://schemas.microsoft.com/office/drawing/2014/main" id="{FF6F3E97-C3CD-431F-BCB3-84FF7D15E807}"/>
              </a:ext>
            </a:extLst>
          </p:cNvPr>
          <p:cNvSpPr txBox="1">
            <a:spLocks/>
          </p:cNvSpPr>
          <p:nvPr/>
        </p:nvSpPr>
        <p:spPr>
          <a:xfrm>
            <a:off x="669512" y="4017314"/>
            <a:ext cx="4134883" cy="4720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PT Sans" panose="020B0503020203020204" pitchFamily="34" charset="-52"/>
              </a:rPr>
              <a:t>2 Вычисление длины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  <p:sp>
        <p:nvSpPr>
          <p:cNvPr id="14" name="Текст 11">
            <a:extLst>
              <a:ext uri="{FF2B5EF4-FFF2-40B4-BE49-F238E27FC236}">
                <a16:creationId xmlns:a16="http://schemas.microsoft.com/office/drawing/2014/main" id="{65DB6180-96C7-C645-29E9-CA989BE89F67}"/>
              </a:ext>
            </a:extLst>
          </p:cNvPr>
          <p:cNvSpPr txBox="1">
            <a:spLocks/>
          </p:cNvSpPr>
          <p:nvPr/>
        </p:nvSpPr>
        <p:spPr>
          <a:xfrm>
            <a:off x="5891544" y="3990953"/>
            <a:ext cx="4782675" cy="4720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PT Sans" panose="020B0503020203020204" pitchFamily="34" charset="-52"/>
              </a:rPr>
              <a:t>4 </a:t>
            </a:r>
            <a:r>
              <a:rPr lang="ru-RU" dirty="0">
                <a:latin typeface="Arial" panose="020B0604020202020204" pitchFamily="34" charset="0"/>
              </a:rPr>
              <a:t>Проверка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</a:rPr>
              <a:t>вхождения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</a:rPr>
              <a:t>в строку</a:t>
            </a:r>
            <a:r>
              <a:rPr lang="en-US" dirty="0">
                <a:latin typeface="Arial" panose="020B0604020202020204" pitchFamily="34" charset="0"/>
              </a:rPr>
              <a:t>:</a:t>
            </a:r>
            <a:endParaRPr lang="ru-RU" dirty="0">
              <a:latin typeface="Arial" panose="020B0604020202020204" pitchFamily="34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9072E57-9CA4-4702-73F8-213130197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434" y="4520657"/>
            <a:ext cx="2903962" cy="1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98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id="{7B0871F9-5923-49AC-0D9C-67F9431E3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33061" y="1681163"/>
            <a:ext cx="10422327" cy="4508500"/>
          </a:xfrm>
        </p:spPr>
        <p:txBody>
          <a:bodyPr/>
          <a:lstStyle/>
          <a:p>
            <a:r>
              <a:rPr lang="ru-RU" dirty="0">
                <a:latin typeface="PT Sans" panose="020B0503020203020204" pitchFamily="34" charset="-52"/>
              </a:rPr>
              <a:t>Пользователь вводит животное программа выводит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r>
              <a:rPr lang="ru-RU" dirty="0">
                <a:latin typeface="PT Sans" panose="020B0503020203020204" pitchFamily="34" charset="-52"/>
              </a:rPr>
              <a:t> </a:t>
            </a:r>
          </a:p>
          <a:p>
            <a:r>
              <a:rPr lang="ru-RU" dirty="0">
                <a:latin typeface="PT Sans" panose="020B0503020203020204" pitchFamily="34" charset="-52"/>
              </a:rPr>
              <a:t>Вывести «Я люблю </a:t>
            </a:r>
            <a:r>
              <a:rPr lang="en-US" dirty="0">
                <a:latin typeface="PT Sans" panose="020B0503020203020204" pitchFamily="34" charset="-52"/>
              </a:rPr>
              <a:t>{</a:t>
            </a:r>
            <a:r>
              <a:rPr lang="ru-RU" dirty="0">
                <a:latin typeface="PT Sans" panose="020B0503020203020204" pitchFamily="34" charset="-52"/>
              </a:rPr>
              <a:t>имя животного</a:t>
            </a:r>
            <a:r>
              <a:rPr lang="en-US" dirty="0">
                <a:latin typeface="PT Sans" panose="020B0503020203020204" pitchFamily="34" charset="-52"/>
              </a:rPr>
              <a:t>}</a:t>
            </a:r>
            <a:r>
              <a:rPr lang="ru-RU" dirty="0">
                <a:latin typeface="PT Sans" panose="020B0503020203020204" pitchFamily="34" charset="-52"/>
              </a:rPr>
              <a:t>!»  5 раз. Вывести без использования циклов.</a:t>
            </a:r>
          </a:p>
          <a:p>
            <a:r>
              <a:rPr lang="ru-RU" dirty="0">
                <a:latin typeface="PT Sans" panose="020B0503020203020204" pitchFamily="34" charset="-52"/>
              </a:rPr>
              <a:t>Пример вывода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FA4BC9A-097D-6629-4041-1D3F10ED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798" y="355600"/>
            <a:ext cx="1558179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PT Sans" panose="020B0503020203020204" pitchFamily="34" charset="-52"/>
              </a:rPr>
              <a:t>Реши</a:t>
            </a:r>
            <a:r>
              <a:rPr lang="en-US" sz="4000" b="1" dirty="0">
                <a:latin typeface="PT Sans" panose="020B0503020203020204" pitchFamily="34" charset="-52"/>
              </a:rPr>
              <a:t>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DEFF1CC-CA9F-BCE9-0DFC-FC29B9B8D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175" y="2752531"/>
            <a:ext cx="5149213" cy="343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81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id="{7B0871F9-5923-49AC-0D9C-67F9431E3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33061" y="1681163"/>
            <a:ext cx="10702212" cy="4672984"/>
          </a:xfrm>
        </p:spPr>
        <p:txBody>
          <a:bodyPr>
            <a:normAutofit/>
          </a:bodyPr>
          <a:lstStyle/>
          <a:p>
            <a:pPr algn="l"/>
            <a:r>
              <a:rPr lang="ru-RU" sz="2000" b="0" i="0" dirty="0">
                <a:solidFill>
                  <a:srgbClr val="222222"/>
                </a:solidFill>
                <a:effectLst/>
                <a:latin typeface="PT Sans" panose="020B0503020203020204" pitchFamily="34" charset="-52"/>
              </a:rPr>
              <a:t>В наши дни очень много парней ставят себе фотографии красивых девушек на </a:t>
            </a:r>
            <a:r>
              <a:rPr lang="ru-RU" sz="2000" b="0" i="0" dirty="0" err="1">
                <a:solidFill>
                  <a:srgbClr val="222222"/>
                </a:solidFill>
                <a:effectLst/>
                <a:latin typeface="PT Sans" panose="020B0503020203020204" pitchFamily="34" charset="-52"/>
              </a:rPr>
              <a:t>аватарки</a:t>
            </a:r>
            <a:r>
              <a:rPr lang="ru-RU" sz="2000" b="0" i="0" dirty="0">
                <a:solidFill>
                  <a:srgbClr val="222222"/>
                </a:solidFill>
                <a:effectLst/>
                <a:latin typeface="PT Sans" panose="020B0503020203020204" pitchFamily="34" charset="-52"/>
              </a:rPr>
              <a:t> на форумах. Из-за этого очень часто сложно определить пол пользователя на форуме. В прошлом году наш герой пообщался в чате на форуме с одной красоткой (как он думал). После этого наш герой и предполагаемая красотка стали общаться еще чаще и в конце концов стали парой в сети.</a:t>
            </a:r>
          </a:p>
          <a:p>
            <a:pPr algn="l"/>
            <a:r>
              <a:rPr lang="ru-RU" sz="2000" b="0" i="0" dirty="0">
                <a:solidFill>
                  <a:srgbClr val="222222"/>
                </a:solidFill>
                <a:effectLst/>
                <a:latin typeface="PT Sans" panose="020B0503020203020204" pitchFamily="34" charset="-52"/>
              </a:rPr>
              <a:t>Но вчера наш герой захотел увидеть свою красотку в реальной жизни и, каково же было его удивление, когда красоткой оказался здоровенный мужчина! Наш герой очень расстроился и теперь он, наверное, никогда больше не сможет полюбить. Сейчас к нему пришла в голову идея, как по имени пользователя определить его пол.</a:t>
            </a:r>
          </a:p>
          <a:p>
            <a:pPr algn="l"/>
            <a:r>
              <a:rPr lang="ru-RU" sz="2000" b="0" i="0" dirty="0">
                <a:solidFill>
                  <a:srgbClr val="222222"/>
                </a:solidFill>
                <a:effectLst/>
                <a:latin typeface="PT Sans" panose="020B0503020203020204" pitchFamily="34" charset="-52"/>
              </a:rPr>
              <a:t>Вот его метод: если количество символов в имени пользователя </a:t>
            </a:r>
            <a:r>
              <a:rPr lang="ru-RU" sz="2000" b="0" i="0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PT Sans" panose="020B0503020203020204" pitchFamily="34" charset="-52"/>
              </a:rPr>
              <a:t>нечетное, тогда пользователь мужского</a:t>
            </a:r>
            <a:r>
              <a:rPr lang="ru-RU" sz="2000" b="0" i="0" dirty="0">
                <a:solidFill>
                  <a:srgbClr val="222222"/>
                </a:solidFill>
                <a:effectLst/>
                <a:latin typeface="PT Sans" panose="020B0503020203020204" pitchFamily="34" charset="-52"/>
              </a:rPr>
              <a:t> пола, </a:t>
            </a:r>
            <a:r>
              <a:rPr lang="ru-RU" sz="2000" b="0" i="0" dirty="0">
                <a:solidFill>
                  <a:schemeClr val="accent2">
                    <a:lumMod val="75000"/>
                  </a:schemeClr>
                </a:solidFill>
                <a:effectLst/>
                <a:latin typeface="PT Sans" panose="020B0503020203020204" pitchFamily="34" charset="-52"/>
              </a:rPr>
              <a:t>иначе — женского</a:t>
            </a:r>
            <a:r>
              <a:rPr lang="ru-RU" sz="2000" b="0" i="0" dirty="0">
                <a:solidFill>
                  <a:srgbClr val="222222"/>
                </a:solidFill>
                <a:effectLst/>
                <a:latin typeface="PT Sans" panose="020B0503020203020204" pitchFamily="34" charset="-52"/>
              </a:rPr>
              <a:t>. Вам дана строка, обозначающая имя пользователя, помогите нашему герою определить по ней пол пользователя по описанному методу.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FA4BC9A-097D-6629-4041-1D3F10ED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798" y="355600"/>
            <a:ext cx="1558179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PT Sans" panose="020B0503020203020204" pitchFamily="34" charset="-52"/>
              </a:rPr>
              <a:t>Реши</a:t>
            </a:r>
            <a:r>
              <a:rPr lang="en-US" sz="4000" b="1" dirty="0">
                <a:latin typeface="PT Sans" panose="020B0503020203020204" pitchFamily="34" charset="-52"/>
              </a:rPr>
              <a:t>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79360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5EB32-FAFB-9C94-E1E8-A51A746F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510" y="344921"/>
            <a:ext cx="5672979" cy="1325563"/>
          </a:xfrm>
        </p:spPr>
        <p:txBody>
          <a:bodyPr/>
          <a:lstStyle/>
          <a:p>
            <a:r>
              <a:rPr lang="ru-RU" b="1" dirty="0">
                <a:latin typeface="PT Sans" panose="020B0503020203020204" pitchFamily="34" charset="-52"/>
              </a:rPr>
              <a:t>Нумерация символов 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70914E29-7FE7-1ECB-36DF-F0F3174696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01472419"/>
              </p:ext>
            </p:extLst>
          </p:nvPr>
        </p:nvGraphicFramePr>
        <p:xfrm>
          <a:off x="2002459" y="1809750"/>
          <a:ext cx="8187081" cy="43053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166165">
                  <a:extLst>
                    <a:ext uri="{9D8B030D-6E8A-4147-A177-3AD203B41FA5}">
                      <a16:colId xmlns:a16="http://schemas.microsoft.com/office/drawing/2014/main" val="1773865060"/>
                    </a:ext>
                  </a:extLst>
                </a:gridCol>
                <a:gridCol w="1961489">
                  <a:extLst>
                    <a:ext uri="{9D8B030D-6E8A-4147-A177-3AD203B41FA5}">
                      <a16:colId xmlns:a16="http://schemas.microsoft.com/office/drawing/2014/main" val="3200166661"/>
                    </a:ext>
                  </a:extLst>
                </a:gridCol>
                <a:gridCol w="4059427">
                  <a:extLst>
                    <a:ext uri="{9D8B030D-6E8A-4147-A177-3AD203B41FA5}">
                      <a16:colId xmlns:a16="http://schemas.microsoft.com/office/drawing/2014/main" val="2596578353"/>
                    </a:ext>
                  </a:extLst>
                </a:gridCol>
              </a:tblGrid>
              <a:tr h="5718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000" b="1" dirty="0">
                          <a:effectLst/>
                          <a:latin typeface="PT Sans" panose="020B0503020203020204" pitchFamily="34" charset="-52"/>
                        </a:rPr>
                        <a:t>Выражение</a:t>
                      </a:r>
                      <a:endParaRPr lang="ru-RU" sz="2000" b="1" dirty="0"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000" b="1" dirty="0">
                          <a:effectLst/>
                          <a:latin typeface="PT Sans" panose="020B0503020203020204" pitchFamily="34" charset="-52"/>
                        </a:rPr>
                        <a:t>Результат</a:t>
                      </a:r>
                      <a:endParaRPr lang="ru-RU" sz="2000" b="1" dirty="0"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000" b="1" dirty="0">
                          <a:effectLst/>
                          <a:latin typeface="PT Sans" panose="020B0503020203020204" pitchFamily="34" charset="-52"/>
                        </a:rPr>
                        <a:t>Пояснение</a:t>
                      </a:r>
                      <a:endParaRPr lang="ru-RU" sz="2000" b="1" dirty="0"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 marL="88900" marR="88900" marT="88900" marB="88900"/>
                </a:tc>
                <a:extLst>
                  <a:ext uri="{0D108BD9-81ED-4DB2-BD59-A6C34878D82A}">
                    <a16:rowId xmlns:a16="http://schemas.microsoft.com/office/drawing/2014/main" val="952184139"/>
                  </a:ext>
                </a:extLst>
              </a:tr>
              <a:tr h="6222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000" dirty="0">
                          <a:effectLst/>
                          <a:latin typeface="PT Sans" panose="020B0503020203020204" pitchFamily="34" charset="-52"/>
                        </a:rPr>
                        <a:t>s[0]</a:t>
                      </a:r>
                      <a:endParaRPr lang="ru-RU" sz="2000" dirty="0"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000" dirty="0">
                          <a:effectLst/>
                          <a:latin typeface="PT Sans" panose="020B0503020203020204" pitchFamily="34" charset="-52"/>
                        </a:rPr>
                        <a:t>P</a:t>
                      </a:r>
                      <a:endParaRPr lang="ru-RU" sz="2000" dirty="0"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000" dirty="0">
                          <a:effectLst/>
                          <a:latin typeface="PT Sans" panose="020B0503020203020204" pitchFamily="34" charset="-52"/>
                        </a:rPr>
                        <a:t>первый символ строки</a:t>
                      </a:r>
                      <a:endParaRPr lang="ru-RU" sz="2000" dirty="0"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2408065098"/>
                  </a:ext>
                </a:extLst>
              </a:tr>
              <a:tr h="6222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000" dirty="0">
                          <a:effectLst/>
                          <a:latin typeface="PT Sans" panose="020B0503020203020204" pitchFamily="34" charset="-52"/>
                        </a:rPr>
                        <a:t>s[1]</a:t>
                      </a:r>
                      <a:endParaRPr lang="ru-RU" sz="2000" dirty="0"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000">
                          <a:effectLst/>
                          <a:latin typeface="PT Sans" panose="020B0503020203020204" pitchFamily="34" charset="-52"/>
                        </a:rPr>
                        <a:t>y</a:t>
                      </a:r>
                      <a:endParaRPr lang="ru-RU" sz="2000"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000" dirty="0">
                          <a:effectLst/>
                          <a:latin typeface="PT Sans" panose="020B0503020203020204" pitchFamily="34" charset="-52"/>
                        </a:rPr>
                        <a:t>второй символ строки</a:t>
                      </a:r>
                      <a:endParaRPr lang="ru-RU" sz="2000" dirty="0"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2676172769"/>
                  </a:ext>
                </a:extLst>
              </a:tr>
              <a:tr h="6222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000">
                          <a:effectLst/>
                          <a:latin typeface="PT Sans" panose="020B0503020203020204" pitchFamily="34" charset="-52"/>
                        </a:rPr>
                        <a:t>s[2]</a:t>
                      </a:r>
                      <a:endParaRPr lang="ru-RU" sz="2000"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000" dirty="0">
                          <a:effectLst/>
                          <a:latin typeface="PT Sans" panose="020B0503020203020204" pitchFamily="34" charset="-52"/>
                        </a:rPr>
                        <a:t>t</a:t>
                      </a:r>
                      <a:endParaRPr lang="ru-RU" sz="2000" dirty="0"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000">
                          <a:effectLst/>
                          <a:latin typeface="PT Sans" panose="020B0503020203020204" pitchFamily="34" charset="-52"/>
                        </a:rPr>
                        <a:t>третий символ строки</a:t>
                      </a:r>
                      <a:endParaRPr lang="ru-RU" sz="2000"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1233846927"/>
                  </a:ext>
                </a:extLst>
              </a:tr>
              <a:tr h="6222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000">
                          <a:effectLst/>
                          <a:latin typeface="PT Sans" panose="020B0503020203020204" pitchFamily="34" charset="-52"/>
                        </a:rPr>
                        <a:t>s[3]</a:t>
                      </a:r>
                      <a:endParaRPr lang="ru-RU" sz="2000"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000">
                          <a:effectLst/>
                          <a:latin typeface="PT Sans" panose="020B0503020203020204" pitchFamily="34" charset="-52"/>
                        </a:rPr>
                        <a:t>h</a:t>
                      </a:r>
                      <a:endParaRPr lang="ru-RU" sz="2000"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000" dirty="0">
                          <a:effectLst/>
                          <a:latin typeface="PT Sans" panose="020B0503020203020204" pitchFamily="34" charset="-52"/>
                        </a:rPr>
                        <a:t>четвертый символ строки</a:t>
                      </a:r>
                      <a:endParaRPr lang="ru-RU" sz="2000" dirty="0"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2154286169"/>
                  </a:ext>
                </a:extLst>
              </a:tr>
              <a:tr h="6222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000">
                          <a:effectLst/>
                          <a:latin typeface="PT Sans" panose="020B0503020203020204" pitchFamily="34" charset="-52"/>
                        </a:rPr>
                        <a:t>s[4]</a:t>
                      </a:r>
                      <a:endParaRPr lang="ru-RU" sz="2000"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000">
                          <a:effectLst/>
                          <a:latin typeface="PT Sans" panose="020B0503020203020204" pitchFamily="34" charset="-52"/>
                        </a:rPr>
                        <a:t>o</a:t>
                      </a:r>
                      <a:endParaRPr lang="ru-RU" sz="2000"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000" dirty="0">
                          <a:effectLst/>
                          <a:latin typeface="PT Sans" panose="020B0503020203020204" pitchFamily="34" charset="-52"/>
                        </a:rPr>
                        <a:t>пятый символ строки</a:t>
                      </a:r>
                      <a:endParaRPr lang="ru-RU" sz="2000" dirty="0"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3764763032"/>
                  </a:ext>
                </a:extLst>
              </a:tr>
              <a:tr h="6222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000">
                          <a:effectLst/>
                          <a:latin typeface="PT Sans" panose="020B0503020203020204" pitchFamily="34" charset="-52"/>
                        </a:rPr>
                        <a:t>s[5]</a:t>
                      </a:r>
                      <a:endParaRPr lang="ru-RU" sz="2000"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000">
                          <a:effectLst/>
                          <a:latin typeface="PT Sans" panose="020B0503020203020204" pitchFamily="34" charset="-52"/>
                        </a:rPr>
                        <a:t>n</a:t>
                      </a:r>
                      <a:endParaRPr lang="ru-RU" sz="2000"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000" dirty="0">
                          <a:effectLst/>
                          <a:latin typeface="PT Sans" panose="020B0503020203020204" pitchFamily="34" charset="-52"/>
                        </a:rPr>
                        <a:t>шестой символ строки</a:t>
                      </a:r>
                      <a:endParaRPr lang="ru-RU" sz="2000" dirty="0"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2679261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028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5EB32-FAFB-9C94-E1E8-A51A746F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510" y="344921"/>
            <a:ext cx="5672979" cy="1325563"/>
          </a:xfrm>
        </p:spPr>
        <p:txBody>
          <a:bodyPr/>
          <a:lstStyle/>
          <a:p>
            <a:r>
              <a:rPr lang="ru-RU" b="1" dirty="0">
                <a:latin typeface="PT Sans" panose="020B0503020203020204" pitchFamily="34" charset="-52"/>
              </a:rPr>
              <a:t>Нумерация символов 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533867F7-E393-89B5-20F4-A011C4147FA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77846062"/>
              </p:ext>
            </p:extLst>
          </p:nvPr>
        </p:nvGraphicFramePr>
        <p:xfrm>
          <a:off x="1933575" y="1941626"/>
          <a:ext cx="8324850" cy="413532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202617">
                  <a:extLst>
                    <a:ext uri="{9D8B030D-6E8A-4147-A177-3AD203B41FA5}">
                      <a16:colId xmlns:a16="http://schemas.microsoft.com/office/drawing/2014/main" val="3304888880"/>
                    </a:ext>
                  </a:extLst>
                </a:gridCol>
                <a:gridCol w="1994495">
                  <a:extLst>
                    <a:ext uri="{9D8B030D-6E8A-4147-A177-3AD203B41FA5}">
                      <a16:colId xmlns:a16="http://schemas.microsoft.com/office/drawing/2014/main" val="787915354"/>
                    </a:ext>
                  </a:extLst>
                </a:gridCol>
                <a:gridCol w="4127738">
                  <a:extLst>
                    <a:ext uri="{9D8B030D-6E8A-4147-A177-3AD203B41FA5}">
                      <a16:colId xmlns:a16="http://schemas.microsoft.com/office/drawing/2014/main" val="537551788"/>
                    </a:ext>
                  </a:extLst>
                </a:gridCol>
              </a:tblGrid>
              <a:tr h="59234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b="1" kern="120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Выражение</a:t>
                      </a: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b="1" kern="120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Результат</a:t>
                      </a: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b="1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Пояснение</a:t>
                      </a:r>
                    </a:p>
                  </a:txBody>
                  <a:tcPr marL="88900" marR="88900" marT="88900" marB="88900"/>
                </a:tc>
                <a:extLst>
                  <a:ext uri="{0D108BD9-81ED-4DB2-BD59-A6C34878D82A}">
                    <a16:rowId xmlns:a16="http://schemas.microsoft.com/office/drawing/2014/main" val="600519948"/>
                  </a:ext>
                </a:extLst>
              </a:tr>
              <a:tr h="5904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s[-6]</a:t>
                      </a: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n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первый символ строки</a:t>
                      </a: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65121319"/>
                  </a:ext>
                </a:extLst>
              </a:tr>
              <a:tr h="5904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s[-5]</a:t>
                      </a: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второй символ строки</a:t>
                      </a: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551080657"/>
                  </a:ext>
                </a:extLst>
              </a:tr>
              <a:tr h="5904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s[-4]</a:t>
                      </a: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третий символ строки</a:t>
                      </a: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800959843"/>
                  </a:ext>
                </a:extLst>
              </a:tr>
              <a:tr h="5904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s[-3]</a:t>
                      </a: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четвертый символ строки</a:t>
                      </a: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2280630846"/>
                  </a:ext>
                </a:extLst>
              </a:tr>
              <a:tr h="5904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s[-2]</a:t>
                      </a: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пятый символ строки</a:t>
                      </a: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1704854049"/>
                  </a:ext>
                </a:extLst>
              </a:tr>
              <a:tr h="5904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s[-1]</a:t>
                      </a: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шестой символ строки</a:t>
                      </a: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1058478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434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DD33C0-B588-112B-4929-353CA6B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Что будет результатом программы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48656-EC97-D918-FA35-E91ECBED65A3}"/>
              </a:ext>
            </a:extLst>
          </p:cNvPr>
          <p:cNvSpPr txBox="1"/>
          <p:nvPr/>
        </p:nvSpPr>
        <p:spPr>
          <a:xfrm>
            <a:off x="3363006" y="169068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Что покажет приведенный ниже фрагмент кода?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E1EB13-3909-CF7A-DC5F-82721DD3C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436" y="2431151"/>
            <a:ext cx="7035128" cy="11702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76DA67F-3804-488D-644E-E92EA98A2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436" y="3972482"/>
            <a:ext cx="7035128" cy="104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30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DD33C0-B588-112B-4929-353CA6B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Что будет результатом программы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48656-EC97-D918-FA35-E91ECBED65A3}"/>
              </a:ext>
            </a:extLst>
          </p:cNvPr>
          <p:cNvSpPr txBox="1"/>
          <p:nvPr/>
        </p:nvSpPr>
        <p:spPr>
          <a:xfrm>
            <a:off x="3363006" y="169068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Что покажет приведенный ниже фрагмент кода?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1D22BA-8E7A-7631-E9B4-1894017A4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74" y="2373224"/>
            <a:ext cx="4900738" cy="17229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20944D3-C1DA-6061-9D0E-A0F747B33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497" y="2373224"/>
            <a:ext cx="3713838" cy="172291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EBAEFD9-3054-CA8D-2103-6F1DBE7AB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214" y="4296162"/>
            <a:ext cx="6697571" cy="189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81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id="{7B0871F9-5923-49AC-0D9C-67F9431E3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33061" y="1681163"/>
            <a:ext cx="10422327" cy="45085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sz="2400" dirty="0">
                <a:solidFill>
                  <a:srgbClr val="222222"/>
                </a:solidFill>
                <a:latin typeface="PT Sans" panose="020B0503020203020204" pitchFamily="34" charset="-52"/>
              </a:rPr>
              <a:t>Иногда некоторые слова вроде </a:t>
            </a:r>
            <a:r>
              <a:rPr lang="ru-RU" sz="2400" dirty="0">
                <a:solidFill>
                  <a:srgbClr val="222222"/>
                </a:solidFill>
                <a:highlight>
                  <a:srgbClr val="FFFF00"/>
                </a:highlight>
                <a:latin typeface="PT Sans" panose="020B0503020203020204" pitchFamily="34" charset="-52"/>
              </a:rPr>
              <a:t>«</a:t>
            </a:r>
            <a:r>
              <a:rPr lang="ru-RU" sz="2400" dirty="0" err="1">
                <a:solidFill>
                  <a:srgbClr val="222222"/>
                </a:solidFill>
                <a:highlight>
                  <a:srgbClr val="FFFF00"/>
                </a:highlight>
                <a:latin typeface="PT Sans" panose="020B0503020203020204" pitchFamily="34" charset="-52"/>
              </a:rPr>
              <a:t>localization</a:t>
            </a:r>
            <a:r>
              <a:rPr lang="ru-RU" sz="2400" dirty="0">
                <a:solidFill>
                  <a:srgbClr val="222222"/>
                </a:solidFill>
                <a:highlight>
                  <a:srgbClr val="FFFF00"/>
                </a:highlight>
                <a:latin typeface="PT Sans" panose="020B0503020203020204" pitchFamily="34" charset="-52"/>
              </a:rPr>
              <a:t>» </a:t>
            </a:r>
            <a:r>
              <a:rPr lang="ru-RU" sz="2400" dirty="0">
                <a:solidFill>
                  <a:srgbClr val="222222"/>
                </a:solidFill>
                <a:latin typeface="PT Sans" panose="020B0503020203020204" pitchFamily="34" charset="-52"/>
              </a:rPr>
              <a:t>или </a:t>
            </a:r>
            <a:r>
              <a:rPr lang="ru-RU" sz="2400" dirty="0">
                <a:solidFill>
                  <a:srgbClr val="222222"/>
                </a:solidFill>
                <a:highlight>
                  <a:srgbClr val="FFFF00"/>
                </a:highlight>
                <a:latin typeface="PT Sans" panose="020B0503020203020204" pitchFamily="34" charset="-52"/>
              </a:rPr>
              <a:t>«</a:t>
            </a:r>
            <a:r>
              <a:rPr lang="ru-RU" sz="2400" dirty="0" err="1">
                <a:solidFill>
                  <a:srgbClr val="222222"/>
                </a:solidFill>
                <a:highlight>
                  <a:srgbClr val="FFFF00"/>
                </a:highlight>
                <a:latin typeface="PT Sans" panose="020B0503020203020204" pitchFamily="34" charset="-52"/>
              </a:rPr>
              <a:t>internationalization</a:t>
            </a:r>
            <a:r>
              <a:rPr lang="ru-RU" sz="2400" dirty="0">
                <a:solidFill>
                  <a:srgbClr val="222222"/>
                </a:solidFill>
                <a:highlight>
                  <a:srgbClr val="FFFF00"/>
                </a:highlight>
                <a:latin typeface="PT Sans" panose="020B0503020203020204" pitchFamily="34" charset="-52"/>
              </a:rPr>
              <a:t>» </a:t>
            </a:r>
            <a:r>
              <a:rPr lang="ru-RU" sz="2400" dirty="0">
                <a:solidFill>
                  <a:srgbClr val="222222"/>
                </a:solidFill>
                <a:latin typeface="PT Sans" panose="020B0503020203020204" pitchFamily="34" charset="-52"/>
              </a:rPr>
              <a:t>настолько длинны, что их весьма утомительно писать много раз в каком либо тексте.</a:t>
            </a:r>
          </a:p>
          <a:p>
            <a:pPr algn="l"/>
            <a:r>
              <a:rPr lang="ru-RU" sz="2400" dirty="0">
                <a:solidFill>
                  <a:srgbClr val="222222"/>
                </a:solidFill>
                <a:latin typeface="PT Sans" panose="020B0503020203020204" pitchFamily="34" charset="-52"/>
              </a:rPr>
              <a:t>Будем считать слово слишком длинным, если его длина строго больше 6 символов. Все слишком длинные слова можно заменить специальной аббревиатурой.</a:t>
            </a:r>
          </a:p>
          <a:p>
            <a:pPr algn="l"/>
            <a:r>
              <a:rPr lang="ru-RU" sz="2400" dirty="0">
                <a:solidFill>
                  <a:srgbClr val="222222"/>
                </a:solidFill>
                <a:latin typeface="PT Sans" panose="020B0503020203020204" pitchFamily="34" charset="-52"/>
              </a:rPr>
              <a:t>Эта аббревиатура строится следующим образом: записывается первая и последняя буква слова, а между ними — количество букв между первой и последней буквой (в десятичной системе счисления и без ведущих нулей).</a:t>
            </a:r>
          </a:p>
          <a:p>
            <a:pPr algn="l"/>
            <a:r>
              <a:rPr lang="ru-RU" sz="2400" dirty="0">
                <a:solidFill>
                  <a:srgbClr val="222222"/>
                </a:solidFill>
                <a:latin typeface="PT Sans" panose="020B0503020203020204" pitchFamily="34" charset="-52"/>
              </a:rPr>
              <a:t>Таком образом, </a:t>
            </a:r>
            <a:r>
              <a:rPr lang="ru-RU" sz="2400" dirty="0">
                <a:solidFill>
                  <a:srgbClr val="222222"/>
                </a:solidFill>
                <a:highlight>
                  <a:srgbClr val="FFFF00"/>
                </a:highlight>
                <a:latin typeface="PT Sans" panose="020B0503020203020204" pitchFamily="34" charset="-52"/>
              </a:rPr>
              <a:t>«</a:t>
            </a:r>
            <a:r>
              <a:rPr lang="ru-RU" sz="2400" dirty="0" err="1">
                <a:solidFill>
                  <a:srgbClr val="222222"/>
                </a:solidFill>
                <a:highlight>
                  <a:srgbClr val="FFFF00"/>
                </a:highlight>
                <a:latin typeface="PT Sans" panose="020B0503020203020204" pitchFamily="34" charset="-52"/>
              </a:rPr>
              <a:t>localization</a:t>
            </a:r>
            <a:r>
              <a:rPr lang="ru-RU" sz="2400" dirty="0">
                <a:solidFill>
                  <a:srgbClr val="222222"/>
                </a:solidFill>
                <a:highlight>
                  <a:srgbClr val="FFFF00"/>
                </a:highlight>
                <a:latin typeface="PT Sans" panose="020B0503020203020204" pitchFamily="34" charset="-52"/>
              </a:rPr>
              <a:t>» </a:t>
            </a:r>
            <a:r>
              <a:rPr lang="ru-RU" sz="2400" dirty="0">
                <a:solidFill>
                  <a:srgbClr val="222222"/>
                </a:solidFill>
                <a:latin typeface="PT Sans" panose="020B0503020203020204" pitchFamily="34" charset="-52"/>
              </a:rPr>
              <a:t>запишется как </a:t>
            </a:r>
            <a:r>
              <a:rPr lang="ru-RU" sz="2400" dirty="0">
                <a:solidFill>
                  <a:srgbClr val="222222"/>
                </a:solidFill>
                <a:highlight>
                  <a:srgbClr val="FFFF00"/>
                </a:highlight>
                <a:latin typeface="PT Sans" panose="020B0503020203020204" pitchFamily="34" charset="-52"/>
              </a:rPr>
              <a:t>«</a:t>
            </a:r>
            <a:r>
              <a:rPr lang="ru-RU" sz="2400" dirty="0">
                <a:solidFill>
                  <a:srgbClr val="FF0000"/>
                </a:solidFill>
                <a:highlight>
                  <a:srgbClr val="FFFF00"/>
                </a:highlight>
                <a:latin typeface="PT Sans" panose="020B0503020203020204" pitchFamily="34" charset="-52"/>
              </a:rPr>
              <a:t>l10n</a:t>
            </a:r>
            <a:r>
              <a:rPr lang="ru-RU" sz="2400" dirty="0">
                <a:solidFill>
                  <a:srgbClr val="222222"/>
                </a:solidFill>
                <a:highlight>
                  <a:srgbClr val="FFFF00"/>
                </a:highlight>
                <a:latin typeface="PT Sans" panose="020B0503020203020204" pitchFamily="34" charset="-52"/>
              </a:rPr>
              <a:t>», </a:t>
            </a:r>
            <a:r>
              <a:rPr lang="ru-RU" sz="2400" dirty="0">
                <a:solidFill>
                  <a:srgbClr val="222222"/>
                </a:solidFill>
                <a:latin typeface="PT Sans" panose="020B0503020203020204" pitchFamily="34" charset="-52"/>
              </a:rPr>
              <a:t>а </a:t>
            </a:r>
            <a:r>
              <a:rPr lang="ru-RU" sz="2400" dirty="0">
                <a:solidFill>
                  <a:srgbClr val="222222"/>
                </a:solidFill>
                <a:highlight>
                  <a:srgbClr val="FFFF00"/>
                </a:highlight>
                <a:latin typeface="PT Sans" panose="020B0503020203020204" pitchFamily="34" charset="-52"/>
              </a:rPr>
              <a:t>«</a:t>
            </a:r>
            <a:r>
              <a:rPr lang="ru-RU" sz="2400" dirty="0" err="1">
                <a:solidFill>
                  <a:srgbClr val="222222"/>
                </a:solidFill>
                <a:highlight>
                  <a:srgbClr val="FFFF00"/>
                </a:highlight>
                <a:latin typeface="PT Sans" panose="020B0503020203020204" pitchFamily="34" charset="-52"/>
              </a:rPr>
              <a:t>internationalization</a:t>
            </a:r>
            <a:r>
              <a:rPr lang="ru-RU" sz="2400" dirty="0">
                <a:solidFill>
                  <a:srgbClr val="222222"/>
                </a:solidFill>
                <a:highlight>
                  <a:srgbClr val="FFFF00"/>
                </a:highlight>
                <a:latin typeface="PT Sans" panose="020B0503020203020204" pitchFamily="34" charset="-52"/>
              </a:rPr>
              <a:t>»</a:t>
            </a:r>
            <a:r>
              <a:rPr lang="ru-RU" sz="2400" dirty="0">
                <a:solidFill>
                  <a:srgbClr val="222222"/>
                </a:solidFill>
                <a:latin typeface="PT Sans" panose="020B0503020203020204" pitchFamily="34" charset="-52"/>
              </a:rPr>
              <a:t> как </a:t>
            </a:r>
            <a:r>
              <a:rPr lang="ru-RU" sz="2400" dirty="0">
                <a:solidFill>
                  <a:srgbClr val="222222"/>
                </a:solidFill>
                <a:highlight>
                  <a:srgbClr val="FFFF00"/>
                </a:highlight>
                <a:latin typeface="PT Sans" panose="020B0503020203020204" pitchFamily="34" charset="-52"/>
              </a:rPr>
              <a:t>«</a:t>
            </a:r>
            <a:r>
              <a:rPr lang="ru-RU" sz="2400" dirty="0">
                <a:solidFill>
                  <a:srgbClr val="FF0000"/>
                </a:solidFill>
                <a:highlight>
                  <a:srgbClr val="FFFF00"/>
                </a:highlight>
                <a:latin typeface="PT Sans" panose="020B0503020203020204" pitchFamily="34" charset="-52"/>
              </a:rPr>
              <a:t>i18n</a:t>
            </a:r>
            <a:r>
              <a:rPr lang="ru-RU" sz="2400" dirty="0">
                <a:solidFill>
                  <a:srgbClr val="222222"/>
                </a:solidFill>
                <a:highlight>
                  <a:srgbClr val="FFFF00"/>
                </a:highlight>
                <a:latin typeface="PT Sans" panose="020B0503020203020204" pitchFamily="34" charset="-52"/>
              </a:rPr>
              <a:t>»</a:t>
            </a:r>
            <a:r>
              <a:rPr lang="ru-RU" sz="2400" dirty="0">
                <a:solidFill>
                  <a:srgbClr val="222222"/>
                </a:solidFill>
                <a:latin typeface="PT Sans" panose="020B0503020203020204" pitchFamily="34" charset="-52"/>
              </a:rPr>
              <a:t>.</a:t>
            </a:r>
          </a:p>
          <a:p>
            <a:pPr algn="l"/>
            <a:r>
              <a:rPr lang="ru-RU" sz="2400" dirty="0">
                <a:solidFill>
                  <a:srgbClr val="222222"/>
                </a:solidFill>
                <a:latin typeface="PT Sans" panose="020B0503020203020204" pitchFamily="34" charset="-52"/>
              </a:rPr>
              <a:t>Вам предлагается автоматизировать процесс замены слов на аббревиатуры. При этом все слишком длинные слова должны быть заменены аббревиатурой, а слова, не являющиеся слишком длинными, должны остаться без изменений.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FA4BC9A-097D-6629-4041-1D3F10ED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798" y="355600"/>
            <a:ext cx="1558179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PT Sans" panose="020B0503020203020204" pitchFamily="34" charset="-52"/>
              </a:rPr>
              <a:t>Реши</a:t>
            </a:r>
            <a:r>
              <a:rPr lang="en-US" sz="4000" b="1" dirty="0">
                <a:latin typeface="PT Sans" panose="020B0503020203020204" pitchFamily="34" charset="-52"/>
              </a:rPr>
              <a:t>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3605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7195B-9005-4B83-BF73-28F49ED5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077" y="750104"/>
            <a:ext cx="3883846" cy="817130"/>
          </a:xfrm>
        </p:spPr>
        <p:txBody>
          <a:bodyPr>
            <a:normAutofit fontScale="90000"/>
          </a:bodyPr>
          <a:lstStyle/>
          <a:p>
            <a:pPr indent="457200" algn="just">
              <a:lnSpc>
                <a:spcPct val="130000"/>
              </a:lnSpc>
            </a:pPr>
            <a:r>
              <a:rPr lang="ru-RU" sz="4400" b="1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Задачи урока:</a:t>
            </a:r>
            <a:endParaRPr lang="ru-RU" sz="4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B6F63357-79D3-4B26-A3C9-C8283478977C}"/>
              </a:ext>
            </a:extLst>
          </p:cNvPr>
          <p:cNvGrpSpPr>
            <a:grpSpLocks/>
          </p:cNvGrpSpPr>
          <p:nvPr/>
        </p:nvGrpSpPr>
        <p:grpSpPr bwMode="auto">
          <a:xfrm>
            <a:off x="2822343" y="3000408"/>
            <a:ext cx="5105400" cy="555625"/>
            <a:chOff x="1248" y="2030"/>
            <a:chExt cx="3216" cy="350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0DF6A419-5E2A-4E00-8DB3-6FB886C8F5B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667712EE-0A52-48BE-B7E2-6CFF71F0546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2F8CE34E-CCAC-4556-BD1B-3B879F66DC9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36" y="2048"/>
              <a:ext cx="239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0">
                <a:lnSpc>
                  <a:spcPct val="115000"/>
                </a:lnSpc>
                <a:buClr>
                  <a:srgbClr val="9900FF"/>
                </a:buClr>
              </a:pPr>
              <a:r>
                <a:rPr lang="ru-RU" sz="2400" u="none" strike="noStrike" dirty="0">
                  <a:effectLst/>
                  <a:latin typeface="PT Sans" panose="020B0503020203020204" pitchFamily="34" charset="-52"/>
                  <a:ea typeface="PT Sans" panose="020B0503020203020204" pitchFamily="34" charset="-52"/>
                  <a:cs typeface="PT Sans" panose="020B0503020203020204" pitchFamily="34" charset="-52"/>
                </a:rPr>
                <a:t>Изучить индексацию строк</a:t>
              </a:r>
              <a:endParaRPr lang="ru-RU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D54B6CF8-FCC0-4162-ABF5-C28C496714C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>
                  <a:solidFill>
                    <a:srgbClr val="FFFFFF"/>
                  </a:solidFill>
                </a:rPr>
                <a:t>2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971C45FD-F429-49D3-A966-4BA12FCDFF40}"/>
              </a:ext>
            </a:extLst>
          </p:cNvPr>
          <p:cNvGrpSpPr>
            <a:grpSpLocks/>
          </p:cNvGrpSpPr>
          <p:nvPr/>
        </p:nvGrpSpPr>
        <p:grpSpPr bwMode="auto">
          <a:xfrm>
            <a:off x="1933343" y="2041358"/>
            <a:ext cx="5597526" cy="560388"/>
            <a:chOff x="1248" y="3227"/>
            <a:chExt cx="3526" cy="353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D5197F1D-8FC2-4FC3-BFC0-B4C175E572C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216313BE-CDD7-4FEA-A5D6-AE63F8D1E80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2F241C55-6E71-47BE-9B67-0B64D78720C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08" y="3227"/>
              <a:ext cx="296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0">
                <a:lnSpc>
                  <a:spcPct val="115000"/>
                </a:lnSpc>
                <a:buClr>
                  <a:srgbClr val="9900FF"/>
                </a:buClr>
              </a:pPr>
              <a:r>
                <a:rPr lang="ru-RU" sz="2400" dirty="0">
                  <a:effectLst/>
                  <a:latin typeface="PT Sans" panose="020B0503020203020204" pitchFamily="34" charset="-52"/>
                  <a:ea typeface="PT Sans" panose="020B0503020203020204" pitchFamily="34" charset="-52"/>
                  <a:cs typeface="PT Sans" panose="020B0503020203020204" pitchFamily="34" charset="-52"/>
                </a:rPr>
                <a:t>Повторить строковый тип данных</a:t>
              </a:r>
              <a:endParaRPr lang="ru-RU" sz="2400" dirty="0">
                <a:latin typeface="PT Sans" panose="020B0503020203020204" pitchFamily="34" charset="-52"/>
              </a:endParaRP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1B416CA3-BD61-43D7-B8B6-F01704CD0EF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>
                  <a:solidFill>
                    <a:srgbClr val="FFFFFF"/>
                  </a:solidFill>
                </a:rPr>
                <a:t>1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oup 22">
            <a:extLst>
              <a:ext uri="{FF2B5EF4-FFF2-40B4-BE49-F238E27FC236}">
                <a16:creationId xmlns:a16="http://schemas.microsoft.com/office/drawing/2014/main" id="{812B2FA8-BBCC-E4B5-4D67-54448CD84C8F}"/>
              </a:ext>
            </a:extLst>
          </p:cNvPr>
          <p:cNvGrpSpPr>
            <a:grpSpLocks/>
          </p:cNvGrpSpPr>
          <p:nvPr/>
        </p:nvGrpSpPr>
        <p:grpSpPr bwMode="auto">
          <a:xfrm>
            <a:off x="1839680" y="4048732"/>
            <a:ext cx="5105401" cy="560388"/>
            <a:chOff x="1248" y="3227"/>
            <a:chExt cx="3216" cy="353"/>
          </a:xfrm>
        </p:grpSpPr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6B89BD4A-20A7-1A73-988D-4C68CC52351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24">
              <a:extLst>
                <a:ext uri="{FF2B5EF4-FFF2-40B4-BE49-F238E27FC236}">
                  <a16:creationId xmlns:a16="http://schemas.microsoft.com/office/drawing/2014/main" id="{39C12EB8-C6A9-0A77-71C3-DA9DCB4A22C7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8" name="Text Box 25">
              <a:extLst>
                <a:ext uri="{FF2B5EF4-FFF2-40B4-BE49-F238E27FC236}">
                  <a16:creationId xmlns:a16="http://schemas.microsoft.com/office/drawing/2014/main" id="{1D9E7BAD-013C-BEAB-6657-95DA185851A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08" y="3227"/>
              <a:ext cx="1857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0">
                <a:lnSpc>
                  <a:spcPct val="115000"/>
                </a:lnSpc>
                <a:buClr>
                  <a:srgbClr val="9900FF"/>
                </a:buClr>
              </a:pPr>
              <a:r>
                <a:rPr lang="ru-RU" sz="2400" u="none" strike="noStrike" dirty="0">
                  <a:effectLst/>
                  <a:latin typeface="PT Sans" panose="020B0503020203020204" pitchFamily="34" charset="-52"/>
                  <a:ea typeface="PT Sans" panose="020B0503020203020204" pitchFamily="34" charset="-52"/>
                  <a:cs typeface="PT Sans" panose="020B0503020203020204" pitchFamily="34" charset="-52"/>
                </a:rPr>
                <a:t>Изучить срезы строк</a:t>
              </a:r>
              <a:endParaRPr lang="ru-RU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" name="Text Box 26">
              <a:extLst>
                <a:ext uri="{FF2B5EF4-FFF2-40B4-BE49-F238E27FC236}">
                  <a16:creationId xmlns:a16="http://schemas.microsoft.com/office/drawing/2014/main" id="{91C2D7F4-F1C0-1535-698E-889BC6F0977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>
                  <a:solidFill>
                    <a:srgbClr val="FFFFFF"/>
                  </a:solidFill>
                </a:rPr>
                <a:t>3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" name="Group 7">
            <a:extLst>
              <a:ext uri="{FF2B5EF4-FFF2-40B4-BE49-F238E27FC236}">
                <a16:creationId xmlns:a16="http://schemas.microsoft.com/office/drawing/2014/main" id="{12596C93-EB48-6B5E-EE61-92B67239A3F4}"/>
              </a:ext>
            </a:extLst>
          </p:cNvPr>
          <p:cNvGrpSpPr>
            <a:grpSpLocks/>
          </p:cNvGrpSpPr>
          <p:nvPr/>
        </p:nvGrpSpPr>
        <p:grpSpPr bwMode="auto">
          <a:xfrm>
            <a:off x="2974743" y="4984447"/>
            <a:ext cx="6469063" cy="904876"/>
            <a:chOff x="1248" y="2027"/>
            <a:chExt cx="4075" cy="570"/>
          </a:xfrm>
        </p:grpSpPr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3CCB178A-5EE8-C85E-0759-014C128006E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95565D67-51EE-A182-ADE0-BDDB26CA75F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5190B097-0AD7-F606-AA86-45C1CEE42C3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21" y="2027"/>
              <a:ext cx="3602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0">
                <a:lnSpc>
                  <a:spcPct val="115000"/>
                </a:lnSpc>
                <a:buClr>
                  <a:srgbClr val="9900FF"/>
                </a:buClr>
              </a:pPr>
              <a:r>
                <a:rPr lang="ru-RU" sz="2400" u="none" strike="noStrike" dirty="0">
                  <a:effectLst/>
                  <a:latin typeface="PT Sans" panose="020B0503020203020204" pitchFamily="34" charset="-52"/>
                  <a:ea typeface="PT Sans" panose="020B0503020203020204" pitchFamily="34" charset="-52"/>
                  <a:cs typeface="PT Sans" panose="020B0503020203020204" pitchFamily="34" charset="-52"/>
                </a:rPr>
                <a:t>Познакомиться со строковыми методами</a:t>
              </a:r>
              <a:endParaRPr lang="ru-RU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lvl="0">
                <a:lnSpc>
                  <a:spcPct val="115000"/>
                </a:lnSpc>
                <a:buClr>
                  <a:srgbClr val="9900FF"/>
                </a:buClr>
              </a:pPr>
              <a:endParaRPr lang="ru-RU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4AD47FFB-2A4D-697C-9CEC-CD73C86133B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9508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5EB32-FAFB-9C94-E1E8-A51A746F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706" y="372914"/>
            <a:ext cx="3262588" cy="646332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PT Sans" panose="020B0503020203020204" pitchFamily="34" charset="-52"/>
              </a:rPr>
              <a:t>Срезы строк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533867F7-E393-89B5-20F4-A011C4147FA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87567046"/>
              </p:ext>
            </p:extLst>
          </p:nvPr>
        </p:nvGraphicFramePr>
        <p:xfrm>
          <a:off x="1304713" y="3694885"/>
          <a:ext cx="3893987" cy="253015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043539">
                  <a:extLst>
                    <a:ext uri="{9D8B030D-6E8A-4147-A177-3AD203B41FA5}">
                      <a16:colId xmlns:a16="http://schemas.microsoft.com/office/drawing/2014/main" val="3304888880"/>
                    </a:ext>
                  </a:extLst>
                </a:gridCol>
                <a:gridCol w="1850448">
                  <a:extLst>
                    <a:ext uri="{9D8B030D-6E8A-4147-A177-3AD203B41FA5}">
                      <a16:colId xmlns:a16="http://schemas.microsoft.com/office/drawing/2014/main" val="787915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b="1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Выражение</a:t>
                      </a: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b="1" kern="120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Результат</a:t>
                      </a:r>
                    </a:p>
                  </a:txBody>
                  <a:tcPr marL="88900" marR="88900" marT="88900" marB="88900"/>
                </a:tc>
                <a:extLst>
                  <a:ext uri="{0D108BD9-81ED-4DB2-BD59-A6C34878D82A}">
                    <a16:rowId xmlns:a16="http://schemas.microsoft.com/office/drawing/2014/main" val="600519948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tr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0:2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he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65121319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tr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[3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:9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dirty="0">
                          <a:solidFill>
                            <a:srgbClr val="24292E"/>
                          </a:solidFill>
                          <a:latin typeface="SFMono-Regular"/>
                        </a:rPr>
                        <a:t>lo </a:t>
                      </a:r>
                      <a:r>
                        <a:rPr lang="en-US" sz="2000" dirty="0" err="1">
                          <a:solidFill>
                            <a:srgbClr val="24292E"/>
                          </a:solidFill>
                          <a:latin typeface="SFMono-Regular"/>
                        </a:rPr>
                        <a:t>wor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551080657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tr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3: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dirty="0">
                          <a:solidFill>
                            <a:srgbClr val="24292E"/>
                          </a:solidFill>
                          <a:latin typeface="PT Sans" panose="020B0503020203020204" pitchFamily="34" charset="-52"/>
                        </a:rPr>
                        <a:t>lo world!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800959843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tr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: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3]</a:t>
                      </a: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el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228063084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676E9D0-581B-C87A-15DF-D361D98EF8C6}"/>
              </a:ext>
            </a:extLst>
          </p:cNvPr>
          <p:cNvSpPr txBox="1"/>
          <p:nvPr/>
        </p:nvSpPr>
        <p:spPr>
          <a:xfrm>
            <a:off x="611153" y="1323266"/>
            <a:ext cx="1118740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ru-RU" b="1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Срезы для строк</a:t>
            </a: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— это механизм, с помощью которого извлекается подстрока по указанным параметрам.</a:t>
            </a:r>
            <a:r>
              <a:rPr lang="ru-RU" b="0" i="0" dirty="0">
                <a:solidFill>
                  <a:srgbClr val="E36209"/>
                </a:solidFill>
                <a:effectLst/>
                <a:latin typeface="PT Sans" panose="020B0503020203020204" pitchFamily="34" charset="-52"/>
              </a:rPr>
              <a:t> </a:t>
            </a:r>
          </a:p>
          <a:p>
            <a:r>
              <a:rPr lang="ru-RU" b="0" i="0" dirty="0">
                <a:solidFill>
                  <a:srgbClr val="E36209"/>
                </a:solidFill>
                <a:effectLst/>
                <a:latin typeface="SFMono-Regular"/>
              </a:rPr>
              <a:t> </a:t>
            </a:r>
            <a:endParaRPr lang="ru-RU" b="0" i="0" dirty="0">
              <a:solidFill>
                <a:srgbClr val="24292E"/>
              </a:solidFill>
              <a:effectLst/>
              <a:latin typeface="SFMono-Regular"/>
            </a:endParaRPr>
          </a:p>
        </p:txBody>
      </p:sp>
      <p:graphicFrame>
        <p:nvGraphicFramePr>
          <p:cNvPr id="8" name="Объект 4">
            <a:extLst>
              <a:ext uri="{FF2B5EF4-FFF2-40B4-BE49-F238E27FC236}">
                <a16:creationId xmlns:a16="http://schemas.microsoft.com/office/drawing/2014/main" id="{AA784A72-EFB4-BC57-336D-912204F39B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8443944"/>
              </p:ext>
            </p:extLst>
          </p:nvPr>
        </p:nvGraphicFramePr>
        <p:xfrm>
          <a:off x="6870440" y="3696473"/>
          <a:ext cx="3893987" cy="252857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043539">
                  <a:extLst>
                    <a:ext uri="{9D8B030D-6E8A-4147-A177-3AD203B41FA5}">
                      <a16:colId xmlns:a16="http://schemas.microsoft.com/office/drawing/2014/main" val="3304888880"/>
                    </a:ext>
                  </a:extLst>
                </a:gridCol>
                <a:gridCol w="1850448">
                  <a:extLst>
                    <a:ext uri="{9D8B030D-6E8A-4147-A177-3AD203B41FA5}">
                      <a16:colId xmlns:a16="http://schemas.microsoft.com/office/drawing/2014/main" val="787915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b="1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Выражение</a:t>
                      </a: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b="1" kern="120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Результат</a:t>
                      </a:r>
                    </a:p>
                  </a:txBody>
                  <a:tcPr marL="88900" marR="88900" marT="88900" marB="88900"/>
                </a:tc>
                <a:extLst>
                  <a:ext uri="{0D108BD9-81ED-4DB2-BD59-A6C34878D82A}">
                    <a16:rowId xmlns:a16="http://schemas.microsoft.com/office/drawing/2014/main" val="600519948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tr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: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dirty="0">
                          <a:solidFill>
                            <a:srgbClr val="24292E"/>
                          </a:solidFill>
                          <a:latin typeface="PT Sans" panose="020B0503020203020204" pitchFamily="34" charset="-52"/>
                        </a:rPr>
                        <a:t>hello world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65121319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tr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1:10:2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dirty="0" err="1">
                          <a:solidFill>
                            <a:srgbClr val="24292E"/>
                          </a:solidFill>
                          <a:latin typeface="PT Sans" panose="020B0503020203020204" pitchFamily="34" charset="-52"/>
                        </a:rPr>
                        <a:t>el</a:t>
                      </a:r>
                      <a:r>
                        <a:rPr lang="en-US" sz="2000" b="0" dirty="0">
                          <a:solidFill>
                            <a:srgbClr val="24292E"/>
                          </a:solidFill>
                          <a:latin typeface="PT Sans" panose="020B0503020203020204" pitchFamily="34" charset="-52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24292E"/>
                          </a:solidFill>
                          <a:latin typeface="PT Sans" panose="020B0503020203020204" pitchFamily="34" charset="-52"/>
                        </a:rPr>
                        <a:t>ol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551080657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tr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::-1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!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dlrow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olleh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800959843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tr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::-2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!lo le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228063084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A569022-D34A-3CEF-48DA-C6CD5A8CC63E}"/>
              </a:ext>
            </a:extLst>
          </p:cNvPr>
          <p:cNvSpPr txBox="1"/>
          <p:nvPr/>
        </p:nvSpPr>
        <p:spPr>
          <a:xfrm>
            <a:off x="2242840" y="2109971"/>
            <a:ext cx="7924026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800" b="0" i="0" dirty="0" err="1">
                <a:solidFill>
                  <a:srgbClr val="E36209"/>
                </a:solidFill>
                <a:effectLst/>
                <a:latin typeface="PT Sans" panose="020B0503020203020204" pitchFamily="34" charset="-52"/>
              </a:rPr>
              <a:t>str</a:t>
            </a:r>
            <a:r>
              <a:rPr lang="ru-RU" sz="2800" b="1" i="0" dirty="0">
                <a:solidFill>
                  <a:srgbClr val="24292E"/>
                </a:solidFill>
                <a:effectLst/>
                <a:latin typeface="PT Sans" panose="020B0503020203020204" pitchFamily="34" charset="-52"/>
              </a:rPr>
              <a:t>[</a:t>
            </a:r>
            <a:r>
              <a:rPr lang="ru-RU" sz="2800" b="0" i="0" dirty="0">
                <a:solidFill>
                  <a:srgbClr val="24292E"/>
                </a:solidFill>
                <a:effectLst/>
                <a:latin typeface="PT Sans" panose="020B0503020203020204" pitchFamily="34" charset="-52"/>
              </a:rPr>
              <a:t>начальный индекс</a:t>
            </a:r>
            <a:r>
              <a:rPr lang="en-US" sz="2800" b="0" i="0" dirty="0">
                <a:solidFill>
                  <a:srgbClr val="24292E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ru-RU" sz="2800" b="1" i="0" dirty="0">
                <a:solidFill>
                  <a:srgbClr val="24292E"/>
                </a:solidFill>
                <a:effectLst/>
                <a:latin typeface="PT Sans" panose="020B0503020203020204" pitchFamily="34" charset="-52"/>
              </a:rPr>
              <a:t>:</a:t>
            </a:r>
            <a:r>
              <a:rPr lang="en-US" sz="2800" b="0" i="0" dirty="0">
                <a:solidFill>
                  <a:srgbClr val="24292E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ru-RU" sz="2800" b="0" i="0" dirty="0">
                <a:solidFill>
                  <a:srgbClr val="24292E"/>
                </a:solidFill>
                <a:effectLst/>
                <a:latin typeface="PT Sans" panose="020B0503020203020204" pitchFamily="34" charset="-52"/>
              </a:rPr>
              <a:t>конечный индекс</a:t>
            </a:r>
            <a:r>
              <a:rPr lang="en-US" sz="2800" b="0" i="0" dirty="0">
                <a:solidFill>
                  <a:srgbClr val="24292E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2800" b="1" i="0" dirty="0">
                <a:solidFill>
                  <a:srgbClr val="24292E"/>
                </a:solidFill>
                <a:effectLst/>
                <a:latin typeface="PT Sans" panose="020B0503020203020204" pitchFamily="34" charset="-52"/>
              </a:rPr>
              <a:t>:</a:t>
            </a:r>
            <a:r>
              <a:rPr lang="en-US" sz="2800" b="0" i="0" dirty="0">
                <a:solidFill>
                  <a:srgbClr val="24292E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ru-RU" sz="2800" dirty="0">
                <a:solidFill>
                  <a:srgbClr val="24292E"/>
                </a:solidFill>
                <a:latin typeface="PT Sans" panose="020B0503020203020204" pitchFamily="34" charset="-52"/>
              </a:rPr>
              <a:t>шаг</a:t>
            </a:r>
            <a:r>
              <a:rPr lang="ru-RU" sz="2800" b="1" i="0" dirty="0">
                <a:solidFill>
                  <a:srgbClr val="24292E"/>
                </a:solidFill>
                <a:effectLst/>
                <a:latin typeface="PT Sans" panose="020B0503020203020204" pitchFamily="34" charset="-52"/>
              </a:rPr>
              <a:t>] </a:t>
            </a:r>
            <a:endParaRPr lang="en-US" sz="2800" b="1" i="0" dirty="0">
              <a:solidFill>
                <a:srgbClr val="24292E"/>
              </a:solidFill>
              <a:effectLst/>
              <a:latin typeface="PT Sans" panose="020B0503020203020204" pitchFamily="34" charset="-5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750259-C725-3A6D-6F4E-505E570AEA84}"/>
              </a:ext>
            </a:extLst>
          </p:cNvPr>
          <p:cNvSpPr txBox="1"/>
          <p:nvPr/>
        </p:nvSpPr>
        <p:spPr>
          <a:xfrm>
            <a:off x="4617091" y="2782669"/>
            <a:ext cx="31755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4292E"/>
                </a:solidFill>
                <a:latin typeface="PT Sans" panose="020B0503020203020204" pitchFamily="34" charset="-52"/>
              </a:rPr>
              <a:t>str = “hello world!”</a:t>
            </a:r>
            <a:endParaRPr lang="ru-RU" sz="2800" b="1" i="0" dirty="0">
              <a:solidFill>
                <a:srgbClr val="24292E"/>
              </a:solidFill>
              <a:effectLst/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64580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DD33C0-B588-112B-4929-353CA6B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Что будет результатом программы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3FEDD6-ABE8-2A5E-EE09-719238147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49" y="1446866"/>
            <a:ext cx="4143953" cy="8478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134201F-0B7B-7D71-9207-387718DA20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264"/>
          <a:stretch/>
        </p:blipFill>
        <p:spPr>
          <a:xfrm>
            <a:off x="1524197" y="2294709"/>
            <a:ext cx="1732185" cy="166147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D25BC7A-3816-2A55-271E-0E53C141A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197" y="4484863"/>
            <a:ext cx="9489200" cy="140275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1F18B1A-078A-D1B6-D43E-4E12AA2B77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008" b="19571"/>
          <a:stretch/>
        </p:blipFill>
        <p:spPr>
          <a:xfrm>
            <a:off x="3479112" y="2429954"/>
            <a:ext cx="1732185" cy="152622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A7F8FAD-3FF1-A2F5-3642-7785178634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717"/>
          <a:stretch/>
        </p:blipFill>
        <p:spPr>
          <a:xfrm>
            <a:off x="5621258" y="2416620"/>
            <a:ext cx="1732185" cy="7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9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DD33C0-B588-112B-4929-353CA6B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Что будет результатом программы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1C8A32-104B-1CAB-45DA-CA751B20700A}"/>
              </a:ext>
            </a:extLst>
          </p:cNvPr>
          <p:cNvSpPr txBox="1"/>
          <p:nvPr/>
        </p:nvSpPr>
        <p:spPr>
          <a:xfrm>
            <a:off x="1005373" y="1765333"/>
            <a:ext cx="10515599" cy="780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1800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Написать программу, проверяющую является ли строка палиндромом. Палиндром - строка, которая читается одинаково, как слева направо, так и наоборот. Например слово шалаш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5853DB-6778-4F34-82AD-E48B6C2CC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724" y="2974263"/>
            <a:ext cx="4166551" cy="226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92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24F7AA5-C318-DB3C-F378-2EA08C255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6463" y="500062"/>
            <a:ext cx="3939073" cy="1325563"/>
          </a:xfrm>
        </p:spPr>
        <p:txBody>
          <a:bodyPr/>
          <a:lstStyle/>
          <a:p>
            <a:r>
              <a:rPr lang="ru-RU" b="1" dirty="0">
                <a:latin typeface="PT Sans" panose="020B0503020203020204" pitchFamily="34" charset="-52"/>
              </a:rPr>
              <a:t>Методы Строк</a:t>
            </a:r>
            <a:r>
              <a:rPr lang="en-US" b="1" dirty="0">
                <a:latin typeface="PT Sans" panose="020B0503020203020204" pitchFamily="34" charset="-52"/>
              </a:rPr>
              <a:t>:</a:t>
            </a:r>
            <a:endParaRPr lang="ru-RU" b="1" dirty="0">
              <a:latin typeface="PT Sans" panose="020B0503020203020204" pitchFamily="34" charset="-52"/>
            </a:endParaRP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112EEF4A-1D91-384F-C4E6-AAD6E6BDF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PT Sans" panose="020B0503020203020204" pitchFamily="34" charset="-52"/>
              </a:rPr>
              <a:t>В Python методы строкового типа можно разделить на три группы:</a:t>
            </a:r>
          </a:p>
          <a:p>
            <a:pPr lvl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ru-RU" sz="4100" dirty="0">
                <a:solidFill>
                  <a:schemeClr val="accent5">
                    <a:lumMod val="50000"/>
                  </a:schemeClr>
                </a:solidFill>
                <a:latin typeface="PT Sans" panose="020B0503020203020204" pitchFamily="34" charset="-52"/>
              </a:rPr>
              <a:t>Конвертация регистра</a:t>
            </a:r>
          </a:p>
          <a:p>
            <a:pPr lvl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ru-RU" sz="4100" dirty="0">
                <a:solidFill>
                  <a:schemeClr val="accent5">
                    <a:lumMod val="50000"/>
                  </a:schemeClr>
                </a:solidFill>
                <a:latin typeface="PT Sans" panose="020B0503020203020204" pitchFamily="34" charset="-52"/>
              </a:rPr>
              <a:t>Поиск и замена</a:t>
            </a:r>
          </a:p>
          <a:p>
            <a:pPr lvl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ru-RU" sz="4100" dirty="0">
                <a:solidFill>
                  <a:schemeClr val="accent5">
                    <a:lumMod val="50000"/>
                  </a:schemeClr>
                </a:solidFill>
                <a:latin typeface="PT Sans" panose="020B0503020203020204" pitchFamily="34" charset="-52"/>
              </a:rPr>
              <a:t>Классификация символов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4428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24F7AA5-C318-DB3C-F378-2EA08C255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093" y="382425"/>
            <a:ext cx="6491774" cy="1325563"/>
          </a:xfr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4900" b="1" dirty="0">
                <a:latin typeface="PT Sans" panose="020B0503020203020204" pitchFamily="34" charset="-52"/>
              </a:rPr>
              <a:t>Конвертация</a:t>
            </a:r>
            <a:r>
              <a:rPr kumimoji="0" lang="ru-RU" sz="41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PT Sans" panose="020B0503020203020204" pitchFamily="34" charset="-52"/>
                <a:ea typeface="+mn-ea"/>
                <a:cs typeface="+mn-cs"/>
              </a:rPr>
              <a:t> </a:t>
            </a:r>
            <a:r>
              <a:rPr lang="ru-RU" sz="4900" b="1" dirty="0">
                <a:latin typeface="PT Sans" panose="020B0503020203020204" pitchFamily="34" charset="-52"/>
              </a:rPr>
              <a:t>регистра</a:t>
            </a:r>
            <a:r>
              <a:rPr lang="en-US" sz="4900" b="1" dirty="0">
                <a:latin typeface="PT Sans" panose="020B0503020203020204" pitchFamily="34" charset="-52"/>
              </a:rPr>
              <a:t>:</a:t>
            </a:r>
            <a:endParaRPr lang="ru-RU" sz="4900" b="1" dirty="0">
              <a:latin typeface="PT Sans" panose="020B0503020203020204" pitchFamily="34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90E48C-B685-627A-8F85-F9059EDAD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25" y="1707988"/>
            <a:ext cx="5313283" cy="45659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5E5E92B-E9CD-0507-EE84-C37CDA996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352" y="1707988"/>
            <a:ext cx="3905795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31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DD33C0-B588-112B-4929-353CA6B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807" y="400308"/>
            <a:ext cx="5047829" cy="1111251"/>
          </a:xfrm>
        </p:spPr>
        <p:txBody>
          <a:bodyPr>
            <a:normAutofit/>
          </a:bodyPr>
          <a:lstStyle/>
          <a:p>
            <a:pPr lvl="0">
              <a:lnSpc>
                <a:spcPct val="130000"/>
              </a:lnSpc>
            </a:pPr>
            <a:r>
              <a:rPr lang="ru-RU" sz="4900" b="1" dirty="0">
                <a:latin typeface="PT Sans" panose="020B0503020203020204" pitchFamily="34" charset="-52"/>
              </a:rPr>
              <a:t>Поиск и замена</a:t>
            </a:r>
            <a:r>
              <a:rPr lang="en-US" sz="4900" b="1" dirty="0">
                <a:latin typeface="PT Sans" panose="020B0503020203020204" pitchFamily="34" charset="-52"/>
              </a:rPr>
              <a:t>:</a:t>
            </a:r>
            <a:endParaRPr lang="ru-RU" sz="4900" b="1" dirty="0">
              <a:latin typeface="PT Sans" panose="020B0503020203020204" pitchFamily="34" charset="-52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7AA18B-CFCE-0978-D476-10E64959B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56" y="3174574"/>
            <a:ext cx="4020111" cy="157184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EDD556-2F91-E306-A9E1-30E99003C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56" y="4746418"/>
            <a:ext cx="3753374" cy="153373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095244-6B4E-D4EF-EDE1-E2734D026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593" y="4727365"/>
            <a:ext cx="3715268" cy="15527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10CB08-9DDF-5BC4-3CC8-8D511E451AC9}"/>
              </a:ext>
            </a:extLst>
          </p:cNvPr>
          <p:cNvSpPr txBox="1"/>
          <p:nvPr/>
        </p:nvSpPr>
        <p:spPr>
          <a:xfrm>
            <a:off x="3330122" y="1678263"/>
            <a:ext cx="6672942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метод </a:t>
            </a:r>
            <a:r>
              <a:rPr lang="ru-RU" sz="2000" b="1" i="1" dirty="0" err="1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count</a:t>
            </a:r>
            <a:r>
              <a:rPr lang="ru-RU" sz="2000" b="1" i="1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()</a:t>
            </a:r>
            <a:r>
              <a:rPr lang="ru-RU" sz="2000" b="1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 </a:t>
            </a:r>
            <a:r>
              <a:rPr lang="ru-RU" sz="2000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– считает, сколько символов в строке.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EC19FA-B71F-A550-6E81-27982F5C90EA}"/>
              </a:ext>
            </a:extLst>
          </p:cNvPr>
          <p:cNvSpPr txBox="1"/>
          <p:nvPr/>
        </p:nvSpPr>
        <p:spPr>
          <a:xfrm>
            <a:off x="1043474" y="2490425"/>
            <a:ext cx="8025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Например, "</a:t>
            </a:r>
            <a:r>
              <a:rPr lang="ru-RU" b="0" i="0" dirty="0" err="1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aaabbb</a:t>
            </a:r>
            <a:r>
              <a:rPr lang="ru-RU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".</a:t>
            </a:r>
            <a:r>
              <a:rPr lang="ru-RU" b="0" i="0" dirty="0" err="1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count</a:t>
            </a:r>
            <a:r>
              <a:rPr lang="ru-RU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("a") вернёт число 3 — столько букв "a" на этой строке</a:t>
            </a:r>
            <a:endParaRPr lang="ru-RU" dirty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58815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DD33C0-B588-112B-4929-353CA6B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807" y="400308"/>
            <a:ext cx="5047829" cy="1111251"/>
          </a:xfrm>
        </p:spPr>
        <p:txBody>
          <a:bodyPr>
            <a:normAutofit/>
          </a:bodyPr>
          <a:lstStyle/>
          <a:p>
            <a:pPr lvl="0">
              <a:lnSpc>
                <a:spcPct val="130000"/>
              </a:lnSpc>
            </a:pPr>
            <a:r>
              <a:rPr lang="ru-RU" sz="4900" b="1" dirty="0">
                <a:latin typeface="PT Sans" panose="020B0503020203020204" pitchFamily="34" charset="-52"/>
              </a:rPr>
              <a:t>Поиск и замена</a:t>
            </a:r>
            <a:r>
              <a:rPr lang="en-US" sz="4900" b="1" dirty="0">
                <a:latin typeface="PT Sans" panose="020B0503020203020204" pitchFamily="34" charset="-52"/>
              </a:rPr>
              <a:t>:</a:t>
            </a:r>
            <a:endParaRPr lang="ru-RU" sz="4900" b="1" dirty="0">
              <a:latin typeface="PT Sans" panose="020B0503020203020204" pitchFamily="34" charset="-5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0CB08-9DDF-5BC4-3CC8-8D511E451AC9}"/>
              </a:ext>
            </a:extLst>
          </p:cNvPr>
          <p:cNvSpPr txBox="1"/>
          <p:nvPr/>
        </p:nvSpPr>
        <p:spPr>
          <a:xfrm>
            <a:off x="3330122" y="1678263"/>
            <a:ext cx="6672942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метод </a:t>
            </a:r>
            <a:r>
              <a:rPr lang="ru-RU" sz="1800" b="1" dirty="0" err="1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replace</a:t>
            </a:r>
            <a:r>
              <a:rPr lang="ru-RU" sz="2000" b="1" i="1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()</a:t>
            </a:r>
            <a:r>
              <a:rPr lang="ru-RU" sz="2000" b="1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 </a:t>
            </a:r>
            <a:r>
              <a:rPr lang="ru-RU" sz="2000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– </a:t>
            </a:r>
            <a:r>
              <a:rPr lang="ru-RU" sz="2000" dirty="0">
                <a:solidFill>
                  <a:srgbClr val="242D34"/>
                </a:solidFill>
                <a:latin typeface="PT Sans" panose="020B0503020203020204" pitchFamily="34" charset="-52"/>
              </a:rPr>
              <a:t>замена символов</a:t>
            </a:r>
            <a:r>
              <a:rPr lang="ru-RU" sz="2000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.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EC19FA-B71F-A550-6E81-27982F5C90EA}"/>
              </a:ext>
            </a:extLst>
          </p:cNvPr>
          <p:cNvSpPr txBox="1"/>
          <p:nvPr/>
        </p:nvSpPr>
        <p:spPr>
          <a:xfrm>
            <a:off x="1043474" y="2490425"/>
            <a:ext cx="9658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Например, "</a:t>
            </a:r>
            <a:r>
              <a:rPr lang="ru-RU" b="0" i="0" dirty="0" err="1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aaabbb</a:t>
            </a:r>
            <a:r>
              <a:rPr lang="ru-RU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".</a:t>
            </a:r>
            <a:r>
              <a:rPr lang="en-US" dirty="0">
                <a:solidFill>
                  <a:srgbClr val="242D34"/>
                </a:solidFill>
                <a:latin typeface="PT Sans" panose="020B0503020203020204" pitchFamily="34" charset="-52"/>
              </a:rPr>
              <a:t>replace</a:t>
            </a:r>
            <a:r>
              <a:rPr lang="ru-RU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("a“</a:t>
            </a:r>
            <a:r>
              <a:rPr lang="en-US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,”c”</a:t>
            </a:r>
            <a:r>
              <a:rPr lang="ru-RU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) вернёт  столько букв " </a:t>
            </a:r>
            <a:r>
              <a:rPr lang="en-US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ccc</a:t>
            </a:r>
            <a:r>
              <a:rPr lang="ru-RU" b="0" i="0" dirty="0" err="1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bbb</a:t>
            </a:r>
            <a:r>
              <a:rPr lang="ru-RU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 " на этой строке</a:t>
            </a:r>
            <a:endParaRPr lang="ru-RU" dirty="0">
              <a:latin typeface="PT Sans" panose="020B0503020203020204" pitchFamily="34" charset="-52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C439CB-E283-3BEB-F62C-152E4D9A1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13" y="3429000"/>
            <a:ext cx="3955616" cy="16850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35F4CCC-8F8B-08CB-068B-8F436E724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593" y="3429000"/>
            <a:ext cx="4415029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89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DD33C0-B588-112B-4929-353CA6B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807" y="400308"/>
            <a:ext cx="5047829" cy="1111251"/>
          </a:xfrm>
        </p:spPr>
        <p:txBody>
          <a:bodyPr>
            <a:normAutofit/>
          </a:bodyPr>
          <a:lstStyle/>
          <a:p>
            <a:pPr lvl="0">
              <a:lnSpc>
                <a:spcPct val="130000"/>
              </a:lnSpc>
            </a:pPr>
            <a:r>
              <a:rPr lang="ru-RU" sz="4900" b="1" dirty="0">
                <a:latin typeface="PT Sans" panose="020B0503020203020204" pitchFamily="34" charset="-52"/>
              </a:rPr>
              <a:t>Поиск и замена</a:t>
            </a:r>
            <a:r>
              <a:rPr lang="en-US" sz="4900" b="1" dirty="0">
                <a:latin typeface="PT Sans" panose="020B0503020203020204" pitchFamily="34" charset="-52"/>
              </a:rPr>
              <a:t>:</a:t>
            </a:r>
            <a:endParaRPr lang="ru-RU" sz="4900" b="1" dirty="0">
              <a:latin typeface="PT Sans" panose="020B0503020203020204" pitchFamily="34" charset="-5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0CB08-9DDF-5BC4-3CC8-8D511E451AC9}"/>
              </a:ext>
            </a:extLst>
          </p:cNvPr>
          <p:cNvSpPr txBox="1"/>
          <p:nvPr/>
        </p:nvSpPr>
        <p:spPr>
          <a:xfrm>
            <a:off x="3143510" y="1815892"/>
            <a:ext cx="6672942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метод </a:t>
            </a:r>
            <a:r>
              <a:rPr lang="ru-RU" sz="1800" b="1" dirty="0" err="1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startswith</a:t>
            </a:r>
            <a:r>
              <a:rPr lang="ru-RU" sz="2000" b="1" i="1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()</a:t>
            </a:r>
            <a:r>
              <a:rPr lang="ru-RU" sz="2000" b="1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 </a:t>
            </a:r>
            <a:r>
              <a:rPr lang="ru-RU" sz="2000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– </a:t>
            </a:r>
            <a:r>
              <a:rPr lang="ru-RU" sz="2000" dirty="0">
                <a:solidFill>
                  <a:srgbClr val="242D34"/>
                </a:solidFill>
                <a:latin typeface="PT Sans" panose="020B0503020203020204" pitchFamily="34" charset="-52"/>
              </a:rPr>
              <a:t>начинается ли строка </a:t>
            </a:r>
            <a:r>
              <a:rPr lang="en-US" sz="2000" dirty="0">
                <a:solidFill>
                  <a:srgbClr val="242D34"/>
                </a:solidFill>
                <a:latin typeface="PT Sans" panose="020B0503020203020204" pitchFamily="34" charset="-52"/>
              </a:rPr>
              <a:t>s </a:t>
            </a:r>
            <a:r>
              <a:rPr lang="ru-RU" sz="2000" dirty="0">
                <a:solidFill>
                  <a:srgbClr val="242D34"/>
                </a:solidFill>
                <a:latin typeface="PT Sans" panose="020B0503020203020204" pitchFamily="34" charset="-52"/>
              </a:rPr>
              <a:t>с шаблона </a:t>
            </a:r>
            <a:r>
              <a:rPr lang="en-US" sz="2000" dirty="0">
                <a:solidFill>
                  <a:srgbClr val="242D34"/>
                </a:solidFill>
                <a:latin typeface="PT Sans" panose="020B0503020203020204" pitchFamily="34" charset="-52"/>
              </a:rPr>
              <a:t>str</a:t>
            </a:r>
            <a:r>
              <a:rPr lang="ru-RU" sz="2000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. </a:t>
            </a:r>
          </a:p>
        </p:txBody>
      </p:sp>
      <p:graphicFrame>
        <p:nvGraphicFramePr>
          <p:cNvPr id="8" name="Объект 4">
            <a:extLst>
              <a:ext uri="{FF2B5EF4-FFF2-40B4-BE49-F238E27FC236}">
                <a16:creationId xmlns:a16="http://schemas.microsoft.com/office/drawing/2014/main" id="{FE7828D1-3409-801D-6F95-2A63D06678D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05305542"/>
              </p:ext>
            </p:extLst>
          </p:nvPr>
        </p:nvGraphicFramePr>
        <p:xfrm>
          <a:off x="1927771" y="2864461"/>
          <a:ext cx="8336457" cy="252857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5103845">
                  <a:extLst>
                    <a:ext uri="{9D8B030D-6E8A-4147-A177-3AD203B41FA5}">
                      <a16:colId xmlns:a16="http://schemas.microsoft.com/office/drawing/2014/main" val="3304888880"/>
                    </a:ext>
                  </a:extLst>
                </a:gridCol>
                <a:gridCol w="3232612">
                  <a:extLst>
                    <a:ext uri="{9D8B030D-6E8A-4147-A177-3AD203B41FA5}">
                      <a16:colId xmlns:a16="http://schemas.microsoft.com/office/drawing/2014/main" val="787915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b="1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Выражение</a:t>
                      </a: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b="1" kern="120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Результат</a:t>
                      </a:r>
                    </a:p>
                  </a:txBody>
                  <a:tcPr marL="88900" marR="88900" marT="88900" marB="88900"/>
                </a:tc>
                <a:extLst>
                  <a:ext uri="{0D108BD9-81ED-4DB2-BD59-A6C34878D82A}">
                    <a16:rowId xmlns:a16="http://schemas.microsoft.com/office/drawing/2014/main" val="600519948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“</a:t>
                      </a:r>
                      <a:r>
                        <a:rPr lang="ru-RU" sz="2000" b="0" i="0" dirty="0" err="1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aaabbb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".</a:t>
                      </a:r>
                      <a:r>
                        <a:rPr lang="en-US" sz="2000" b="0" i="0" dirty="0" err="1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startswith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("a") 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true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65121319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“</a:t>
                      </a:r>
                      <a:r>
                        <a:rPr lang="ru-RU" sz="2000" b="0" i="0" dirty="0" err="1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aaabbb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".</a:t>
                      </a:r>
                      <a:r>
                        <a:rPr lang="en-US" sz="2000" b="0" i="0" dirty="0" err="1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startswith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(“</a:t>
                      </a: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a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a") 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true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551080657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“</a:t>
                      </a:r>
                      <a:r>
                        <a:rPr lang="ru-RU" sz="2000" b="0" i="0" dirty="0" err="1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aaabbb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".</a:t>
                      </a:r>
                      <a:r>
                        <a:rPr lang="en-US" sz="2000" b="0" i="0" dirty="0" err="1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startswith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(“</a:t>
                      </a: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c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") 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dirty="0">
                          <a:solidFill>
                            <a:srgbClr val="24292E"/>
                          </a:solidFill>
                          <a:latin typeface="PT Sans" panose="020B0503020203020204" pitchFamily="34" charset="-52"/>
                        </a:rPr>
                        <a:t>false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800959843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“</a:t>
                      </a:r>
                      <a:r>
                        <a:rPr lang="ru-RU" sz="2000" b="0" i="0" dirty="0" err="1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aaabbb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".</a:t>
                      </a:r>
                      <a:r>
                        <a:rPr lang="en-US" sz="2000" b="0" i="0" dirty="0" err="1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startswith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(“</a:t>
                      </a:r>
                      <a:r>
                        <a:rPr lang="en-US" sz="2000" b="0" i="0" dirty="0" err="1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aaaa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") 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dirty="0">
                          <a:solidFill>
                            <a:srgbClr val="24292E"/>
                          </a:solidFill>
                          <a:latin typeface="PT Sans" panose="020B0503020203020204" pitchFamily="34" charset="-52"/>
                        </a:rPr>
                        <a:t>false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2280630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070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DD33C0-B588-112B-4929-353CA6B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807" y="400308"/>
            <a:ext cx="5047829" cy="1111251"/>
          </a:xfrm>
        </p:spPr>
        <p:txBody>
          <a:bodyPr>
            <a:normAutofit/>
          </a:bodyPr>
          <a:lstStyle/>
          <a:p>
            <a:pPr lvl="0">
              <a:lnSpc>
                <a:spcPct val="130000"/>
              </a:lnSpc>
            </a:pPr>
            <a:r>
              <a:rPr lang="ru-RU" sz="4900" b="1" dirty="0">
                <a:latin typeface="PT Sans" panose="020B0503020203020204" pitchFamily="34" charset="-52"/>
              </a:rPr>
              <a:t>Поиск и замена</a:t>
            </a:r>
            <a:r>
              <a:rPr lang="en-US" sz="4900" b="1" dirty="0">
                <a:latin typeface="PT Sans" panose="020B0503020203020204" pitchFamily="34" charset="-52"/>
              </a:rPr>
              <a:t>:</a:t>
            </a:r>
            <a:endParaRPr lang="ru-RU" sz="4900" b="1" dirty="0">
              <a:latin typeface="PT Sans" panose="020B0503020203020204" pitchFamily="34" charset="-5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0CB08-9DDF-5BC4-3CC8-8D511E451AC9}"/>
              </a:ext>
            </a:extLst>
          </p:cNvPr>
          <p:cNvSpPr txBox="1"/>
          <p:nvPr/>
        </p:nvSpPr>
        <p:spPr>
          <a:xfrm>
            <a:off x="3143510" y="1787900"/>
            <a:ext cx="6672942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метод </a:t>
            </a:r>
            <a:r>
              <a:rPr lang="en-US" sz="1800" b="1" dirty="0" err="1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endswith</a:t>
            </a:r>
            <a:r>
              <a:rPr lang="ru-RU" sz="2000" b="1" i="1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()</a:t>
            </a:r>
            <a:r>
              <a:rPr lang="ru-RU" sz="2000" b="1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 </a:t>
            </a:r>
            <a:r>
              <a:rPr lang="ru-RU" sz="2000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– </a:t>
            </a:r>
            <a:r>
              <a:rPr lang="ru-RU" sz="2000" dirty="0">
                <a:solidFill>
                  <a:srgbClr val="242D34"/>
                </a:solidFill>
                <a:latin typeface="PT Sans" panose="020B0503020203020204" pitchFamily="34" charset="-52"/>
              </a:rPr>
              <a:t>начинается ли строка </a:t>
            </a:r>
            <a:r>
              <a:rPr lang="en-US" sz="2000" dirty="0">
                <a:solidFill>
                  <a:srgbClr val="242D34"/>
                </a:solidFill>
                <a:latin typeface="PT Sans" panose="020B0503020203020204" pitchFamily="34" charset="-52"/>
              </a:rPr>
              <a:t>s </a:t>
            </a:r>
            <a:r>
              <a:rPr lang="ru-RU" sz="2000" dirty="0">
                <a:solidFill>
                  <a:srgbClr val="242D34"/>
                </a:solidFill>
                <a:latin typeface="PT Sans" panose="020B0503020203020204" pitchFamily="34" charset="-52"/>
              </a:rPr>
              <a:t>с шаблона </a:t>
            </a:r>
            <a:r>
              <a:rPr lang="en-US" sz="2000" dirty="0">
                <a:solidFill>
                  <a:srgbClr val="242D34"/>
                </a:solidFill>
                <a:latin typeface="PT Sans" panose="020B0503020203020204" pitchFamily="34" charset="-52"/>
              </a:rPr>
              <a:t>str</a:t>
            </a:r>
            <a:r>
              <a:rPr lang="ru-RU" sz="2000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. </a:t>
            </a:r>
          </a:p>
        </p:txBody>
      </p:sp>
      <p:graphicFrame>
        <p:nvGraphicFramePr>
          <p:cNvPr id="8" name="Объект 4">
            <a:extLst>
              <a:ext uri="{FF2B5EF4-FFF2-40B4-BE49-F238E27FC236}">
                <a16:creationId xmlns:a16="http://schemas.microsoft.com/office/drawing/2014/main" id="{FE7828D1-3409-801D-6F95-2A63D06678D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27335026"/>
              </p:ext>
            </p:extLst>
          </p:nvPr>
        </p:nvGraphicFramePr>
        <p:xfrm>
          <a:off x="1927771" y="2864461"/>
          <a:ext cx="8336457" cy="252857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5103845">
                  <a:extLst>
                    <a:ext uri="{9D8B030D-6E8A-4147-A177-3AD203B41FA5}">
                      <a16:colId xmlns:a16="http://schemas.microsoft.com/office/drawing/2014/main" val="3304888880"/>
                    </a:ext>
                  </a:extLst>
                </a:gridCol>
                <a:gridCol w="3232612">
                  <a:extLst>
                    <a:ext uri="{9D8B030D-6E8A-4147-A177-3AD203B41FA5}">
                      <a16:colId xmlns:a16="http://schemas.microsoft.com/office/drawing/2014/main" val="787915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b="1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Выражение</a:t>
                      </a: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b="1" kern="120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Результат</a:t>
                      </a:r>
                    </a:p>
                  </a:txBody>
                  <a:tcPr marL="88900" marR="88900" marT="88900" marB="88900"/>
                </a:tc>
                <a:extLst>
                  <a:ext uri="{0D108BD9-81ED-4DB2-BD59-A6C34878D82A}">
                    <a16:rowId xmlns:a16="http://schemas.microsoft.com/office/drawing/2014/main" val="600519948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“</a:t>
                      </a:r>
                      <a:r>
                        <a:rPr lang="ru-RU" sz="2000" b="0" i="0" dirty="0" err="1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aaabbb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".</a:t>
                      </a:r>
                      <a:r>
                        <a:rPr lang="en-US" sz="2000" b="0" dirty="0">
                          <a:effectLst/>
                          <a:latin typeface="PT Sans" panose="020B0503020203020204" pitchFamily="34" charset="-52"/>
                          <a:ea typeface="PT Sans" panose="020B0503020203020204" pitchFamily="34" charset="-52"/>
                          <a:cs typeface="PT Sans" panose="020B0503020203020204" pitchFamily="34" charset="-52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PT Sans" panose="020B0503020203020204" pitchFamily="34" charset="-52"/>
                          <a:ea typeface="PT Sans" panose="020B0503020203020204" pitchFamily="34" charset="-52"/>
                          <a:cs typeface="PT Sans" panose="020B0503020203020204" pitchFamily="34" charset="-52"/>
                        </a:rPr>
                        <a:t>endswith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(“</a:t>
                      </a: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b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") 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true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65121319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“</a:t>
                      </a:r>
                      <a:r>
                        <a:rPr lang="ru-RU" sz="2000" b="0" i="0" dirty="0" err="1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aaabbb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".</a:t>
                      </a:r>
                      <a:r>
                        <a:rPr lang="en-US" sz="2000" b="0" dirty="0">
                          <a:effectLst/>
                          <a:latin typeface="PT Sans" panose="020B0503020203020204" pitchFamily="34" charset="-52"/>
                          <a:ea typeface="PT Sans" panose="020B0503020203020204" pitchFamily="34" charset="-52"/>
                          <a:cs typeface="PT Sans" panose="020B0503020203020204" pitchFamily="34" charset="-52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PT Sans" panose="020B0503020203020204" pitchFamily="34" charset="-52"/>
                          <a:ea typeface="PT Sans" panose="020B0503020203020204" pitchFamily="34" charset="-52"/>
                          <a:cs typeface="PT Sans" panose="020B0503020203020204" pitchFamily="34" charset="-52"/>
                        </a:rPr>
                        <a:t>endswith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(“</a:t>
                      </a: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bb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") 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true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551080657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“</a:t>
                      </a:r>
                      <a:r>
                        <a:rPr lang="ru-RU" sz="2000" b="0" i="0" dirty="0" err="1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aaabbb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".</a:t>
                      </a:r>
                      <a:r>
                        <a:rPr lang="en-US" sz="2000" b="0" dirty="0">
                          <a:effectLst/>
                          <a:latin typeface="PT Sans" panose="020B0503020203020204" pitchFamily="34" charset="-52"/>
                          <a:ea typeface="PT Sans" panose="020B0503020203020204" pitchFamily="34" charset="-52"/>
                          <a:cs typeface="PT Sans" panose="020B0503020203020204" pitchFamily="34" charset="-52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PT Sans" panose="020B0503020203020204" pitchFamily="34" charset="-52"/>
                          <a:ea typeface="PT Sans" panose="020B0503020203020204" pitchFamily="34" charset="-52"/>
                          <a:cs typeface="PT Sans" panose="020B0503020203020204" pitchFamily="34" charset="-52"/>
                        </a:rPr>
                        <a:t>endswith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(“</a:t>
                      </a: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c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") 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dirty="0">
                          <a:solidFill>
                            <a:srgbClr val="24292E"/>
                          </a:solidFill>
                          <a:latin typeface="PT Sans" panose="020B0503020203020204" pitchFamily="34" charset="-52"/>
                        </a:rPr>
                        <a:t>false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800959843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“</a:t>
                      </a:r>
                      <a:r>
                        <a:rPr lang="ru-RU" sz="2000" b="0" i="0" dirty="0" err="1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aaabbb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".</a:t>
                      </a:r>
                      <a:r>
                        <a:rPr lang="en-US" sz="2000" b="0" dirty="0">
                          <a:effectLst/>
                          <a:latin typeface="PT Sans" panose="020B0503020203020204" pitchFamily="34" charset="-52"/>
                          <a:ea typeface="PT Sans" panose="020B0503020203020204" pitchFamily="34" charset="-52"/>
                          <a:cs typeface="PT Sans" panose="020B0503020203020204" pitchFamily="34" charset="-52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PT Sans" panose="020B0503020203020204" pitchFamily="34" charset="-52"/>
                          <a:ea typeface="PT Sans" panose="020B0503020203020204" pitchFamily="34" charset="-52"/>
                          <a:cs typeface="PT Sans" panose="020B0503020203020204" pitchFamily="34" charset="-52"/>
                        </a:rPr>
                        <a:t>endswith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(“</a:t>
                      </a:r>
                      <a:r>
                        <a:rPr lang="en-US" sz="2000" b="0" i="0" dirty="0" err="1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bbbb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") 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dirty="0">
                          <a:solidFill>
                            <a:srgbClr val="24292E"/>
                          </a:solidFill>
                          <a:latin typeface="PT Sans" panose="020B0503020203020204" pitchFamily="34" charset="-52"/>
                        </a:rPr>
                        <a:t>false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2280630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586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DD33C0-B588-112B-4929-353CA6B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807" y="400308"/>
            <a:ext cx="5047829" cy="1111251"/>
          </a:xfrm>
        </p:spPr>
        <p:txBody>
          <a:bodyPr>
            <a:normAutofit/>
          </a:bodyPr>
          <a:lstStyle/>
          <a:p>
            <a:pPr lvl="0">
              <a:lnSpc>
                <a:spcPct val="130000"/>
              </a:lnSpc>
            </a:pPr>
            <a:r>
              <a:rPr lang="ru-RU" sz="4900" b="1" dirty="0">
                <a:latin typeface="PT Sans" panose="020B0503020203020204" pitchFamily="34" charset="-52"/>
              </a:rPr>
              <a:t>Поиск и замена</a:t>
            </a:r>
            <a:r>
              <a:rPr lang="en-US" sz="4900" b="1" dirty="0">
                <a:latin typeface="PT Sans" panose="020B0503020203020204" pitchFamily="34" charset="-52"/>
              </a:rPr>
              <a:t>:</a:t>
            </a:r>
            <a:endParaRPr lang="ru-RU" sz="4900" b="1" dirty="0">
              <a:latin typeface="PT Sans" panose="020B0503020203020204" pitchFamily="34" charset="-5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0CB08-9DDF-5BC4-3CC8-8D511E451AC9}"/>
              </a:ext>
            </a:extLst>
          </p:cNvPr>
          <p:cNvSpPr txBox="1"/>
          <p:nvPr/>
        </p:nvSpPr>
        <p:spPr>
          <a:xfrm>
            <a:off x="1927771" y="1787900"/>
            <a:ext cx="8336457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метод </a:t>
            </a:r>
            <a:r>
              <a:rPr lang="ru-RU" sz="1800" b="1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 </a:t>
            </a:r>
            <a:r>
              <a:rPr lang="ru-RU" sz="1800" b="1" dirty="0" err="1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find</a:t>
            </a:r>
            <a:r>
              <a:rPr lang="en-US" sz="1800" b="1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()</a:t>
            </a:r>
            <a:r>
              <a:rPr lang="ru-RU" sz="1800" b="1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, </a:t>
            </a:r>
            <a:r>
              <a:rPr lang="ru-RU" sz="1800" b="1" dirty="0" err="1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rfind</a:t>
            </a:r>
            <a:r>
              <a:rPr lang="ru-RU" sz="2000" b="1" i="1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()</a:t>
            </a:r>
            <a:r>
              <a:rPr lang="ru-RU" sz="2000" b="1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 </a:t>
            </a:r>
            <a:r>
              <a:rPr lang="ru-RU" sz="2000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– </a:t>
            </a:r>
            <a:r>
              <a:rPr lang="ru-RU" sz="2000" dirty="0">
                <a:solidFill>
                  <a:srgbClr val="242D34"/>
                </a:solidFill>
                <a:latin typeface="PT Sans" panose="020B0503020203020204" pitchFamily="34" charset="-52"/>
              </a:rPr>
              <a:t>начинается ли строка </a:t>
            </a:r>
            <a:r>
              <a:rPr lang="en-US" sz="2000" dirty="0">
                <a:solidFill>
                  <a:srgbClr val="242D34"/>
                </a:solidFill>
                <a:latin typeface="PT Sans" panose="020B0503020203020204" pitchFamily="34" charset="-52"/>
              </a:rPr>
              <a:t>s </a:t>
            </a:r>
            <a:r>
              <a:rPr lang="ru-RU" sz="2000" dirty="0">
                <a:solidFill>
                  <a:srgbClr val="242D34"/>
                </a:solidFill>
                <a:latin typeface="PT Sans" panose="020B0503020203020204" pitchFamily="34" charset="-52"/>
              </a:rPr>
              <a:t>с шаблона </a:t>
            </a:r>
            <a:r>
              <a:rPr lang="en-US" sz="2000" dirty="0">
                <a:solidFill>
                  <a:srgbClr val="242D34"/>
                </a:solidFill>
                <a:latin typeface="PT Sans" panose="020B0503020203020204" pitchFamily="34" charset="-52"/>
              </a:rPr>
              <a:t>str</a:t>
            </a:r>
            <a:r>
              <a:rPr lang="ru-RU" sz="2000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. </a:t>
            </a:r>
          </a:p>
        </p:txBody>
      </p:sp>
      <p:graphicFrame>
        <p:nvGraphicFramePr>
          <p:cNvPr id="8" name="Объект 4">
            <a:extLst>
              <a:ext uri="{FF2B5EF4-FFF2-40B4-BE49-F238E27FC236}">
                <a16:creationId xmlns:a16="http://schemas.microsoft.com/office/drawing/2014/main" id="{FE7828D1-3409-801D-6F95-2A63D06678D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30898709"/>
              </p:ext>
            </p:extLst>
          </p:nvPr>
        </p:nvGraphicFramePr>
        <p:xfrm>
          <a:off x="1927771" y="2864461"/>
          <a:ext cx="8336457" cy="2534922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5103845">
                  <a:extLst>
                    <a:ext uri="{9D8B030D-6E8A-4147-A177-3AD203B41FA5}">
                      <a16:colId xmlns:a16="http://schemas.microsoft.com/office/drawing/2014/main" val="3304888880"/>
                    </a:ext>
                  </a:extLst>
                </a:gridCol>
                <a:gridCol w="3232612">
                  <a:extLst>
                    <a:ext uri="{9D8B030D-6E8A-4147-A177-3AD203B41FA5}">
                      <a16:colId xmlns:a16="http://schemas.microsoft.com/office/drawing/2014/main" val="787915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b="1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Выражение</a:t>
                      </a: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b="1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Результат</a:t>
                      </a:r>
                    </a:p>
                  </a:txBody>
                  <a:tcPr marL="88900" marR="88900" marT="88900" marB="88900"/>
                </a:tc>
                <a:extLst>
                  <a:ext uri="{0D108BD9-81ED-4DB2-BD59-A6C34878D82A}">
                    <a16:rowId xmlns:a16="http://schemas.microsoft.com/office/drawing/2014/main" val="600519948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dirty="0" err="1"/>
                        <a:t>str.find</a:t>
                      </a:r>
                      <a:r>
                        <a:rPr lang="en-US" sz="2000" dirty="0"/>
                        <a:t>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"o"</a:t>
                      </a:r>
                      <a:r>
                        <a:rPr lang="en-US" sz="2000" dirty="0"/>
                        <a:t>)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4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65121319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dirty="0" err="1"/>
                        <a:t>str.find</a:t>
                      </a:r>
                      <a:r>
                        <a:rPr lang="en-US" sz="2000" dirty="0"/>
                        <a:t>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“O"</a:t>
                      </a:r>
                      <a:r>
                        <a:rPr lang="en-US" sz="2000" dirty="0"/>
                        <a:t>)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-1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551080657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dirty="0" err="1"/>
                        <a:t>str.find</a:t>
                      </a:r>
                      <a:r>
                        <a:rPr lang="en-US" sz="2000" dirty="0"/>
                        <a:t>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“Hello"</a:t>
                      </a:r>
                      <a:r>
                        <a:rPr lang="en-US" sz="2000" dirty="0"/>
                        <a:t>)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dirty="0">
                          <a:solidFill>
                            <a:srgbClr val="24292E"/>
                          </a:solidFill>
                          <a:latin typeface="PT Sans" panose="020B0503020203020204" pitchFamily="34" charset="-52"/>
                        </a:rPr>
                        <a:t>0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800959843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dirty="0" err="1"/>
                        <a:t>str.find</a:t>
                      </a:r>
                      <a:r>
                        <a:rPr lang="en-US" sz="2000" dirty="0"/>
                        <a:t>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"o“,7</a:t>
                      </a:r>
                      <a:r>
                        <a:rPr lang="en-US" sz="2000" dirty="0"/>
                        <a:t>)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dirty="0">
                          <a:solidFill>
                            <a:srgbClr val="24292E"/>
                          </a:solidFill>
                          <a:latin typeface="PT Sans" panose="020B0503020203020204" pitchFamily="34" charset="-52"/>
                        </a:rPr>
                        <a:t>-1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228063084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3024EF5-C2A6-435B-2E55-F6BA11D63F23}"/>
              </a:ext>
            </a:extLst>
          </p:cNvPr>
          <p:cNvSpPr txBox="1"/>
          <p:nvPr/>
        </p:nvSpPr>
        <p:spPr>
          <a:xfrm>
            <a:off x="1927770" y="2326180"/>
            <a:ext cx="8336457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Str = “Hello world”</a:t>
            </a:r>
            <a:endParaRPr lang="ru-RU" sz="2000" b="0" i="0" dirty="0">
              <a:solidFill>
                <a:srgbClr val="242D34"/>
              </a:solidFill>
              <a:effectLst/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7555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7195B-9005-4B83-BF73-28F49ED5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452" y="500062"/>
            <a:ext cx="2517930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PT Sans" panose="020B0503020203020204" pitchFamily="34" charset="-52"/>
              </a:rPr>
              <a:t>Разминка</a:t>
            </a:r>
            <a:r>
              <a:rPr lang="en-US" sz="3600" b="1" dirty="0">
                <a:latin typeface="PT Sans" panose="020B0503020203020204" pitchFamily="34" charset="-52"/>
              </a:rPr>
              <a:t>:</a:t>
            </a:r>
            <a:endParaRPr lang="ru-RU" sz="3600" b="1" dirty="0">
              <a:latin typeface="PT Sans" panose="020B0503020203020204" pitchFamily="34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5115DF-2519-85DB-77FC-B094468FE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644" y="2192783"/>
            <a:ext cx="10457155" cy="398417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3200" dirty="0"/>
              <a:t>Какой цикл использовать если вы знаете количество повторов?</a:t>
            </a:r>
          </a:p>
          <a:p>
            <a:pPr marL="0" indent="0">
              <a:buNone/>
            </a:pPr>
            <a:endParaRPr lang="ru-RU" sz="3200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3200" dirty="0"/>
              <a:t>Какой цикл использовать если вы не знаете количество повторов?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sz="3200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3200" dirty="0"/>
              <a:t>Что позволяет сделать оператор</a:t>
            </a:r>
            <a:r>
              <a:rPr lang="en-US" sz="3200" dirty="0"/>
              <a:t> break</a:t>
            </a:r>
            <a:r>
              <a:rPr lang="ru-RU" sz="3200" dirty="0"/>
              <a:t>?</a:t>
            </a:r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19388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DD33C0-B588-112B-4929-353CA6B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807" y="400308"/>
            <a:ext cx="5047829" cy="1111251"/>
          </a:xfrm>
        </p:spPr>
        <p:txBody>
          <a:bodyPr>
            <a:normAutofit/>
          </a:bodyPr>
          <a:lstStyle/>
          <a:p>
            <a:pPr lvl="0">
              <a:lnSpc>
                <a:spcPct val="130000"/>
              </a:lnSpc>
            </a:pPr>
            <a:r>
              <a:rPr lang="ru-RU" sz="4900" b="1" dirty="0">
                <a:latin typeface="PT Sans" panose="020B0503020203020204" pitchFamily="34" charset="-52"/>
              </a:rPr>
              <a:t>Поиск и замена</a:t>
            </a:r>
            <a:r>
              <a:rPr lang="en-US" sz="4900" b="1" dirty="0">
                <a:latin typeface="PT Sans" panose="020B0503020203020204" pitchFamily="34" charset="-52"/>
              </a:rPr>
              <a:t>:</a:t>
            </a:r>
            <a:endParaRPr lang="ru-RU" sz="4900" b="1" dirty="0">
              <a:latin typeface="PT Sans" panose="020B0503020203020204" pitchFamily="34" charset="-5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0CB08-9DDF-5BC4-3CC8-8D511E451AC9}"/>
              </a:ext>
            </a:extLst>
          </p:cNvPr>
          <p:cNvSpPr txBox="1"/>
          <p:nvPr/>
        </p:nvSpPr>
        <p:spPr>
          <a:xfrm>
            <a:off x="1134943" y="1797230"/>
            <a:ext cx="992210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метод </a:t>
            </a:r>
            <a:r>
              <a:rPr lang="ru-RU" b="1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 </a:t>
            </a:r>
            <a:r>
              <a:rPr lang="ru-RU" b="1" dirty="0" err="1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find</a:t>
            </a:r>
            <a:r>
              <a:rPr lang="en-US" b="1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()</a:t>
            </a:r>
            <a:r>
              <a:rPr lang="ru-RU" b="1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, </a:t>
            </a:r>
            <a:r>
              <a:rPr lang="ru-RU" b="1" dirty="0" err="1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rfind</a:t>
            </a:r>
            <a:r>
              <a:rPr lang="ru-RU" b="1" i="1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()</a:t>
            </a:r>
            <a:r>
              <a:rPr lang="ru-RU" b="1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 </a:t>
            </a:r>
            <a:r>
              <a:rPr lang="ru-RU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– </a:t>
            </a:r>
            <a:r>
              <a:rPr lang="ru-RU" dirty="0">
                <a:solidFill>
                  <a:srgbClr val="242D34"/>
                </a:solidFill>
                <a:latin typeface="PT Sans" panose="020B0503020203020204" pitchFamily="34" charset="-52"/>
              </a:rPr>
              <a:t>начинается ли строка </a:t>
            </a:r>
            <a:r>
              <a:rPr lang="en-US" dirty="0">
                <a:solidFill>
                  <a:srgbClr val="242D34"/>
                </a:solidFill>
                <a:latin typeface="PT Sans" panose="020B0503020203020204" pitchFamily="34" charset="-52"/>
              </a:rPr>
              <a:t>s </a:t>
            </a:r>
            <a:r>
              <a:rPr lang="ru-RU" dirty="0">
                <a:solidFill>
                  <a:srgbClr val="242D34"/>
                </a:solidFill>
                <a:latin typeface="PT Sans" panose="020B0503020203020204" pitchFamily="34" charset="-52"/>
              </a:rPr>
              <a:t>с шаблона </a:t>
            </a:r>
            <a:r>
              <a:rPr lang="en-US" dirty="0">
                <a:solidFill>
                  <a:srgbClr val="242D34"/>
                </a:solidFill>
                <a:latin typeface="PT Sans" panose="020B0503020203020204" pitchFamily="34" charset="-52"/>
              </a:rPr>
              <a:t>str</a:t>
            </a:r>
            <a:r>
              <a:rPr lang="ru-RU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. </a:t>
            </a:r>
          </a:p>
          <a:p>
            <a:pPr algn="ctr"/>
            <a:r>
              <a:rPr lang="ru-RU" dirty="0">
                <a:solidFill>
                  <a:srgbClr val="242D34"/>
                </a:solidFill>
                <a:latin typeface="PT Sans" panose="020B0503020203020204" pitchFamily="34" charset="-52"/>
              </a:rPr>
              <a:t>Функция возвращает индекс начала подстроки или -1 если подстрока не найдена</a:t>
            </a:r>
          </a:p>
          <a:p>
            <a:pPr algn="ctr"/>
            <a:r>
              <a:rPr lang="ru-RU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Метод </a:t>
            </a:r>
            <a:r>
              <a:rPr lang="ru-RU" b="1" dirty="0" err="1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rfind</a:t>
            </a:r>
            <a:r>
              <a:rPr lang="ru-RU" b="1" i="1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()</a:t>
            </a:r>
            <a:r>
              <a:rPr lang="ru-RU" b="1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 - </a:t>
            </a:r>
            <a:r>
              <a:rPr lang="ru-RU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ищет подстроку с конца</a:t>
            </a:r>
            <a:endParaRPr lang="ru-RU" b="0" i="0" dirty="0">
              <a:solidFill>
                <a:srgbClr val="242D34"/>
              </a:solidFill>
              <a:effectLst/>
              <a:latin typeface="PT Sans" panose="020B0503020203020204" pitchFamily="34" charset="-52"/>
            </a:endParaRPr>
          </a:p>
        </p:txBody>
      </p:sp>
      <p:graphicFrame>
        <p:nvGraphicFramePr>
          <p:cNvPr id="8" name="Объект 4">
            <a:extLst>
              <a:ext uri="{FF2B5EF4-FFF2-40B4-BE49-F238E27FC236}">
                <a16:creationId xmlns:a16="http://schemas.microsoft.com/office/drawing/2014/main" id="{FE7828D1-3409-801D-6F95-2A63D06678D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96359726"/>
              </p:ext>
            </p:extLst>
          </p:nvPr>
        </p:nvGraphicFramePr>
        <p:xfrm>
          <a:off x="1927770" y="3564257"/>
          <a:ext cx="8336457" cy="2534922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5103845">
                  <a:extLst>
                    <a:ext uri="{9D8B030D-6E8A-4147-A177-3AD203B41FA5}">
                      <a16:colId xmlns:a16="http://schemas.microsoft.com/office/drawing/2014/main" val="3304888880"/>
                    </a:ext>
                  </a:extLst>
                </a:gridCol>
                <a:gridCol w="3232612">
                  <a:extLst>
                    <a:ext uri="{9D8B030D-6E8A-4147-A177-3AD203B41FA5}">
                      <a16:colId xmlns:a16="http://schemas.microsoft.com/office/drawing/2014/main" val="787915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b="1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Выражение</a:t>
                      </a: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b="1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Результат</a:t>
                      </a:r>
                    </a:p>
                  </a:txBody>
                  <a:tcPr marL="88900" marR="88900" marT="88900" marB="88900"/>
                </a:tc>
                <a:extLst>
                  <a:ext uri="{0D108BD9-81ED-4DB2-BD59-A6C34878D82A}">
                    <a16:rowId xmlns:a16="http://schemas.microsoft.com/office/drawing/2014/main" val="600519948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dirty="0" err="1"/>
                        <a:t>str.find</a:t>
                      </a:r>
                      <a:r>
                        <a:rPr lang="en-US" sz="2000" dirty="0"/>
                        <a:t>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"o"</a:t>
                      </a:r>
                      <a:r>
                        <a:rPr lang="en-US" sz="2000" dirty="0"/>
                        <a:t>)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4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65121319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dirty="0" err="1"/>
                        <a:t>str.find</a:t>
                      </a:r>
                      <a:r>
                        <a:rPr lang="en-US" sz="2000" dirty="0"/>
                        <a:t>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“O"</a:t>
                      </a:r>
                      <a:r>
                        <a:rPr lang="en-US" sz="2000" dirty="0"/>
                        <a:t>)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-1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551080657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dirty="0" err="1"/>
                        <a:t>str.find</a:t>
                      </a:r>
                      <a:r>
                        <a:rPr lang="en-US" sz="2000" dirty="0"/>
                        <a:t>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“Hello"</a:t>
                      </a:r>
                      <a:r>
                        <a:rPr lang="en-US" sz="2000" dirty="0"/>
                        <a:t>)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dirty="0">
                          <a:solidFill>
                            <a:srgbClr val="24292E"/>
                          </a:solidFill>
                          <a:latin typeface="PT Sans" panose="020B0503020203020204" pitchFamily="34" charset="-52"/>
                        </a:rPr>
                        <a:t>0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800959843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dirty="0" err="1"/>
                        <a:t>str.find</a:t>
                      </a:r>
                      <a:r>
                        <a:rPr lang="en-US" sz="2000" dirty="0"/>
                        <a:t>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"o“,7</a:t>
                      </a:r>
                      <a:r>
                        <a:rPr lang="en-US" sz="2000" dirty="0"/>
                        <a:t>)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dirty="0">
                          <a:solidFill>
                            <a:srgbClr val="24292E"/>
                          </a:solidFill>
                          <a:latin typeface="PT Sans" panose="020B0503020203020204" pitchFamily="34" charset="-52"/>
                        </a:rPr>
                        <a:t>-1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228063084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3024EF5-C2A6-435B-2E55-F6BA11D63F23}"/>
              </a:ext>
            </a:extLst>
          </p:cNvPr>
          <p:cNvSpPr txBox="1"/>
          <p:nvPr/>
        </p:nvSpPr>
        <p:spPr>
          <a:xfrm>
            <a:off x="1927770" y="3086978"/>
            <a:ext cx="8336457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Str = “Hello world”</a:t>
            </a:r>
            <a:endParaRPr lang="ru-RU" sz="2000" b="0" i="0" dirty="0">
              <a:solidFill>
                <a:srgbClr val="242D34"/>
              </a:solidFill>
              <a:effectLst/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67557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DD33C0-B588-112B-4929-353CA6B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807" y="400308"/>
            <a:ext cx="5047829" cy="1111251"/>
          </a:xfrm>
        </p:spPr>
        <p:txBody>
          <a:bodyPr>
            <a:normAutofit/>
          </a:bodyPr>
          <a:lstStyle/>
          <a:p>
            <a:pPr lvl="0">
              <a:lnSpc>
                <a:spcPct val="130000"/>
              </a:lnSpc>
            </a:pPr>
            <a:r>
              <a:rPr lang="ru-RU" sz="4900" b="1" dirty="0">
                <a:latin typeface="PT Sans" panose="020B0503020203020204" pitchFamily="34" charset="-52"/>
              </a:rPr>
              <a:t>Поиск и замена</a:t>
            </a:r>
            <a:r>
              <a:rPr lang="en-US" sz="4900" b="1" dirty="0">
                <a:latin typeface="PT Sans" panose="020B0503020203020204" pitchFamily="34" charset="-52"/>
              </a:rPr>
              <a:t>:</a:t>
            </a:r>
            <a:endParaRPr lang="ru-RU" sz="4900" b="1" dirty="0">
              <a:latin typeface="PT Sans" panose="020B0503020203020204" pitchFamily="34" charset="-5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0CB08-9DDF-5BC4-3CC8-8D511E451AC9}"/>
              </a:ext>
            </a:extLst>
          </p:cNvPr>
          <p:cNvSpPr txBox="1"/>
          <p:nvPr/>
        </p:nvSpPr>
        <p:spPr>
          <a:xfrm>
            <a:off x="1927769" y="1718814"/>
            <a:ext cx="8336457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метод </a:t>
            </a:r>
            <a:r>
              <a:rPr lang="ru-RU" sz="1800" b="1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 </a:t>
            </a:r>
            <a:r>
              <a:rPr lang="ru-RU" sz="1800" b="1" dirty="0" err="1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index</a:t>
            </a:r>
            <a:r>
              <a:rPr lang="ru-RU" sz="1800" b="1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, </a:t>
            </a:r>
            <a:r>
              <a:rPr lang="ru-RU" sz="1800" b="1" dirty="0" err="1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rindex</a:t>
            </a:r>
            <a:r>
              <a:rPr lang="ru-RU" sz="2000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– </a:t>
            </a:r>
            <a:r>
              <a:rPr lang="ru-RU" sz="2000" dirty="0">
                <a:solidFill>
                  <a:srgbClr val="212529"/>
                </a:solidFill>
                <a:latin typeface="-apple-system"/>
              </a:rPr>
              <a:t>в</a:t>
            </a:r>
            <a:r>
              <a:rPr lang="ru-RU" sz="2000" b="0" i="0" dirty="0">
                <a:solidFill>
                  <a:srgbClr val="212529"/>
                </a:solidFill>
                <a:effectLst/>
                <a:latin typeface="-apple-system"/>
              </a:rPr>
              <a:t>озвращает наибольший индекс, по которому обнаруживается конец указанной подстроки в исходной</a:t>
            </a:r>
            <a:r>
              <a:rPr lang="ru-RU" sz="2000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. </a:t>
            </a:r>
          </a:p>
        </p:txBody>
      </p:sp>
      <p:graphicFrame>
        <p:nvGraphicFramePr>
          <p:cNvPr id="8" name="Объект 4">
            <a:extLst>
              <a:ext uri="{FF2B5EF4-FFF2-40B4-BE49-F238E27FC236}">
                <a16:creationId xmlns:a16="http://schemas.microsoft.com/office/drawing/2014/main" id="{FE7828D1-3409-801D-6F95-2A63D06678D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0309403"/>
              </p:ext>
            </p:extLst>
          </p:nvPr>
        </p:nvGraphicFramePr>
        <p:xfrm>
          <a:off x="1927768" y="3638901"/>
          <a:ext cx="8336457" cy="2376996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5103845">
                  <a:extLst>
                    <a:ext uri="{9D8B030D-6E8A-4147-A177-3AD203B41FA5}">
                      <a16:colId xmlns:a16="http://schemas.microsoft.com/office/drawing/2014/main" val="3304888880"/>
                    </a:ext>
                  </a:extLst>
                </a:gridCol>
                <a:gridCol w="3232612">
                  <a:extLst>
                    <a:ext uri="{9D8B030D-6E8A-4147-A177-3AD203B41FA5}">
                      <a16:colId xmlns:a16="http://schemas.microsoft.com/office/drawing/2014/main" val="787915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b="1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Выражение</a:t>
                      </a: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b="1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Результат</a:t>
                      </a:r>
                    </a:p>
                  </a:txBody>
                  <a:tcPr marL="88900" marR="88900" marT="88900" marB="88900"/>
                </a:tc>
                <a:extLst>
                  <a:ext uri="{0D108BD9-81ED-4DB2-BD59-A6C34878D82A}">
                    <a16:rowId xmlns:a16="http://schemas.microsoft.com/office/drawing/2014/main" val="600519948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dirty="0" err="1"/>
                        <a:t>str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.index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('bar’)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65121319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dirty="0" err="1"/>
                        <a:t>str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.index</a:t>
                      </a:r>
                      <a:r>
                        <a:rPr lang="en-US" sz="2000" dirty="0"/>
                        <a:t>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“Bar"</a:t>
                      </a:r>
                      <a:r>
                        <a:rPr lang="en-US" sz="2000" dirty="0"/>
                        <a:t>)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i="0" dirty="0" err="1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ValueError</a:t>
                      </a: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: substring not found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551080657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dirty="0" err="1"/>
                        <a:t>str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.index</a:t>
                      </a:r>
                      <a:r>
                        <a:rPr lang="en-US" sz="2000" dirty="0"/>
                        <a:t>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“bar“, 3</a:t>
                      </a:r>
                      <a:r>
                        <a:rPr lang="en-US" sz="2000" dirty="0"/>
                        <a:t>)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dirty="0">
                          <a:solidFill>
                            <a:srgbClr val="24292E"/>
                          </a:solidFill>
                          <a:latin typeface="PT Sans" panose="020B0503020203020204" pitchFamily="34" charset="-52"/>
                        </a:rPr>
                        <a:t>3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80095984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3024EF5-C2A6-435B-2E55-F6BA11D63F23}"/>
              </a:ext>
            </a:extLst>
          </p:cNvPr>
          <p:cNvSpPr txBox="1"/>
          <p:nvPr/>
        </p:nvSpPr>
        <p:spPr>
          <a:xfrm>
            <a:off x="1927767" y="2723760"/>
            <a:ext cx="8336457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str = </a:t>
            </a:r>
            <a:r>
              <a:rPr lang="en-US" sz="2000" b="0" i="0" dirty="0">
                <a:solidFill>
                  <a:srgbClr val="880000"/>
                </a:solidFill>
                <a:effectLst/>
                <a:latin typeface="SFMono-Regular"/>
              </a:rPr>
              <a:t>'barbarian'</a:t>
            </a:r>
            <a:endParaRPr lang="ru-RU" sz="2000" b="0" i="0" dirty="0">
              <a:solidFill>
                <a:srgbClr val="242D34"/>
              </a:solidFill>
              <a:effectLst/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96736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id="{7B0871F9-5923-49AC-0D9C-67F9431E3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33061" y="1681163"/>
            <a:ext cx="10422327" cy="450850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ru-RU" sz="2400" dirty="0">
                <a:solidFill>
                  <a:srgbClr val="222222"/>
                </a:solidFill>
                <a:latin typeface="PT Sans" panose="020B0503020203020204" pitchFamily="34" charset="-52"/>
              </a:rPr>
              <a:t>Пользователь вводит </a:t>
            </a:r>
            <a:r>
              <a:rPr lang="en-US" sz="2400" dirty="0">
                <a:solidFill>
                  <a:srgbClr val="222222"/>
                </a:solidFill>
                <a:latin typeface="PT Sans" panose="020B0503020203020204" pitchFamily="34" charset="-52"/>
              </a:rPr>
              <a:t>email </a:t>
            </a:r>
            <a:r>
              <a:rPr lang="ru-RU" sz="2400" dirty="0">
                <a:solidFill>
                  <a:srgbClr val="222222"/>
                </a:solidFill>
                <a:latin typeface="PT Sans" panose="020B0503020203020204" pitchFamily="34" charset="-52"/>
              </a:rPr>
              <a:t>в формате </a:t>
            </a:r>
            <a:r>
              <a:rPr lang="en-US" sz="2400" dirty="0">
                <a:solidFill>
                  <a:srgbClr val="222222"/>
                </a:solidFill>
                <a:latin typeface="PT Sans" panose="020B0503020203020204" pitchFamily="34" charset="-52"/>
                <a:hlinkClick r:id="rId2"/>
              </a:rPr>
              <a:t>example@mail.ru</a:t>
            </a:r>
            <a:r>
              <a:rPr lang="en-US" sz="2400" dirty="0">
                <a:solidFill>
                  <a:srgbClr val="222222"/>
                </a:solidFill>
                <a:latin typeface="PT Sans" panose="020B0503020203020204" pitchFamily="34" charset="-52"/>
              </a:rPr>
              <a:t> </a:t>
            </a:r>
            <a:r>
              <a:rPr lang="ru-RU" sz="2400" dirty="0">
                <a:solidFill>
                  <a:srgbClr val="222222"/>
                </a:solidFill>
                <a:latin typeface="PT Sans" panose="020B0503020203020204" pitchFamily="34" charset="-52"/>
              </a:rPr>
              <a:t>вырезать домен, доменом будем считать все что находится после </a:t>
            </a:r>
            <a:r>
              <a:rPr lang="en-US" sz="2400" dirty="0">
                <a:solidFill>
                  <a:srgbClr val="222222"/>
                </a:solidFill>
                <a:latin typeface="PT Sans" panose="020B0503020203020204" pitchFamily="34" charset="-52"/>
              </a:rPr>
              <a:t>@</a:t>
            </a:r>
            <a:r>
              <a:rPr lang="ru-RU" sz="2400" dirty="0">
                <a:solidFill>
                  <a:srgbClr val="222222"/>
                </a:solidFill>
                <a:latin typeface="PT Sans" panose="020B0503020203020204" pitchFamily="34" charset="-52"/>
              </a:rPr>
              <a:t>, (</a:t>
            </a:r>
            <a:r>
              <a:rPr lang="en-US" sz="2400" dirty="0">
                <a:solidFill>
                  <a:srgbClr val="222222"/>
                </a:solidFill>
                <a:latin typeface="PT Sans" panose="020B0503020203020204" pitchFamily="34" charset="-52"/>
              </a:rPr>
              <a:t>mail.ru</a:t>
            </a:r>
            <a:r>
              <a:rPr lang="ru-RU" sz="2400" dirty="0">
                <a:solidFill>
                  <a:srgbClr val="222222"/>
                </a:solidFill>
                <a:latin typeface="PT Sans" panose="020B0503020203020204" pitchFamily="34" charset="-52"/>
              </a:rPr>
              <a:t>)</a:t>
            </a:r>
            <a:endParaRPr lang="en-US" sz="2400" dirty="0">
              <a:solidFill>
                <a:srgbClr val="222222"/>
              </a:solidFill>
              <a:latin typeface="PT Sans" panose="020B0503020203020204" pitchFamily="34" charset="-5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ru-RU" sz="2400" dirty="0">
                <a:solidFill>
                  <a:srgbClr val="222222"/>
                </a:solidFill>
                <a:latin typeface="PT Sans" panose="020B0503020203020204" pitchFamily="34" charset="-52"/>
              </a:rPr>
              <a:t>Если </a:t>
            </a:r>
            <a:r>
              <a:rPr lang="en-US" sz="2400" dirty="0">
                <a:solidFill>
                  <a:srgbClr val="222222"/>
                </a:solidFill>
                <a:latin typeface="PT Sans" panose="020B0503020203020204" pitchFamily="34" charset="-52"/>
              </a:rPr>
              <a:t>@ </a:t>
            </a:r>
            <a:r>
              <a:rPr lang="ru-RU" sz="2400" dirty="0">
                <a:solidFill>
                  <a:srgbClr val="222222"/>
                </a:solidFill>
                <a:latin typeface="PT Sans" panose="020B0503020203020204" pitchFamily="34" charset="-52"/>
              </a:rPr>
              <a:t>нет то вывести что </a:t>
            </a:r>
            <a:r>
              <a:rPr lang="en-US" sz="2400" dirty="0">
                <a:solidFill>
                  <a:srgbClr val="222222"/>
                </a:solidFill>
                <a:latin typeface="PT Sans" panose="020B0503020203020204" pitchFamily="34" charset="-52"/>
              </a:rPr>
              <a:t>email</a:t>
            </a:r>
            <a:r>
              <a:rPr lang="ru-RU" sz="2400" dirty="0">
                <a:solidFill>
                  <a:srgbClr val="222222"/>
                </a:solidFill>
                <a:latin typeface="PT Sans" panose="020B0503020203020204" pitchFamily="34" charset="-52"/>
              </a:rPr>
              <a:t> введен неверно</a:t>
            </a:r>
          </a:p>
          <a:p>
            <a:pPr algn="l">
              <a:lnSpc>
                <a:spcPct val="150000"/>
              </a:lnSpc>
            </a:pPr>
            <a:endParaRPr lang="ru-RU" sz="2400" dirty="0">
              <a:solidFill>
                <a:srgbClr val="222222"/>
              </a:solidFill>
              <a:latin typeface="PT Sans" panose="020B0503020203020204" pitchFamily="34" charset="-52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FA4BC9A-097D-6629-4041-1D3F10ED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798" y="355600"/>
            <a:ext cx="1558179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PT Sans" panose="020B0503020203020204" pitchFamily="34" charset="-52"/>
              </a:rPr>
              <a:t>Реши</a:t>
            </a:r>
            <a:r>
              <a:rPr lang="en-US" sz="4000" b="1" dirty="0">
                <a:latin typeface="PT Sans" panose="020B0503020203020204" pitchFamily="34" charset="-52"/>
              </a:rPr>
              <a:t>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59124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D2291F3-E172-66B1-0E2C-DBF2F54A7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181146"/>
              </p:ext>
            </p:extLst>
          </p:nvPr>
        </p:nvGraphicFramePr>
        <p:xfrm>
          <a:off x="1090126" y="2161528"/>
          <a:ext cx="10515600" cy="3728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55507">
                  <a:extLst>
                    <a:ext uri="{9D8B030D-6E8A-4147-A177-3AD203B41FA5}">
                      <a16:colId xmlns:a16="http://schemas.microsoft.com/office/drawing/2014/main" val="1562040913"/>
                    </a:ext>
                  </a:extLst>
                </a:gridCol>
                <a:gridCol w="8060093">
                  <a:extLst>
                    <a:ext uri="{9D8B030D-6E8A-4147-A177-3AD203B41FA5}">
                      <a16:colId xmlns:a16="http://schemas.microsoft.com/office/drawing/2014/main" val="2969242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Функция или метод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effectLst/>
                        </a:rPr>
                        <a:t>Назначение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90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effectLst/>
                        </a:rPr>
                        <a:t>S.isdigit</a:t>
                      </a:r>
                      <a:r>
                        <a:rPr lang="en-US" b="0" dirty="0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Состоит ли строка из цифр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68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>
                          <a:solidFill>
                            <a:schemeClr val="dk1"/>
                          </a:solidFill>
                        </a:rPr>
                        <a:t>S.isalpha()</a:t>
                      </a:r>
                      <a:endParaRPr lang="en-US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</a:rPr>
                        <a:t>Состоит ли строка из букв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880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dk1"/>
                          </a:solidFill>
                        </a:rPr>
                        <a:t>S.isalnum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</a:rPr>
                        <a:t>()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</a:rPr>
                        <a:t>Состоит ли строка из цифр или букв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985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dk1"/>
                          </a:solidFill>
                        </a:rPr>
                        <a:t>S.islower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</a:rPr>
                        <a:t>()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</a:rPr>
                        <a:t>Состоит ли строка из символов в нижнем регистре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613803"/>
                  </a:ext>
                </a:extLst>
              </a:tr>
              <a:tr h="393194">
                <a:tc>
                  <a:txBody>
                    <a:bodyPr/>
                    <a:lstStyle/>
                    <a:p>
                      <a:r>
                        <a:rPr lang="en-US" sz="2000" kern="1200">
                          <a:solidFill>
                            <a:schemeClr val="dk1"/>
                          </a:solidFill>
                        </a:rPr>
                        <a:t>S.isupper()</a:t>
                      </a:r>
                      <a:endParaRPr lang="en-US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kern="1200">
                          <a:solidFill>
                            <a:schemeClr val="dk1"/>
                          </a:solidFill>
                        </a:rPr>
                        <a:t>Состоит ли строка из символов в верхнем регистре</a:t>
                      </a:r>
                      <a:endParaRPr lang="ru-RU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069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dk1"/>
                          </a:solidFill>
                        </a:rPr>
                        <a:t>S.isspace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</a:rPr>
                        <a:t>()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</a:rPr>
                        <a:t>Состоит ли строка из неотображаемых символов (пробел, символ перевода страницы ('\f'), "новая строка" ('\n'), "перевод каретки" ('\r'), "горизонтальная табуляция" ('\t') и "вертикальная табуляция" ('\v'))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766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dk1"/>
                          </a:solidFill>
                        </a:rPr>
                        <a:t>S.istitle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</a:rPr>
                        <a:t>()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</a:rPr>
                        <a:t>Начинаются ли слова в строке с заглавной буквы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97633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B8068C0-BD3D-C04E-BAE7-99AD14371D14}"/>
              </a:ext>
            </a:extLst>
          </p:cNvPr>
          <p:cNvSpPr txBox="1"/>
          <p:nvPr/>
        </p:nvSpPr>
        <p:spPr>
          <a:xfrm>
            <a:off x="3636607" y="592424"/>
            <a:ext cx="5610030" cy="750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ru-RU" sz="3600" b="1" dirty="0">
                <a:latin typeface="PT Sans" panose="020B0503020203020204" pitchFamily="34" charset="-52"/>
                <a:ea typeface="+mj-ea"/>
                <a:cs typeface="+mj-cs"/>
              </a:rPr>
              <a:t>Классификация</a:t>
            </a:r>
            <a:r>
              <a:rPr lang="ru-RU" sz="3600" dirty="0">
                <a:solidFill>
                  <a:schemeClr val="accent5">
                    <a:lumMod val="50000"/>
                  </a:schemeClr>
                </a:solidFill>
                <a:latin typeface="PT Sans" panose="020B0503020203020204" pitchFamily="34" charset="-52"/>
              </a:rPr>
              <a:t> </a:t>
            </a:r>
            <a:r>
              <a:rPr lang="ru-RU" sz="3600" b="1" dirty="0">
                <a:latin typeface="PT Sans" panose="020B0503020203020204" pitchFamily="34" charset="-52"/>
                <a:ea typeface="+mj-ea"/>
                <a:cs typeface="+mj-cs"/>
              </a:rPr>
              <a:t>символов</a:t>
            </a:r>
            <a:r>
              <a:rPr lang="en-US" sz="3600" b="1" dirty="0">
                <a:latin typeface="PT Sans" panose="020B0503020203020204" pitchFamily="34" charset="-52"/>
                <a:ea typeface="+mj-ea"/>
                <a:cs typeface="+mj-cs"/>
              </a:rPr>
              <a:t>:</a:t>
            </a:r>
            <a:endParaRPr lang="ru-RU" sz="3600" b="1" dirty="0">
              <a:latin typeface="PT Sans" panose="020B0503020203020204" pitchFamily="34" charset="-52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81697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E8BE96-54B0-4EFE-B76B-8A4760EA0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670" y="1879337"/>
            <a:ext cx="3839111" cy="172063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A6B6979-6EBA-7B99-E7D5-54BA22AAD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70" y="3985905"/>
            <a:ext cx="3839111" cy="15432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3BC68F-3A3D-00AE-C12D-525696011577}"/>
              </a:ext>
            </a:extLst>
          </p:cNvPr>
          <p:cNvSpPr txBox="1"/>
          <p:nvPr/>
        </p:nvSpPr>
        <p:spPr>
          <a:xfrm>
            <a:off x="3636607" y="592424"/>
            <a:ext cx="5610030" cy="750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ru-RU" sz="3600" b="1" dirty="0">
                <a:latin typeface="PT Sans" panose="020B0503020203020204" pitchFamily="34" charset="-52"/>
                <a:ea typeface="+mj-ea"/>
                <a:cs typeface="+mj-cs"/>
              </a:rPr>
              <a:t>Классификация</a:t>
            </a:r>
            <a:r>
              <a:rPr lang="ru-RU" sz="3600" dirty="0">
                <a:solidFill>
                  <a:schemeClr val="accent5">
                    <a:lumMod val="50000"/>
                  </a:schemeClr>
                </a:solidFill>
                <a:latin typeface="PT Sans" panose="020B0503020203020204" pitchFamily="34" charset="-52"/>
              </a:rPr>
              <a:t> </a:t>
            </a:r>
            <a:r>
              <a:rPr lang="ru-RU" sz="3600" b="1" dirty="0">
                <a:latin typeface="PT Sans" panose="020B0503020203020204" pitchFamily="34" charset="-52"/>
                <a:ea typeface="+mj-ea"/>
                <a:cs typeface="+mj-cs"/>
              </a:rPr>
              <a:t>символов</a:t>
            </a:r>
            <a:r>
              <a:rPr lang="en-US" sz="3600" b="1" dirty="0">
                <a:latin typeface="PT Sans" panose="020B0503020203020204" pitchFamily="34" charset="-52"/>
                <a:ea typeface="+mj-ea"/>
                <a:cs typeface="+mj-cs"/>
              </a:rPr>
              <a:t>:</a:t>
            </a:r>
            <a:endParaRPr lang="ru-RU" sz="3600" b="1" dirty="0">
              <a:latin typeface="PT Sans" panose="020B0503020203020204" pitchFamily="34" charset="-52"/>
              <a:ea typeface="+mj-ea"/>
              <a:cs typeface="+mj-cs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2387427-83BC-C42E-E5B2-FACEEFD2C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895" y="1879337"/>
            <a:ext cx="5491700" cy="172063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EAFEAA0-A950-4A66-1519-F6D17F1B1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895" y="3985904"/>
            <a:ext cx="4749430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5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2F95AC3-C922-71CF-7024-8494A3BA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581" y="391759"/>
            <a:ext cx="3440838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PT Sans" panose="020B0503020203020204" pitchFamily="34" charset="-52"/>
              </a:rPr>
              <a:t>Лови ошибку</a:t>
            </a:r>
            <a:r>
              <a:rPr lang="en-US" sz="4000" b="1" dirty="0">
                <a:latin typeface="PT Sans" panose="020B0503020203020204" pitchFamily="34" charset="-52"/>
              </a:rPr>
              <a:t>:</a:t>
            </a:r>
            <a:endParaRPr lang="ru-RU" sz="3600" b="1" dirty="0">
              <a:latin typeface="PT Sans" panose="020B0503020203020204" pitchFamily="34" charset="-52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973AF7F-A0BE-D30D-5BC7-333EFE3F4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81" y="1653979"/>
            <a:ext cx="3990756" cy="123851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924EEF-CB5D-7B5D-6D3D-CAE229235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381" y="3640400"/>
            <a:ext cx="4131517" cy="156362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D26B1FE-4C15-E13F-02FD-F25846896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702" y="1653979"/>
            <a:ext cx="3294730" cy="177502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BA3F9B9-A999-C4DE-F5A9-47C7147A0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0592" y="3841756"/>
            <a:ext cx="3292840" cy="20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4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B39032F-C686-FE90-FE35-8F942FA4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881" y="617294"/>
            <a:ext cx="8845750" cy="714144"/>
          </a:xfrm>
        </p:spPr>
        <p:txBody>
          <a:bodyPr/>
          <a:lstStyle/>
          <a:p>
            <a:pPr algn="ctr"/>
            <a:r>
              <a:rPr lang="ru-RU" sz="4400" b="1">
                <a:latin typeface="PT Sans" panose="020B0503020203020204" pitchFamily="34" charset="-52"/>
              </a:rPr>
              <a:t>Что будет результатом программы</a:t>
            </a:r>
            <a:r>
              <a:rPr lang="en-US" sz="4400" b="1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794319-E1CE-EC16-E3BC-D6C6A080D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13" y="2973206"/>
            <a:ext cx="3932678" cy="159432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792F976-9263-58E1-00E5-003254C85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800" y="4713669"/>
            <a:ext cx="3053188" cy="162344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56B1E56-2AA9-F2A8-9333-84DD1D176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13" y="4713669"/>
            <a:ext cx="2972215" cy="157184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3E6898C-B0D5-09FA-5DE2-182F0199F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351" y="1513333"/>
            <a:ext cx="3681665" cy="176237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EB99F39-4AD7-5092-1C72-CEB076C4DA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9476" y="1513332"/>
            <a:ext cx="2838846" cy="176237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1C6EB6B-110C-145F-E7FB-13E82B06DE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5111" y="3457600"/>
            <a:ext cx="4177921" cy="282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1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B39032F-C686-FE90-FE35-8F942FA4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881" y="617294"/>
            <a:ext cx="8845750" cy="714144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Что будет результатом программы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87068CF-81AB-27CF-450A-A2C5A96FF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759" y="1459275"/>
            <a:ext cx="3090923" cy="206872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54BBFE7-5576-A013-3D0E-60D7941E0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99" y="1459275"/>
            <a:ext cx="4020111" cy="167663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97459FE-6AB6-2E6E-EE24-1230CBB66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346" y="1432211"/>
            <a:ext cx="2686425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4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C7FAD7-E879-12C5-D586-43137A1E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867" y="561068"/>
            <a:ext cx="5186265" cy="1325563"/>
          </a:xfrm>
        </p:spPr>
        <p:txBody>
          <a:bodyPr/>
          <a:lstStyle/>
          <a:p>
            <a:pPr algn="ctr"/>
            <a:r>
              <a:rPr lang="ru-RU" sz="4000" b="1" dirty="0">
                <a:latin typeface="PT Sans" panose="020B0503020203020204" pitchFamily="34" charset="-52"/>
              </a:rPr>
              <a:t>Домашняя работа</a:t>
            </a:r>
            <a:r>
              <a:rPr lang="en-US" sz="4000" b="1" dirty="0">
                <a:latin typeface="PT Sans" panose="020B0503020203020204" pitchFamily="34" charset="-52"/>
              </a:rPr>
              <a:t>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4C66DD-243B-3A46-5ABE-AAED1CF48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4184" y="1974914"/>
            <a:ext cx="10657114" cy="172933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72727"/>
                </a:solidFill>
                <a:effectLst/>
                <a:latin typeface="PT Sans" panose="020B0503020203020204" pitchFamily="34" charset="-52"/>
              </a:rPr>
              <a:t>Напишите программу,  которая спрашивает у пользователя ввести число и выводит факториал данного числа.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272727"/>
                </a:solidFill>
                <a:effectLst/>
                <a:latin typeface="PT Sans" panose="020B0503020203020204" pitchFamily="34" charset="-52"/>
              </a:rPr>
              <a:t>Пример факториал числа 5! = 1 х 2 х 3 х 4 х 5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4374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C7FAD7-E879-12C5-D586-43137A1E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867" y="561068"/>
            <a:ext cx="5186265" cy="1325563"/>
          </a:xfrm>
        </p:spPr>
        <p:txBody>
          <a:bodyPr/>
          <a:lstStyle/>
          <a:p>
            <a:pPr algn="ctr"/>
            <a:r>
              <a:rPr lang="ru-RU" sz="4000" b="1" dirty="0">
                <a:latin typeface="PT Sans" panose="020B0503020203020204" pitchFamily="34" charset="-52"/>
              </a:rPr>
              <a:t>Разминка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4C66DD-243B-3A46-5ABE-AAED1CF48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56253"/>
            <a:ext cx="10657114" cy="382872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маленьком городке </a:t>
            </a:r>
            <a:r>
              <a:rPr lang="ru-RU" dirty="0" err="1"/>
              <a:t>Сторибук</a:t>
            </a:r>
            <a:r>
              <a:rPr lang="ru-RU" dirty="0"/>
              <a:t> население р0 = 1000 в начале года. Население регулярно увеличивается на 2 процента в год, и более 50 новых жителей ежегодно переезжают в город.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Сколько лет нужно городу, чтобы его население стало больше или равно p = 1200 жителей?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Сколько жителей будет в городе через 6 лет?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6943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EB826-CF92-C977-F2C8-9FDAE409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790" y="338492"/>
            <a:ext cx="4222419" cy="1325563"/>
          </a:xfrm>
        </p:spPr>
        <p:txBody>
          <a:bodyPr/>
          <a:lstStyle/>
          <a:p>
            <a:r>
              <a:rPr lang="ru-RU" sz="4000" b="1" dirty="0">
                <a:latin typeface="PT Sans" panose="020B0503020203020204" pitchFamily="34" charset="-52"/>
              </a:rPr>
              <a:t>Строки в </a:t>
            </a:r>
            <a:r>
              <a:rPr lang="en-US" sz="4000" b="1" dirty="0">
                <a:latin typeface="PT Sans" panose="020B0503020203020204" pitchFamily="34" charset="-52"/>
              </a:rPr>
              <a:t>python: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1DAFA6-0ADB-2D5B-0BF2-88F689CF7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208" y="1345541"/>
            <a:ext cx="11403265" cy="1903676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/>
          <a:p>
            <a:pPr marL="0" lvl="0" indent="0" algn="ctr">
              <a:lnSpc>
                <a:spcPct val="115000"/>
              </a:lnSpc>
              <a:buNone/>
            </a:pPr>
            <a:r>
              <a:rPr lang="ru-RU" b="1" dirty="0">
                <a:latin typeface="PT Sans" panose="020B0503020203020204" pitchFamily="34" charset="-52"/>
              </a:rPr>
              <a:t>Строка  </a:t>
            </a:r>
            <a:r>
              <a:rPr lang="ru-RU" b="0" i="0" dirty="0">
                <a:solidFill>
                  <a:srgbClr val="242D34"/>
                </a:solidFill>
                <a:effectLst/>
                <a:latin typeface="Open Sans" panose="020B0606030504020204" pitchFamily="34" charset="0"/>
              </a:rPr>
              <a:t> - </a:t>
            </a:r>
            <a:r>
              <a:rPr lang="ru-RU" dirty="0"/>
              <a:t>это</a:t>
            </a:r>
            <a:r>
              <a:rPr lang="ru-RU" b="0" i="0" dirty="0">
                <a:solidFill>
                  <a:srgbClr val="242D34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dirty="0"/>
              <a:t>упорядоченный</a:t>
            </a:r>
            <a:r>
              <a:rPr lang="ru-RU" b="0" i="0" dirty="0">
                <a:solidFill>
                  <a:srgbClr val="242D34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dirty="0"/>
              <a:t>тип</a:t>
            </a:r>
            <a:r>
              <a:rPr lang="ru-RU" b="0" i="0" dirty="0">
                <a:solidFill>
                  <a:srgbClr val="242D34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dirty="0"/>
              <a:t>данных</a:t>
            </a:r>
            <a:r>
              <a:rPr lang="ru-RU" b="0" i="0" dirty="0">
                <a:solidFill>
                  <a:srgbClr val="242D34"/>
                </a:solidFill>
                <a:effectLst/>
                <a:latin typeface="Open Sans" panose="020B0606030504020204" pitchFamily="34" charset="0"/>
              </a:rPr>
              <a:t>, </a:t>
            </a:r>
            <a:r>
              <a:rPr lang="ru-RU" dirty="0"/>
              <a:t>поэтому</a:t>
            </a:r>
            <a:r>
              <a:rPr lang="ru-RU" b="0" i="0" dirty="0">
                <a:solidFill>
                  <a:srgbClr val="242D34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dirty="0"/>
              <a:t>у</a:t>
            </a:r>
            <a:r>
              <a:rPr lang="ru-RU" b="0" i="0" dirty="0">
                <a:solidFill>
                  <a:srgbClr val="242D34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dirty="0"/>
              <a:t>каждого</a:t>
            </a:r>
            <a:r>
              <a:rPr lang="ru-RU" b="0" i="0" dirty="0">
                <a:solidFill>
                  <a:srgbClr val="242D34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dirty="0"/>
              <a:t>символа</a:t>
            </a:r>
            <a:r>
              <a:rPr lang="ru-RU" b="0" i="0" dirty="0">
                <a:solidFill>
                  <a:srgbClr val="242D34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dirty="0"/>
              <a:t>есть</a:t>
            </a:r>
            <a:r>
              <a:rPr lang="ru-RU" b="0" i="0" dirty="0">
                <a:solidFill>
                  <a:srgbClr val="242D34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dirty="0"/>
              <a:t>свой</a:t>
            </a:r>
            <a:r>
              <a:rPr lang="ru-RU" b="0" i="0" dirty="0">
                <a:solidFill>
                  <a:srgbClr val="242D34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pPr marL="0" lvl="0" indent="0" algn="ctr">
              <a:lnSpc>
                <a:spcPct val="115000"/>
              </a:lnSpc>
              <a:buNone/>
            </a:pPr>
            <a:r>
              <a:rPr lang="ru-RU" dirty="0"/>
              <a:t>порядковый</a:t>
            </a:r>
            <a:r>
              <a:rPr lang="ru-RU" b="0" i="0" dirty="0">
                <a:solidFill>
                  <a:srgbClr val="242D34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dirty="0"/>
              <a:t>номер</a:t>
            </a:r>
            <a:r>
              <a:rPr lang="ru-RU" b="0" i="0" dirty="0">
                <a:solidFill>
                  <a:srgbClr val="242D34"/>
                </a:solidFill>
                <a:effectLst/>
                <a:latin typeface="Open Sans" panose="020B0606030504020204" pitchFamily="34" charset="0"/>
              </a:rPr>
              <a:t>, </a:t>
            </a:r>
            <a:r>
              <a:rPr lang="ru-RU" dirty="0"/>
              <a:t>индекс</a:t>
            </a:r>
            <a:r>
              <a:rPr lang="ru-RU" b="0" i="0" dirty="0">
                <a:solidFill>
                  <a:srgbClr val="242D34"/>
                </a:solidFill>
                <a:effectLst/>
                <a:latin typeface="Open Sans" panose="020B0606030504020204" pitchFamily="34" charset="0"/>
              </a:rPr>
              <a:t>, </a:t>
            </a:r>
            <a:r>
              <a:rPr lang="ru-RU" dirty="0"/>
              <a:t>иными</a:t>
            </a:r>
            <a:r>
              <a:rPr lang="ru-RU" b="0" i="0" dirty="0">
                <a:solidFill>
                  <a:srgbClr val="242D34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dirty="0"/>
              <a:t>словами</a:t>
            </a:r>
            <a:r>
              <a:rPr lang="ru-RU" b="0" i="0" dirty="0">
                <a:solidFill>
                  <a:srgbClr val="242D34"/>
                </a:solidFill>
                <a:effectLst/>
                <a:latin typeface="Open Sans" panose="020B0606030504020204" pitchFamily="34" charset="0"/>
              </a:rPr>
              <a:t> "</a:t>
            </a:r>
            <a:r>
              <a:rPr lang="ru-RU" dirty="0"/>
              <a:t>массив</a:t>
            </a:r>
            <a:r>
              <a:rPr lang="ru-RU" b="0" i="0" dirty="0">
                <a:solidFill>
                  <a:srgbClr val="242D34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dirty="0"/>
              <a:t>букв</a:t>
            </a:r>
            <a:r>
              <a:rPr lang="ru-RU" b="0" i="0" dirty="0">
                <a:solidFill>
                  <a:srgbClr val="242D34"/>
                </a:solidFill>
                <a:effectLst/>
                <a:latin typeface="Open Sans" panose="020B0606030504020204" pitchFamily="34" charset="0"/>
              </a:rPr>
              <a:t>".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F1AEFA-A8E7-020A-8298-5731DC3BE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029" y="4086808"/>
            <a:ext cx="8955700" cy="219269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ABB5A57-6506-405F-9DE3-DE64AC78D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643" y="3249217"/>
            <a:ext cx="3846711" cy="83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808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5029</TotalTime>
  <Words>1370</Words>
  <Application>Microsoft Office PowerPoint</Application>
  <PresentationFormat>Широкоэкранный</PresentationFormat>
  <Paragraphs>225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4" baseType="lpstr">
      <vt:lpstr>-apple-system</vt:lpstr>
      <vt:lpstr>Arial</vt:lpstr>
      <vt:lpstr>Calibri</vt:lpstr>
      <vt:lpstr>Calibri Light</vt:lpstr>
      <vt:lpstr>Courier New</vt:lpstr>
      <vt:lpstr>Open Sans</vt:lpstr>
      <vt:lpstr>PT Sans</vt:lpstr>
      <vt:lpstr>SFMono-Regular</vt:lpstr>
      <vt:lpstr>Wingdings</vt:lpstr>
      <vt:lpstr>Тема Office</vt:lpstr>
      <vt:lpstr>Строки и их методы</vt:lpstr>
      <vt:lpstr>Задачи урока:</vt:lpstr>
      <vt:lpstr>Разминка:</vt:lpstr>
      <vt:lpstr>Лови ошибку:</vt:lpstr>
      <vt:lpstr>Что будет результатом программы:</vt:lpstr>
      <vt:lpstr>Что будет результатом программы:</vt:lpstr>
      <vt:lpstr>Домашняя работа:</vt:lpstr>
      <vt:lpstr>Разминка</vt:lpstr>
      <vt:lpstr>Строки в python:</vt:lpstr>
      <vt:lpstr>Функция str()</vt:lpstr>
      <vt:lpstr>Действия со строками</vt:lpstr>
      <vt:lpstr>Что будет результатом программы:</vt:lpstr>
      <vt:lpstr>Реши:</vt:lpstr>
      <vt:lpstr>Реши:</vt:lpstr>
      <vt:lpstr>Нумерация символов </vt:lpstr>
      <vt:lpstr>Нумерация символов </vt:lpstr>
      <vt:lpstr>Что будет результатом программы:</vt:lpstr>
      <vt:lpstr>Что будет результатом программы:</vt:lpstr>
      <vt:lpstr>Реши:</vt:lpstr>
      <vt:lpstr>Срезы строк</vt:lpstr>
      <vt:lpstr>Что будет результатом программы:</vt:lpstr>
      <vt:lpstr>Что будет результатом программы:</vt:lpstr>
      <vt:lpstr>Методы Строк:</vt:lpstr>
      <vt:lpstr>Конвертация регистра:</vt:lpstr>
      <vt:lpstr>Поиск и замена:</vt:lpstr>
      <vt:lpstr>Поиск и замена:</vt:lpstr>
      <vt:lpstr>Поиск и замена:</vt:lpstr>
      <vt:lpstr>Поиск и замена:</vt:lpstr>
      <vt:lpstr>Поиск и замена:</vt:lpstr>
      <vt:lpstr>Поиск и замена:</vt:lpstr>
      <vt:lpstr>Поиск и замена:</vt:lpstr>
      <vt:lpstr>Реши: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Дмитрий Лебедев</cp:lastModifiedBy>
  <cp:revision>27</cp:revision>
  <dcterms:created xsi:type="dcterms:W3CDTF">2021-06-25T08:30:56Z</dcterms:created>
  <dcterms:modified xsi:type="dcterms:W3CDTF">2022-12-11T08:35:13Z</dcterms:modified>
</cp:coreProperties>
</file>