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61" r:id="rId5"/>
    <p:sldId id="271" r:id="rId6"/>
    <p:sldId id="362" r:id="rId7"/>
    <p:sldId id="263" r:id="rId8"/>
    <p:sldId id="359" r:id="rId9"/>
    <p:sldId id="364" r:id="rId10"/>
    <p:sldId id="360" r:id="rId11"/>
    <p:sldId id="363" r:id="rId12"/>
    <p:sldId id="365" r:id="rId13"/>
    <p:sldId id="353" r:id="rId14"/>
    <p:sldId id="328" r:id="rId15"/>
    <p:sldId id="301" r:id="rId16"/>
    <p:sldId id="354" r:id="rId17"/>
    <p:sldId id="355" r:id="rId18"/>
    <p:sldId id="281" r:id="rId19"/>
    <p:sldId id="356" r:id="rId20"/>
    <p:sldId id="357" r:id="rId21"/>
    <p:sldId id="36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WaifuWife" initials="M" lastIdx="1" clrIdx="0">
    <p:extLst>
      <p:ext uri="{19B8F6BF-5375-455C-9EA6-DF929625EA0E}">
        <p15:presenceInfo xmlns:p15="http://schemas.microsoft.com/office/powerpoint/2012/main" userId="MyWaifuWif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47:4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224 199 24575,'-3'137'0,"6"147"0,-3-283 0,0 0 0,0 1 0,0-1 0,0 0 0,0 0 0,0 0 0,0 0 0,1 1 0,-1-1 0,0 0 0,0 0 0,1 0 0,-1 0 0,1 0 0,-1 0 0,1 0 0,0 0 0,-1 0 0,1 0 0,0 0 0,0 0 0,-1 0 0,1-1 0,0 1 0,0 0 0,0-1 0,0 1 0,0 0 0,0-1 0,0 1 0,2 0 0,-1-2 0,-1 1 0,1-1 0,-1 0 0,0 1 0,0-1 0,1 0 0,-1 0 0,0 0 0,0 0 0,0 0 0,0 0 0,0 0 0,0 0 0,0 0 0,0 0 0,0-1 0,-1 1 0,1 0 0,0-1 0,-1 1 0,1 0 0,-1-1 0,0 1 0,1-1 0,-1-1 0,5-27 0,-1 0 0,-2 1 0,-1-1 0,-4-48 0,0 12 0,22 154 0,-13 52 0,-30-317 0,23 162 0,0 10 0,0-1 0,0 1 0,1-1 0,0 1 0,0 0 0,0-1 0,1 1 0,0 0 0,0-1 0,0 1 0,1 0 0,4-10 0,-6 15 0,0 0 0,0 0 0,0 0 0,0 0 0,1 0 0,-1 0 0,0-1 0,0 1 0,0 0 0,0 0 0,0 0 0,1 0 0,-1 0 0,0 0 0,0 0 0,0 0 0,0 0 0,0 0 0,1 0 0,-1 0 0,0 0 0,0 0 0,0 0 0,0 0 0,0 0 0,1 0 0,-1 1 0,0-1 0,0 0 0,0 0 0,0 0 0,0 0 0,0 0 0,1 0 0,-1 0 0,0 0 0,0 1 0,0-1 0,0 0 0,0 0 0,0 0 0,0 0 0,0 0 0,0 0 0,0 1 0,1-1 0,-1 0 0,0 0 0,0 0 0,0 0 0,0 0 0,0 1 0,4 14 0,1 15 0,-4-15 0,0-8 0,0 0 0,0 0 0,-1 0 0,1-1 0,-2 1 0,1 0 0,-1 0 0,0 0 0,0 0 0,-1-1 0,0 1 0,-3 8 0,4-15 0,1 0 0,0 0 0,0 0 0,0 0 0,0 0 0,0 0 0,0 0 0,0 0 0,-1 0 0,1 0 0,0 1 0,0-1 0,0 0 0,0 0 0,0 0 0,-1 0 0,1 0 0,0 0 0,0 0 0,0 0 0,0 0 0,0 0 0,-1 0 0,1 0 0,0 0 0,0 0 0,0 0 0,0 0 0,0-1 0,-1 1 0,1 0 0,0 0 0,0 0 0,0 0 0,0 0 0,0 0 0,0 0 0,0 0 0,-1 0 0,1 0 0,0-1 0,0 1 0,0 0 0,0 0 0,0 0 0,0 0 0,0 0 0,0 0 0,0-1 0,0 1 0,0 0 0,0 0 0,0 0 0,-5-15 0,1-14 0,2 10 0,-1-48 0,3 64 0,1-1 0,-1 0 0,0 0 0,1 0 0,0 1 0,0-1 0,0 0 0,0 1 0,0-1 0,1 1 0,0-1 0,0 1 0,3-5 0,-5 8 0,1-1 0,-1 1 0,1-1 0,-1 1 0,1-1 0,-1 1 0,1-1 0,-1 1 0,1 0 0,-1 0 0,1-1 0,0 1 0,-1 0 0,1 0 0,-1-1 0,1 1 0,0 0 0,-1 0 0,1 0 0,0 0 0,-1 0 0,1 0 0,0 0 0,-1 0 0,1 0 0,0 1 0,-1-1 0,1 0 0,0 0 0,-1 0 0,1 1 0,-1-1 0,1 0 0,0 1 0,-1-1 0,1 1 0,-1-1 0,1 0 0,-1 1 0,1-1 0,-1 1 0,0-1 0,1 1 0,-1 0 0,0-1 0,1 1 0,-1-1 0,0 1 0,0 0 0,1-1 0,-1 1 0,0-1 0,0 1 0,0 0 0,0-1 0,0 2 0,8 40 0,-9-37 0,0 0 0,0 0 0,0 0 0,-1 0 0,1-1 0,-1 1 0,-1 0 0,1-1 0,-1 1 0,1-1 0,-1 0 0,0 0 0,-1 0 0,1 0 0,-1 0 0,0-1 0,0 0 0,0 0 0,-8 6 0,10-8 0,0 0 0,0 0 0,0 0 0,0 0 0,0 0 0,0 0 0,0 0 0,0 0 0,0-1 0,-1 1 0,1-1 0,0 0 0,0 0 0,0 0 0,-1 0 0,1 0 0,0 0 0,0 0 0,0-1 0,0 1 0,-1-1 0,1 0 0,0 1 0,0-1 0,0 0 0,0 0 0,0 0 0,0-1 0,1 1 0,-1 0 0,0-1 0,1 1 0,-1-1 0,1 1 0,-1-1 0,1 0 0,0 0 0,-1 0 0,1 0 0,0 0 0,0 0 0,1 0 0,-1 0 0,0 0 0,1 0 0,-1-4 0,-4-12 0,2 0 0,0 0 0,1-1 0,1-34 0,1 45 0,0 0 0,1 1 0,0-1 0,0 0 0,1 0 0,-1 1 0,2-1 0,-1 1 0,1-1 0,0 1 0,1 0 0,0 0 0,9-12 0,-11 17 0,-1 0 0,1 1 0,0-1 0,0 0 0,0 1 0,1-1 0,-1 1 0,0 0 0,1 0 0,-1 0 0,1 0 0,-1 0 0,1 0 0,-1 1 0,1-1 0,-1 1 0,1 0 0,0 0 0,-1 0 0,1 0 0,4 0 0,-3 2 0,1-1 0,0 1 0,-1 0 0,1 0 0,-1 0 0,0 1 0,0 0 0,0-1 0,0 1 0,0 1 0,3 2 0,3 5 0,-1 1 0,0-1 0,0 1 0,-1 1 0,0 0 0,10 25 0,-10-18 0,0 1 0,-2 1 0,0-1 0,4 43 0,-9-59 0,-1 1 0,1-1 0,-2 0 0,1 1 0,-1-1 0,1 0 0,-1 1 0,-1-1 0,1 0 0,-1 0 0,0 0 0,0 0 0,0 0 0,-1-1 0,0 1 0,0-1 0,0 1 0,0-1 0,-1 0 0,1 0 0,-1-1 0,0 1 0,0-1 0,-1 0 0,-8 5 0,1-2 0,1-1 0,-1-1 0,0 0 0,-1-1 0,1 0 0,-1-1 0,1-1 0,-1 0 0,1 0 0,-1-1 0,0-1 0,1 0 0,-1-1 0,0 0 0,1-1 0,0 0 0,-13-5 0,18 5 0,-1 0 0,1 0 0,0-1 0,0 0 0,1 0 0,-1 0 0,1-1 0,0 0 0,0 0 0,1 0 0,-1-1 0,1 0 0,0 0 0,1-1 0,-1 1 0,1-1 0,1 0 0,-1 0 0,1 0 0,0 0 0,1-1 0,0 1 0,0-1 0,1 0 0,-1 1 0,2-1 0,-1 0 0,2-11 0,-1 17 0,0 0 0,0 0 0,0 0 0,0 1 0,1-1 0,-1 0 0,0 0 0,1 0 0,0 1 0,-1-1 0,1 0 0,0 1 0,0-1 0,0 0 0,0 1 0,0-1 0,1 1 0,-1 0 0,0-1 0,1 1 0,-1 0 0,4-2 0,-3 2 0,1 0 0,0 0 0,0 0 0,0 1 0,0-1 0,0 1 0,0 0 0,0 0 0,0 0 0,0 0 0,0 1 0,0-1 0,3 2 0,11 3 0,0 1 0,0 1 0,29 16 0,-36-18 0,-5-2 0,0 0 0,0 1 0,-1-1 0,1 1 0,-1 0 0,7 8 0,-10-11 0,0 0 0,0 0 0,0 0 0,0 0 0,-1 0 0,1 0 0,0 0 0,-1 0 0,1 0 0,-1 1 0,1-1 0,-1 0 0,1 0 0,-1 0 0,0 1 0,0-1 0,0 0 0,1 0 0,-1 1 0,0-1 0,-1 0 0,1 1 0,0-1 0,0 0 0,0 0 0,-1 0 0,1 1 0,-1-1 0,1 0 0,-1 0 0,1 0 0,-1 0 0,0 0 0,0 0 0,1 0 0,-3 2 0,3-2 0,-1-1 0,0 1 0,0 0 0,0-1 0,1 1 0,-1-1 0,0 1 0,0-1 0,0 0 0,0 1 0,0-1 0,0 0 0,0 1 0,0-1 0,0 0 0,0 0 0,0 0 0,0 0 0,0 0 0,0 0 0,0 0 0,0 0 0,1-1 0,-1 1 0,0 0 0,-2-1 0,1 0 0,1-1 0,-1 1 0,0 0 0,1-1 0,-1 1 0,1-1 0,-1 0 0,1 1 0,0-1 0,-1 0 0,0-3 0,-2-3 0,1 0 0,0 0 0,1 0 0,-1 0 0,0-11 0,1 3 0,0 1 0,1-1 0,1 1 0,1-1 0,0 1 0,1-1 0,1 1 0,0 0 0,1 0 0,1 0 0,0 1 0,1-1 0,1 1 0,0 0 0,1 1 0,13-19 0,-14 23 0,0 0 0,1 0 0,0 1 0,0-1 0,1 2 0,0-1 0,0 1 0,1 1 0,0 0 0,0 0 0,1 1 0,18-7 0,-24 11 0,0 0 0,0 0 0,0 0 0,0 0 0,0 1 0,0-1 0,1 2 0,-1-1 0,0 0 0,0 1 0,0 0 0,0 0 0,0 1 0,0-1 0,0 1 0,0 0 0,0 0 0,-1 1 0,1-1 0,-1 1 0,1 0 0,-1 1 0,0-1 0,-1 1 0,1-1 0,0 1 0,-1 0 0,0 0 0,0 1 0,3 6 0,-1-2 0,0 0 0,-1 0 0,-1 1 0,1 0 0,-2 0 0,1-1 0,-1 2 0,-1-1 0,0 0 0,0 0 0,-1 0 0,-1 11 0,0-13 0,1 0 0,-2 0 0,1-1 0,-1 1 0,0 0 0,-1-1 0,0 1 0,0-1 0,0 0 0,-1 0 0,0 0 0,0-1 0,-1 1 0,0-1 0,-11 11 0,3-6 0,0-1 0,-1 0 0,-1 0 0,0-2 0,0 0 0,-1 0 0,1-2 0,-23 7 0,31-11 0,0-1 0,0 1 0,0-2 0,0 1 0,0-1 0,0 0 0,0 0 0,0-1 0,0 0 0,1 0 0,-1-1 0,0 0 0,0 0 0,1 0 0,-1-1 0,1 0 0,0 0 0,0-1 0,0 0 0,0 0 0,1 0 0,-10-10 0,2 1 0,1 0 0,1 0 0,0-1 0,1-1 0,1 0 0,0 0 0,-8-20 0,16 34 0,1 0 0,0 0 0,-1 0 0,1 0 0,0 0 0,0 0 0,0 0 0,-1 0 0,1 0 0,0 0 0,1 0 0,-1 0 0,0 0 0,0 0 0,0 0 0,1 0 0,-1 0 0,0 0 0,1 0 0,-1 0 0,1 0 0,-1 0 0,1 0 0,0 0 0,-1 0 0,1 0 0,1 0 0,-1 0 0,1-1 0,0 1 0,0 0 0,0 1 0,1-1 0,-1 0 0,0 1 0,0-1 0,0 1 0,0 0 0,1-1 0,3 1 0,0 0 0,0 1 0,0-1 0,0 1 0,0 0 0,0 1 0,0 0 0,0 0 0,0 0 0,7 4 0,-8-2 0,1 1 0,-1 0 0,-1 0 0,1 1 0,-1 0 0,0-1 0,0 1 0,0 1 0,-1-1 0,0 0 0,0 1 0,-1 0 0,0 0 0,0-1 0,0 1 0,-1 0 0,0 8 0,2 8 0,-2 0 0,-1 0 0,-5 46 0,4-66 0,1 0 0,-1 1 0,1-1 0,-1 0 0,0 1 0,-1-1 0,1 0 0,0 0 0,-1 0 0,0 0 0,0 0 0,0 0 0,0-1 0,0 1 0,0 0 0,-1-1 0,1 0 0,-1 0 0,-3 3 0,5-4 0,-1-1 0,1 1 0,0-1 0,0 0 0,0 1 0,-1-1 0,1 0 0,0 0 0,0 0 0,-1 0 0,1 0 0,0 0 0,0 0 0,0 0 0,-1 0 0,1-1 0,0 1 0,0 0 0,0-1 0,-3 0 0,2-1 0,0 0 0,0 0 0,0 1 0,0-1 0,0 0 0,0-1 0,1 1 0,-1 0 0,0 0 0,1-1 0,0 1 0,0-1 0,-1-2 0,-1-2 12,0 0 0,1 0 0,1 0 0,-1-1 0,1 1 0,0 0 0,1-1 0,-1 1 0,3-15 0,-2 19-69,0 0 0,1 0 0,0-1 0,0 1-1,0 0 1,0 0 0,0 1 0,0-1 0,1 0 0,-1 0 0,1 1 0,0-1-1,0 1 1,0-1 0,0 1 0,0 0 0,1 0 0,-1-1 0,1 2 0,-1-1 0,1 0-1,0 1 1,-1-1 0,1 1 0,4-2 0,11-1-6769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47:4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47:4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8FB482-B26B-4309-AC3B-1984E48BA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0AE5-2D5E-47C9-9543-66EACF4D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905932-3DF6-4728-9978-C1390E79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E6A824-E8D9-4EB1-B3EB-293B1F6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9B570-BA3A-4545-8847-DA6CBCBE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8FB2F-8628-46AA-AA3A-4F0236BA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6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5CEC5-263F-430B-A7A3-4D60AE53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0A29C9-2F9A-44EA-A794-2566A280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91D7FB-CAEF-49E1-A84F-4425BE9F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61ADB-CCF5-42A0-AEDF-92107892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0CB7E-B30A-4254-8274-D9915E7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42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6FE38D-78BC-4B22-BDA8-DC4CCAB58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3B2EED-EC6A-478A-8B5C-A6A0DF6B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47432E-411C-411A-AFF9-3EE1603B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27C35B-2EA8-46DF-9009-6CED653B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800F6-56B1-4D27-8662-D74DBD02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D2205-637D-4B70-8FCB-481AF9F0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0EE51-0750-49D4-BCBC-129FFD29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E7FC5-13B7-4D3E-AE4C-A798B42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68BF7F-E425-43C8-B8E5-C85F1616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6233E-07FC-4471-8E60-433BDF3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3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F468B-0B83-43CF-A8C8-23D9F95E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9F6F10-2728-4014-BEC6-E9E835A8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888F6-6E94-4028-8217-41C1187E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01C364-A376-41DB-B301-24D1E1F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885FB-6F31-4590-8FDF-FE1F8E67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BD40B-F342-4D90-BEC6-DA2FE05B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E47CE-0E5E-40DD-A50B-22D0988F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E4318F-FBDF-4786-895E-B0323754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75F8EA-9025-4EC8-B3A9-07041C1D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D80671-52E1-4601-B543-2BCD0B9F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D6C303-B0EE-43B1-88AE-CB8C86F1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7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9DF41-99C3-480A-A620-ECB451C4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AA9CA2-DFE2-4596-A97E-9FFF6BB0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1DDB2F-96ED-4700-B450-1A23E0C6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C08846-A790-4F61-91D7-B4318D6D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F7DB8-8F3C-4B15-83E6-3DE91EA0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C71322-FFB5-455E-A5F9-7A93DF4A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47EFBA-34A2-474A-BE96-4ECEDB01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18FD37-D428-4EFE-A591-CCCF9B87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2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1F6D5-A5CE-48F4-8A28-C6615B58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F16455-ADD8-44CE-A795-0885A2CE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E7699B-4AEA-4EFD-B828-35B7DDE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1174FD-C601-4CFC-8055-F343F0B2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2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462615-1F0F-4D0C-8F9F-711F8695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2F6A28-7EAC-41A8-92F0-DA0EBDDA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996222-B1D1-4A56-AF1E-77AD009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33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957DF-CA58-41C2-B7AE-CB6530A4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8B538-D475-4642-BF15-B4E98D7B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5252DD-04BF-430A-9AE7-884C693C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D14F05-FAA6-4A17-A9A0-FA5BD8E1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A25EF-41D6-4346-9678-E5D54DD1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AC1F72-CAD2-4A0D-BC3C-3618F69D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4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125D5-27DF-4958-85BA-142AA516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0545BF-FA67-4093-8B52-F4ABBDABE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0B7E85-4B44-48C5-9440-BBB87429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FF5613-E157-40CA-A1C4-FDC99370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2190DF-8124-47C8-BF4A-90763E31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CCAFD9-5AEA-4395-A244-0EAE26C7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46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230B2-4E76-49E3-A005-7653FC20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8A829-946B-4D81-8B76-2036FA26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44F91-FDF0-4BAA-B0EC-50C49D57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C2F0-4BAE-4222-ABE3-8A4752EA210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D0E61-3985-45EF-BE61-E3BC41ABE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054FA-597A-4162-9F1B-0913FF43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0E97D4-1F2E-48FB-9BA9-6A1D4C2136E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4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customXml" Target="../ink/ink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customXml" Target="../ink/ink1.xml"/><Relationship Id="rId4" Type="http://schemas.openxmlformats.org/officeDocument/2006/relationships/image" Target="../media/image19.png"/><Relationship Id="rId9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E2171-9817-4C64-92D4-6351AAE83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1604866"/>
            <a:ext cx="9056914" cy="3144416"/>
          </a:xfrm>
        </p:spPr>
        <p:txBody>
          <a:bodyPr>
            <a:normAutofit/>
          </a:bodyPr>
          <a:lstStyle/>
          <a:p>
            <a:r>
              <a:rPr lang="ru-RU" sz="9600" dirty="0">
                <a:solidFill>
                  <a:srgbClr val="833AE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Коллекции и их методы</a:t>
            </a:r>
            <a:endParaRPr lang="ru-RU" sz="9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1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080" y="271738"/>
            <a:ext cx="4222419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Списки в </a:t>
            </a:r>
            <a:r>
              <a:rPr lang="en-US" sz="4000" b="1" dirty="0">
                <a:latin typeface="PT Sans" panose="020B0503020203020204" pitchFamily="34" charset="-52"/>
              </a:rPr>
              <a:t>python: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1DAFA6-0ADB-2D5B-0BF2-88F689CF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4367" y="1597301"/>
            <a:ext cx="11403265" cy="98711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ru-RU" sz="2000" b="1" dirty="0">
                <a:latin typeface="PT Sans" panose="020B0503020203020204" pitchFamily="34" charset="-52"/>
              </a:rPr>
              <a:t>Список</a:t>
            </a:r>
            <a:r>
              <a:rPr lang="ru-RU" sz="2000" dirty="0">
                <a:latin typeface="PT Sans" panose="020B0503020203020204" pitchFamily="34" charset="-52"/>
              </a:rPr>
              <a:t> – это набор элементов, поэтому во многих языках их нельзя вывезти одной командой. Однако в Питоне есть такая возможность</a:t>
            </a:r>
            <a:r>
              <a:rPr lang="en-US" sz="2000" dirty="0">
                <a:latin typeface="PT Sans" panose="020B0503020203020204" pitchFamily="34" charset="-52"/>
              </a:rPr>
              <a:t>: (</a:t>
            </a:r>
            <a:r>
              <a:rPr lang="ru-RU" sz="2000" dirty="0">
                <a:latin typeface="PT Sans" panose="020B0503020203020204" pitchFamily="34" charset="-52"/>
              </a:rPr>
              <a:t>при этом весь массив выводится в квадратных скобках)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CBD9C4-E379-05BB-01CF-E12F301AD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707"/>
          <a:stretch/>
        </p:blipFill>
        <p:spPr>
          <a:xfrm>
            <a:off x="504490" y="2719185"/>
            <a:ext cx="3419952" cy="7098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3F393B-9FF1-F11B-A952-2C04E3E6D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21"/>
          <a:stretch/>
        </p:blipFill>
        <p:spPr>
          <a:xfrm>
            <a:off x="4134080" y="2719185"/>
            <a:ext cx="3419952" cy="735412"/>
          </a:xfrm>
          <a:prstGeom prst="rect">
            <a:avLst/>
          </a:prstGeom>
        </p:spPr>
      </p:pic>
      <p:sp>
        <p:nvSpPr>
          <p:cNvPr id="9" name="Объект 3">
            <a:extLst>
              <a:ext uri="{FF2B5EF4-FFF2-40B4-BE49-F238E27FC236}">
                <a16:creationId xmlns:a16="http://schemas.microsoft.com/office/drawing/2014/main" id="{89DEF12C-229E-614D-BFD4-8A827D82274F}"/>
              </a:ext>
            </a:extLst>
          </p:cNvPr>
          <p:cNvSpPr txBox="1">
            <a:spLocks/>
          </p:cNvSpPr>
          <p:nvPr/>
        </p:nvSpPr>
        <p:spPr>
          <a:xfrm>
            <a:off x="394366" y="3563772"/>
            <a:ext cx="11403265" cy="429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ru-RU" sz="2000" b="1" dirty="0">
                <a:latin typeface="PT Sans" panose="020B0503020203020204" pitchFamily="34" charset="-52"/>
              </a:rPr>
              <a:t>С помощью цикла можно вывести элементы списка по одному</a:t>
            </a:r>
            <a:r>
              <a:rPr lang="en-US" sz="2000" b="1" dirty="0">
                <a:latin typeface="PT Sans" panose="020B0503020203020204" pitchFamily="34" charset="-52"/>
              </a:rPr>
              <a:t>: </a:t>
            </a:r>
            <a:endParaRPr lang="ru-RU" sz="2000" dirty="0">
              <a:latin typeface="PT Sans" panose="020B0503020203020204" pitchFamily="34" charset="-52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44D35E-8645-F232-C960-D9132DC64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66" y="4130040"/>
            <a:ext cx="4239217" cy="12574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A520BB2-1E7A-031C-EAAA-AD2A1F857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580" y="4102677"/>
            <a:ext cx="5096586" cy="15813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5D3E45E0-9406-0EDD-42E0-B78D5E1138F1}"/>
                  </a:ext>
                </a:extLst>
              </p14:cNvPr>
              <p14:cNvContentPartPr/>
              <p14:nvPr/>
            </p14:nvContentPartPr>
            <p14:xfrm>
              <a:off x="4198362" y="4588962"/>
              <a:ext cx="190080" cy="2343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5D3E45E0-9406-0EDD-42E0-B78D5E1138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89362" y="4579962"/>
                <a:ext cx="2077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CA0D3747-297C-777C-44D7-D5DC22B38F54}"/>
                  </a:ext>
                </a:extLst>
              </p14:cNvPr>
              <p14:cNvContentPartPr/>
              <p14:nvPr/>
            </p14:nvContentPartPr>
            <p14:xfrm>
              <a:off x="4349922" y="5477442"/>
              <a:ext cx="360" cy="36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CA0D3747-297C-777C-44D7-D5DC22B38F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0922" y="54684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8A858714-F829-9A36-454F-743A5A6F2523}"/>
                  </a:ext>
                </a:extLst>
              </p14:cNvPr>
              <p14:cNvContentPartPr/>
              <p14:nvPr/>
            </p14:nvContentPartPr>
            <p14:xfrm>
              <a:off x="7190322" y="5086482"/>
              <a:ext cx="360" cy="36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8A858714-F829-9A36-454F-743A5A6F25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81682" y="50774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29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19928-FA5C-0F9A-681B-4F03165E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793" y="355600"/>
            <a:ext cx="4404016" cy="1325563"/>
          </a:xfrm>
        </p:spPr>
        <p:txBody>
          <a:bodyPr/>
          <a:lstStyle/>
          <a:p>
            <a:r>
              <a:rPr lang="ru-RU" sz="4400" b="1" dirty="0">
                <a:latin typeface="PT Sans" panose="020B0503020203020204" pitchFamily="34" charset="-52"/>
              </a:rPr>
              <a:t>Списки в </a:t>
            </a:r>
            <a:r>
              <a:rPr lang="en-US" sz="4400" b="1" dirty="0">
                <a:latin typeface="PT Sans" panose="020B0503020203020204" pitchFamily="34" charset="-52"/>
              </a:rPr>
              <a:t>python: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66EF14-D56D-9003-A144-F16FDCCF8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Вывести четные элементы массива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A53BB73-8EC5-3BDA-8573-DE3870D44E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4168" y="2575472"/>
            <a:ext cx="4799196" cy="1940544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5909114C-F0F2-2B0A-8544-95411C783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 списке утроить четные элементы массива и поменять знак у нечетных</a:t>
            </a:r>
          </a:p>
          <a:p>
            <a:r>
              <a:rPr lang="ru-RU" dirty="0"/>
              <a:t>Вывести получившийся список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3CF4D19-5E87-507A-57ED-C1618AE2BD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8220" y="2505075"/>
            <a:ext cx="5449025" cy="3363880"/>
          </a:xfrm>
        </p:spPr>
      </p:pic>
    </p:spTree>
    <p:extLst>
      <p:ext uri="{BB962C8B-B14F-4D97-AF65-F5344CB8AC3E}">
        <p14:creationId xmlns:p14="http://schemas.microsoft.com/office/powerpoint/2010/main" val="757501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B39032F-C686-FE90-FE35-8F942FA4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9C56B2-175A-FBFD-3887-D9D662144F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4317"/>
            <a:ext cx="10787743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PT Sans" panose="020B0503020203020204" pitchFamily="34" charset="-52"/>
              </a:rPr>
              <a:t>Для </a:t>
            </a:r>
            <a:r>
              <a:rPr lang="ru-RU" altLang="ru-RU" sz="3200" dirty="0">
                <a:latin typeface="PT Sans" panose="020B0503020203020204" pitchFamily="34" charset="-52"/>
              </a:rPr>
              <a:t>списка состоящем из 7 элементов, увеличить все элементы списка на 5, кроме первого и последнего.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37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790" y="338492"/>
            <a:ext cx="4222419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Списки в </a:t>
            </a:r>
            <a:r>
              <a:rPr lang="en-US" sz="4000" b="1" dirty="0">
                <a:latin typeface="PT Sans" panose="020B0503020203020204" pitchFamily="34" charset="-52"/>
              </a:rPr>
              <a:t>python: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AEEE70-06C2-176C-914C-D5387AE6D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4" y="1902830"/>
            <a:ext cx="11206542" cy="38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6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C8E1D-9365-3CCC-D039-5A6FE63E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>
                <a:latin typeface="PT Sans" panose="020B0503020203020204" pitchFamily="34" charset="-52"/>
              </a:rPr>
              <a:t>Пример создания списков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C55D3-2E86-DE9E-7709-C355D7BE717A}"/>
              </a:ext>
            </a:extLst>
          </p:cNvPr>
          <p:cNvSpPr txBox="1"/>
          <p:nvPr/>
        </p:nvSpPr>
        <p:spPr>
          <a:xfrm>
            <a:off x="1583872" y="1690688"/>
            <a:ext cx="7746740" cy="708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8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Создать пустой список можно двумя способами:</a:t>
            </a:r>
          </a:p>
          <a:p>
            <a:pPr lvl="0">
              <a:lnSpc>
                <a:spcPct val="115000"/>
              </a:lnSpc>
            </a:pPr>
            <a:r>
              <a:rPr lang="ru-RU" sz="1800" u="none" strike="noStrike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Использовать пустые квадратные скобки 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0E549-3A4E-4C48-4CFC-58443A968C41}"/>
              </a:ext>
            </a:extLst>
          </p:cNvPr>
          <p:cNvSpPr txBox="1"/>
          <p:nvPr/>
        </p:nvSpPr>
        <p:spPr>
          <a:xfrm>
            <a:off x="1555106" y="3601296"/>
            <a:ext cx="7746740" cy="708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8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Создать пустой список можно двумя способами:</a:t>
            </a:r>
          </a:p>
          <a:p>
            <a:pPr lvl="0">
              <a:lnSpc>
                <a:spcPct val="115000"/>
              </a:lnSpc>
            </a:pPr>
            <a:r>
              <a:rPr lang="ru-RU" sz="1800" u="none" strike="noStrike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Использовать встроенную функцию </a:t>
            </a:r>
            <a:r>
              <a:rPr lang="ru-RU" sz="1800" u="none" strike="noStrike" dirty="0" err="1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list</a:t>
            </a:r>
            <a:r>
              <a:rPr lang="ru-RU" sz="1800" u="none" strike="noStrike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().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10C437-F480-A3B3-694F-41DA52CF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71" y="4485346"/>
            <a:ext cx="7304041" cy="94507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495602C-D063-4676-744A-EEE348DFC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06" y="2511246"/>
            <a:ext cx="7332806" cy="83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55" y="373217"/>
            <a:ext cx="3585325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Функция </a:t>
            </a:r>
            <a:r>
              <a:rPr lang="en-US" sz="4000" b="1" dirty="0">
                <a:latin typeface="PT Sans" panose="020B0503020203020204" pitchFamily="34" charset="-52"/>
              </a:rPr>
              <a:t>list():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87FAB2-048E-2DCC-8DCD-2AAE22A5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19" y="2221882"/>
            <a:ext cx="9655341" cy="27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2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790" y="338492"/>
            <a:ext cx="4222419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Списки в </a:t>
            </a:r>
            <a:r>
              <a:rPr lang="en-US" sz="4000" b="1" dirty="0">
                <a:latin typeface="PT Sans" panose="020B0503020203020204" pitchFamily="34" charset="-52"/>
              </a:rPr>
              <a:t>python: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1DAFA6-0ADB-2D5B-0BF2-88F689CF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4367" y="1874838"/>
            <a:ext cx="11403265" cy="3788228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lvl="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Что такое список? Какую задачу решают списки?</a:t>
            </a:r>
            <a:endParaRPr lang="en-US" sz="2400" dirty="0">
              <a:effectLst/>
              <a:latin typeface="PT Sans" panose="020B0503020203020204" pitchFamily="34" charset="-52"/>
              <a:ea typeface="Arial" panose="020B0604020202020204" pitchFamily="34" charset="0"/>
            </a:endParaRPr>
          </a:p>
          <a:p>
            <a:pPr lvl="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Когда нужно использовать списки? Можно ли обойтись без списков?</a:t>
            </a:r>
            <a:endParaRPr lang="en-US" sz="2400" dirty="0">
              <a:effectLst/>
              <a:latin typeface="PT Sans" panose="020B0503020203020204" pitchFamily="34" charset="-52"/>
              <a:ea typeface="Arial" panose="020B0604020202020204" pitchFamily="34" charset="0"/>
            </a:endParaRPr>
          </a:p>
          <a:p>
            <a:pPr lvl="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Как обращаться к элементам списка?</a:t>
            </a:r>
            <a:endParaRPr lang="en-US" sz="2400" dirty="0">
              <a:latin typeface="PT Sans" panose="020B0503020203020204" pitchFamily="34" charset="-52"/>
              <a:ea typeface="Arial" panose="020B0604020202020204" pitchFamily="34" charset="0"/>
            </a:endParaRPr>
          </a:p>
          <a:p>
            <a:pPr lvl="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Могут ли списки в Python содержать значения разных типов данных?</a:t>
            </a:r>
            <a:endParaRPr lang="en-US" sz="2400" dirty="0">
              <a:latin typeface="PT Sans" panose="020B0503020203020204" pitchFamily="34" charset="-52"/>
              <a:ea typeface="Arial" panose="020B0604020202020204" pitchFamily="34" charset="0"/>
            </a:endParaRPr>
          </a:p>
          <a:p>
            <a:pPr marL="0" lvl="0" indent="0" algn="ctr">
              <a:lnSpc>
                <a:spcPct val="115000"/>
              </a:lnSpc>
              <a:buNone/>
            </a:pPr>
            <a:endParaRPr lang="ru-RU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0485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25" y="861526"/>
            <a:ext cx="8845750" cy="714144"/>
          </a:xfrm>
        </p:spPr>
        <p:txBody>
          <a:bodyPr/>
          <a:lstStyle/>
          <a:p>
            <a:pPr algn="ctr"/>
            <a:r>
              <a:rPr lang="ru-RU" b="1" dirty="0">
                <a:latin typeface="PT Sans" panose="020B0503020203020204" pitchFamily="34" charset="-52"/>
              </a:rPr>
              <a:t>Вложенные списки</a:t>
            </a:r>
            <a:r>
              <a:rPr lang="en-US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D0073C-C968-6926-7D6C-CAD84790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566" y="1514430"/>
            <a:ext cx="2775930" cy="20101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E403D8-A014-3A93-8F5A-929C5FEC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5" y="4176040"/>
            <a:ext cx="5452080" cy="21501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9FB4C1-0D56-7994-E34C-F854BF229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176039"/>
            <a:ext cx="3731985" cy="21501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47A018-D8FD-ECED-7C08-5CB3CC4234EF}"/>
              </a:ext>
            </a:extLst>
          </p:cNvPr>
          <p:cNvSpPr txBox="1"/>
          <p:nvPr/>
        </p:nvSpPr>
        <p:spPr>
          <a:xfrm>
            <a:off x="647508" y="1770260"/>
            <a:ext cx="84563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73A3C"/>
                </a:solidFill>
                <a:effectLst/>
                <a:latin typeface="-apple-system"/>
              </a:rPr>
              <a:t>Прямоугольные таблицы с данными называются матрицами или двумерными массивами. </a:t>
            </a:r>
            <a:endParaRPr lang="en-US" b="0" i="0" dirty="0">
              <a:solidFill>
                <a:srgbClr val="373A3C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73A3C"/>
                </a:solidFill>
                <a:effectLst/>
                <a:latin typeface="-apple-system"/>
              </a:rPr>
              <a:t>В языке программирования Питон таблицу можно представить в виде списка строк, каждый элемент которого является в свою очередь списком, например, чисел.</a:t>
            </a:r>
            <a:endParaRPr lang="en-US" b="0" i="0" dirty="0">
              <a:solidFill>
                <a:srgbClr val="373A3C"/>
              </a:solidFill>
              <a:effectLst/>
              <a:latin typeface="-apple-system"/>
            </a:endParaRPr>
          </a:p>
          <a:p>
            <a:r>
              <a:rPr lang="ru-RU" dirty="0">
                <a:solidFill>
                  <a:srgbClr val="373A3C"/>
                </a:solidFill>
                <a:latin typeface="-apple-system"/>
              </a:rPr>
              <a:t>Для обращения к элементу списка необходимо указать </a:t>
            </a:r>
            <a:r>
              <a:rPr lang="ru-RU" dirty="0">
                <a:solidFill>
                  <a:srgbClr val="373A3C"/>
                </a:solidFill>
                <a:highlight>
                  <a:srgbClr val="FFFF00"/>
                </a:highlight>
                <a:latin typeface="-apple-system"/>
              </a:rPr>
              <a:t>номер строки </a:t>
            </a:r>
            <a:r>
              <a:rPr lang="ru-RU" dirty="0">
                <a:solidFill>
                  <a:srgbClr val="373A3C"/>
                </a:solidFill>
                <a:latin typeface="-apple-system"/>
              </a:rPr>
              <a:t>и </a:t>
            </a:r>
            <a:r>
              <a:rPr lang="ru-RU" dirty="0">
                <a:solidFill>
                  <a:srgbClr val="373A3C"/>
                </a:solidFill>
                <a:highlight>
                  <a:srgbClr val="FFFF00"/>
                </a:highlight>
                <a:latin typeface="-apple-system"/>
              </a:rPr>
              <a:t>номер столбца</a:t>
            </a:r>
            <a:endParaRPr lang="ru-R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099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Операции списков</a:t>
            </a:r>
            <a:r>
              <a:rPr lang="ru-RU" sz="4400" b="1" dirty="0">
                <a:solidFill>
                  <a:prstClr val="black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6188E20-072C-584A-094E-77E4A0DA1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553306" cy="823912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len</a:t>
            </a:r>
            <a:r>
              <a:rPr lang="ru-RU" dirty="0"/>
              <a:t>() для подсчета длины списка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FBBC6477-A141-9673-6FAE-2D5F2BB15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in </a:t>
            </a:r>
            <a:r>
              <a:rPr lang="ru-RU" dirty="0"/>
              <a:t>оператор принадлежности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AFF16A4C-BFE4-52C5-CF1D-AEF3FCC4E0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73304"/>
            <a:ext cx="4835477" cy="940958"/>
          </a:xfr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562177A-25A7-C3C5-4A30-70DEA5B8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23" y="2673304"/>
            <a:ext cx="4906426" cy="940958"/>
          </a:xfrm>
          <a:prstGeom prst="rect">
            <a:avLst/>
          </a:prstGeom>
        </p:spPr>
      </p:pic>
      <p:sp>
        <p:nvSpPr>
          <p:cNvPr id="21" name="Текст 5">
            <a:extLst>
              <a:ext uri="{FF2B5EF4-FFF2-40B4-BE49-F238E27FC236}">
                <a16:creationId xmlns:a16="http://schemas.microsoft.com/office/drawing/2014/main" id="{D06591D0-4210-BBD1-8820-E87425A8AA56}"/>
              </a:ext>
            </a:extLst>
          </p:cNvPr>
          <p:cNvSpPr txBox="1">
            <a:spLocks/>
          </p:cNvSpPr>
          <p:nvPr/>
        </p:nvSpPr>
        <p:spPr>
          <a:xfrm>
            <a:off x="839788" y="3823238"/>
            <a:ext cx="455330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Индексация</a:t>
            </a:r>
            <a:r>
              <a:rPr lang="en-US" dirty="0"/>
              <a:t> - </a:t>
            </a:r>
            <a:r>
              <a:rPr lang="ru-RU" dirty="0"/>
              <a:t>обращение по индексу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68A12D3-3AEF-DE78-BF73-F57C85F8A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23" y="4662414"/>
            <a:ext cx="4902068" cy="1458467"/>
          </a:xfrm>
          <a:prstGeom prst="rect">
            <a:avLst/>
          </a:prstGeom>
        </p:spPr>
      </p:pic>
      <p:sp>
        <p:nvSpPr>
          <p:cNvPr id="24" name="Текст 5">
            <a:extLst>
              <a:ext uri="{FF2B5EF4-FFF2-40B4-BE49-F238E27FC236}">
                <a16:creationId xmlns:a16="http://schemas.microsoft.com/office/drawing/2014/main" id="{D03B01EA-CC21-DE33-9740-2D9F6E3ECAEF}"/>
              </a:ext>
            </a:extLst>
          </p:cNvPr>
          <p:cNvSpPr txBox="1">
            <a:spLocks/>
          </p:cNvSpPr>
          <p:nvPr/>
        </p:nvSpPr>
        <p:spPr>
          <a:xfrm>
            <a:off x="6172200" y="3823238"/>
            <a:ext cx="455330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/>
              <a:t>срезы</a:t>
            </a:r>
            <a: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2600" dirty="0"/>
              <a:t>позволяют получать подсписки исходных списков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76911B5-D6D1-412C-6A07-FA3AC46FF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4662413"/>
            <a:ext cx="4966770" cy="13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9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Операции и функции списков</a:t>
            </a:r>
            <a:r>
              <a:rPr lang="ru-RU" sz="4400" b="1" dirty="0">
                <a:solidFill>
                  <a:prstClr val="black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6188E20-072C-584A-094E-77E4A0DA1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020" y="1681163"/>
            <a:ext cx="4553306" cy="37769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Операция конкатенации 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FBBC6477-A141-9673-6FAE-2D5F2BB15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12641"/>
            <a:ext cx="5183188" cy="44621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Умножения на число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DAA6C6-72D0-09E4-B435-30615900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20" y="2056852"/>
            <a:ext cx="4565103" cy="19544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873998-3E75-9635-DD27-C45E0BFED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2058858"/>
            <a:ext cx="4606335" cy="1955864"/>
          </a:xfrm>
          <a:prstGeom prst="rect">
            <a:avLst/>
          </a:prstGeom>
        </p:spPr>
      </p:pic>
      <p:sp>
        <p:nvSpPr>
          <p:cNvPr id="10" name="Текст 5">
            <a:extLst>
              <a:ext uri="{FF2B5EF4-FFF2-40B4-BE49-F238E27FC236}">
                <a16:creationId xmlns:a16="http://schemas.microsoft.com/office/drawing/2014/main" id="{75267562-3DD1-5171-92A7-1644B4FFD8B6}"/>
              </a:ext>
            </a:extLst>
          </p:cNvPr>
          <p:cNvSpPr txBox="1">
            <a:spLocks/>
          </p:cNvSpPr>
          <p:nvPr/>
        </p:nvSpPr>
        <p:spPr>
          <a:xfrm>
            <a:off x="839788" y="4188603"/>
            <a:ext cx="4553306" cy="377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Функции </a:t>
            </a:r>
            <a:r>
              <a:rPr lang="ru-RU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min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 и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max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 </a:t>
            </a:r>
            <a:endParaRPr lang="ru-RU" dirty="0"/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2D5002A8-BCB9-818B-66B1-5415126E46C6}"/>
              </a:ext>
            </a:extLst>
          </p:cNvPr>
          <p:cNvSpPr txBox="1">
            <a:spLocks/>
          </p:cNvSpPr>
          <p:nvPr/>
        </p:nvSpPr>
        <p:spPr>
          <a:xfrm>
            <a:off x="6172200" y="4188603"/>
            <a:ext cx="4553306" cy="377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Arial" panose="020B0604020202020204" pitchFamily="34" charset="0"/>
                <a:ea typeface="Arial" panose="020B0604020202020204" pitchFamily="34" charset="0"/>
              </a:rPr>
              <a:t>Ф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ункция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sum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4D52CB2-CB7F-5336-05DF-B8850E623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08" y="4566298"/>
            <a:ext cx="4501186" cy="176133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76F3ABD-B46D-1B82-0689-1945CAF67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99" y="4585012"/>
            <a:ext cx="4666290" cy="13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1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077" y="750104"/>
            <a:ext cx="3883846" cy="817130"/>
          </a:xfrm>
        </p:spPr>
        <p:txBody>
          <a:bodyPr>
            <a:normAutofit fontScale="90000"/>
          </a:bodyPr>
          <a:lstStyle/>
          <a:p>
            <a:pPr indent="457200" algn="just">
              <a:lnSpc>
                <a:spcPct val="130000"/>
              </a:lnSpc>
            </a:pPr>
            <a:r>
              <a:rPr lang="ru-RU" sz="44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Задачи урока:</a:t>
            </a:r>
            <a:endParaRPr lang="ru-RU" sz="4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B6F63357-79D3-4B26-A3C9-C8283478977C}"/>
              </a:ext>
            </a:extLst>
          </p:cNvPr>
          <p:cNvGrpSpPr>
            <a:grpSpLocks/>
          </p:cNvGrpSpPr>
          <p:nvPr/>
        </p:nvGrpSpPr>
        <p:grpSpPr bwMode="auto">
          <a:xfrm>
            <a:off x="2822343" y="3000408"/>
            <a:ext cx="5713413" cy="555625"/>
            <a:chOff x="1248" y="2030"/>
            <a:chExt cx="3599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0DF6A419-5E2A-4E00-8DB3-6FB886C8F5B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67712EE-0A52-48BE-B7E2-6CFF71F0546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2F8CE34E-CCAC-4556-BD1B-3B879F66DC9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6" y="2048"/>
              <a:ext cx="3111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Глубже познакомиться со списками</a:t>
              </a:r>
              <a:endParaRPr lang="ru-RU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54B6CF8-FCC0-4162-ABF5-C28C496714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2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71C45FD-F429-49D3-A966-4BA12FCDFF40}"/>
              </a:ext>
            </a:extLst>
          </p:cNvPr>
          <p:cNvGrpSpPr>
            <a:grpSpLocks/>
          </p:cNvGrpSpPr>
          <p:nvPr/>
        </p:nvGrpSpPr>
        <p:grpSpPr bwMode="auto">
          <a:xfrm>
            <a:off x="1933343" y="2041358"/>
            <a:ext cx="5105401" cy="560388"/>
            <a:chOff x="1248" y="3227"/>
            <a:chExt cx="3216" cy="35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D5197F1D-8FC2-4FC3-BFC0-B4C175E572C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216313BE-CDD7-4FEA-A5D6-AE63F8D1E80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2F241C55-6E71-47BE-9B67-0B64D78720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8" y="3227"/>
              <a:ext cx="250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Познакомиться со списками</a:t>
              </a:r>
              <a:endParaRPr lang="ru-RU" sz="2400" dirty="0">
                <a:latin typeface="PT Sans" panose="020B0503020203020204" pitchFamily="34" charset="-52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1B416CA3-BD61-43D7-B8B6-F01704CD0EF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1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812B2FA8-BBCC-E4B5-4D67-54448CD84C8F}"/>
              </a:ext>
            </a:extLst>
          </p:cNvPr>
          <p:cNvGrpSpPr>
            <a:grpSpLocks/>
          </p:cNvGrpSpPr>
          <p:nvPr/>
        </p:nvGrpSpPr>
        <p:grpSpPr bwMode="auto">
          <a:xfrm>
            <a:off x="1839680" y="4048732"/>
            <a:ext cx="5105401" cy="560388"/>
            <a:chOff x="1248" y="3227"/>
            <a:chExt cx="3216" cy="353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6B89BD4A-20A7-1A73-988D-4C68CC5235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39C12EB8-C6A9-0A77-71C3-DA9DCB4A22C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Text Box 25">
              <a:extLst>
                <a:ext uri="{FF2B5EF4-FFF2-40B4-BE49-F238E27FC236}">
                  <a16:creationId xmlns:a16="http://schemas.microsoft.com/office/drawing/2014/main" id="{1D9E7BAD-013C-BEAB-6657-95DA185851A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8" y="3227"/>
              <a:ext cx="252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Познакомиться с кортежами</a:t>
              </a:r>
              <a:endParaRPr lang="ru-RU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Text Box 26">
              <a:extLst>
                <a:ext uri="{FF2B5EF4-FFF2-40B4-BE49-F238E27FC236}">
                  <a16:creationId xmlns:a16="http://schemas.microsoft.com/office/drawing/2014/main" id="{91C2D7F4-F1C0-1535-698E-889BC6F0977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3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508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prstClr val="black"/>
                </a:solidFill>
                <a:latin typeface="PT Sans" panose="020B0503020203020204" pitchFamily="34" charset="-52"/>
              </a:rPr>
              <a:t>Методы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ru-RU" b="1" dirty="0">
                <a:solidFill>
                  <a:prstClr val="black"/>
                </a:solidFill>
                <a:latin typeface="PT Sans" panose="020B0503020203020204" pitchFamily="34" charset="-52"/>
              </a:rPr>
              <a:t>списков: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6188E20-072C-584A-094E-77E4A0DA1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020" y="1681163"/>
            <a:ext cx="4553306" cy="377695"/>
          </a:xfrm>
        </p:spPr>
        <p:txBody>
          <a:bodyPr>
            <a:noAutofit/>
          </a:bodyPr>
          <a:lstStyle/>
          <a:p>
            <a:pPr lvl="0">
              <a:lnSpc>
                <a:spcPct val="130000"/>
              </a:lnSpc>
            </a:pPr>
            <a:r>
              <a:rPr lang="ru-RU" sz="1800" dirty="0" err="1"/>
              <a:t>append</a:t>
            </a:r>
            <a:r>
              <a:rPr lang="ru-RU" sz="1800" dirty="0"/>
              <a:t>()</a:t>
            </a:r>
            <a:r>
              <a:rPr lang="ru-RU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добавить в конец списка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FBBC6477-A141-9673-6FAE-2D5F2BB15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12641"/>
            <a:ext cx="4809931" cy="570722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r</a:t>
            </a:r>
            <a:r>
              <a:rPr lang="ru-RU" sz="2600" dirty="0" err="1"/>
              <a:t>emove</a:t>
            </a:r>
            <a:r>
              <a:rPr lang="en-US" sz="2600" dirty="0"/>
              <a:t>()</a:t>
            </a:r>
            <a:r>
              <a:rPr lang="ru-RU" sz="2600" dirty="0"/>
              <a:t> -удалить первый совпадающий элемент списка 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75267562-3DD1-5171-92A7-1644B4FFD8B6}"/>
              </a:ext>
            </a:extLst>
          </p:cNvPr>
          <p:cNvSpPr txBox="1">
            <a:spLocks/>
          </p:cNvSpPr>
          <p:nvPr/>
        </p:nvSpPr>
        <p:spPr>
          <a:xfrm>
            <a:off x="881020" y="3800735"/>
            <a:ext cx="4553306" cy="7286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ru-RU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 -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удалить элемент по индексу с возможностью сохранить значение в переменной</a:t>
            </a:r>
            <a:endParaRPr lang="ru-RU" dirty="0"/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2D5002A8-BCB9-818B-66B1-5415126E46C6}"/>
              </a:ext>
            </a:extLst>
          </p:cNvPr>
          <p:cNvSpPr txBox="1">
            <a:spLocks/>
          </p:cNvSpPr>
          <p:nvPr/>
        </p:nvSpPr>
        <p:spPr>
          <a:xfrm>
            <a:off x="6132466" y="4168648"/>
            <a:ext cx="4809930" cy="377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ru-RU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lear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</a:t>
            </a:r>
            <a:r>
              <a:rPr lang="ru-RU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очистить список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8B213A-F7A8-5F21-3E99-F3D2BFB3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32" y="2058858"/>
            <a:ext cx="3495670" cy="16124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C6EF62-4CE1-9851-E2B1-573AC5669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73" y="2152471"/>
            <a:ext cx="3219003" cy="15188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33B8850-DCE5-12EC-51E3-A0F1CA62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173" y="4133078"/>
            <a:ext cx="3219003" cy="217884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41595FA-988E-B500-771D-916CA4E57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31" y="4579474"/>
            <a:ext cx="3029139" cy="17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99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prstClr val="black"/>
                </a:solidFill>
                <a:latin typeface="PT Sans" panose="020B0503020203020204" pitchFamily="34" charset="-52"/>
              </a:rPr>
              <a:t>Методы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ru-RU" b="1" dirty="0">
                <a:solidFill>
                  <a:prstClr val="black"/>
                </a:solidFill>
                <a:latin typeface="PT Sans" panose="020B0503020203020204" pitchFamily="34" charset="-52"/>
              </a:rPr>
              <a:t>списков: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6188E20-072C-584A-094E-77E4A0DA1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031" y="1626314"/>
            <a:ext cx="4553306" cy="377695"/>
          </a:xfrm>
        </p:spPr>
        <p:txBody>
          <a:bodyPr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1800" dirty="0"/>
              <a:t>sort()</a:t>
            </a:r>
            <a:r>
              <a:rPr lang="ru-RU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отсортировать список</a:t>
            </a:r>
            <a:endParaRPr lang="ru-RU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75267562-3DD1-5171-92A7-1644B4FFD8B6}"/>
              </a:ext>
            </a:extLst>
          </p:cNvPr>
          <p:cNvSpPr txBox="1">
            <a:spLocks/>
          </p:cNvSpPr>
          <p:nvPr/>
        </p:nvSpPr>
        <p:spPr>
          <a:xfrm>
            <a:off x="881020" y="3800735"/>
            <a:ext cx="4553306" cy="728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2D5002A8-BCB9-818B-66B1-5415126E46C6}"/>
              </a:ext>
            </a:extLst>
          </p:cNvPr>
          <p:cNvSpPr txBox="1">
            <a:spLocks/>
          </p:cNvSpPr>
          <p:nvPr/>
        </p:nvSpPr>
        <p:spPr>
          <a:xfrm>
            <a:off x="6172200" y="3975231"/>
            <a:ext cx="4809930" cy="3776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25DC84-C17B-2E99-F63B-09676A6F5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31" y="2037327"/>
            <a:ext cx="3627346" cy="1638934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F0EDB56A-1C65-A672-A0AB-3E62E690D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536261"/>
            <a:ext cx="5183188" cy="46774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count(x) - </a:t>
            </a:r>
            <a:r>
              <a:rPr lang="ru-RU" sz="1800" dirty="0">
                <a:latin typeface="Arial" panose="020B0604020202020204" pitchFamily="34" charset="0"/>
              </a:rPr>
              <a:t>Возвращает количество элементов со значением x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1D932757-350D-3151-67F5-099A981187A7}"/>
              </a:ext>
            </a:extLst>
          </p:cNvPr>
          <p:cNvSpPr txBox="1">
            <a:spLocks/>
          </p:cNvSpPr>
          <p:nvPr/>
        </p:nvSpPr>
        <p:spPr>
          <a:xfrm>
            <a:off x="839788" y="4068567"/>
            <a:ext cx="4553306" cy="3776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index(x</a:t>
            </a:r>
            <a:r>
              <a:rPr lang="en-US" sz="1800" dirty="0">
                <a:latin typeface="Arial" panose="020B0604020202020204" pitchFamily="34" charset="0"/>
              </a:rPr>
              <a:t>) </a:t>
            </a:r>
            <a:r>
              <a:rPr lang="ru-RU" sz="1800" dirty="0">
                <a:latin typeface="Arial" panose="020B0604020202020204" pitchFamily="34" charset="0"/>
              </a:rPr>
              <a:t>Возвращает положение первого элемента со значением x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567620-6AA2-CB96-95EE-4D4B2223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20" y="4490653"/>
            <a:ext cx="3500598" cy="116230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0CB1AFB-5F9C-8832-0064-0EBA046D0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20" y="5697353"/>
            <a:ext cx="3500598" cy="62873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A452EF9-9453-DE64-C4F3-492E38B0C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024" y="2037327"/>
            <a:ext cx="3217572" cy="1504796"/>
          </a:xfrm>
          <a:prstGeom prst="rect">
            <a:avLst/>
          </a:prstGeom>
        </p:spPr>
      </p:pic>
      <p:sp>
        <p:nvSpPr>
          <p:cNvPr id="20" name="Текст 5">
            <a:extLst>
              <a:ext uri="{FF2B5EF4-FFF2-40B4-BE49-F238E27FC236}">
                <a16:creationId xmlns:a16="http://schemas.microsoft.com/office/drawing/2014/main" id="{1294BF5C-DD00-1CFF-749F-26ABD9F70F24}"/>
              </a:ext>
            </a:extLst>
          </p:cNvPr>
          <p:cNvSpPr txBox="1">
            <a:spLocks/>
          </p:cNvSpPr>
          <p:nvPr/>
        </p:nvSpPr>
        <p:spPr>
          <a:xfrm>
            <a:off x="6019801" y="3949864"/>
            <a:ext cx="4553306" cy="3776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800" dirty="0">
                <a:latin typeface="Arial" panose="020B0604020202020204" pitchFamily="34" charset="0"/>
              </a:rPr>
              <a:t>insert(</a:t>
            </a:r>
            <a:r>
              <a:rPr lang="en-US" sz="1800" dirty="0" err="1">
                <a:latin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</a:rPr>
              <a:t>, x) </a:t>
            </a:r>
            <a:r>
              <a:rPr lang="ru-RU" sz="1800" dirty="0">
                <a:latin typeface="Arial" panose="020B0604020202020204" pitchFamily="34" charset="0"/>
              </a:rPr>
              <a:t>Вставляет на i-</a:t>
            </a:r>
            <a:r>
              <a:rPr lang="ru-RU" sz="1800" dirty="0" err="1">
                <a:latin typeface="Arial" panose="020B0604020202020204" pitchFamily="34" charset="0"/>
              </a:rPr>
              <a:t>ый</a:t>
            </a:r>
            <a:r>
              <a:rPr lang="ru-RU" sz="1800" dirty="0">
                <a:latin typeface="Arial" panose="020B0604020202020204" pitchFamily="34" charset="0"/>
              </a:rPr>
              <a:t> элемент значение x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F3F2C9D-F0C8-BE6C-9725-783A3754A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352925"/>
            <a:ext cx="3831771" cy="192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1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452" y="500062"/>
            <a:ext cx="251793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Разминка</a:t>
            </a:r>
            <a:r>
              <a:rPr lang="en-US" sz="3600" b="1" dirty="0">
                <a:latin typeface="PT Sans" panose="020B0503020203020204" pitchFamily="34" charset="-52"/>
              </a:rPr>
              <a:t>:</a:t>
            </a:r>
            <a:endParaRPr lang="ru-RU" sz="3600" b="1" dirty="0">
              <a:latin typeface="PT Sans" panose="020B0503020203020204" pitchFamily="34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115DF-2519-85DB-77FC-B094468F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44" y="2192783"/>
            <a:ext cx="10457155" cy="398417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Каким образом можно обратится к определенному символу в строке?</a:t>
            </a:r>
          </a:p>
          <a:p>
            <a:pPr marL="0" indent="0">
              <a:buNone/>
            </a:pPr>
            <a:endParaRPr lang="ru-RU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Какие арифметические операции доступны со строками?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Каким образом можно сделать срез строки?</a:t>
            </a:r>
            <a:endParaRPr lang="en-US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1938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PT Sans" panose="020B0503020203020204" pitchFamily="34" charset="-52"/>
              </a:rPr>
              <a:t>Разминка</a:t>
            </a:r>
            <a:r>
              <a:rPr lang="en-US" sz="3600" b="1" dirty="0">
                <a:latin typeface="PT Sans" panose="020B0503020203020204" pitchFamily="34" charset="-52"/>
              </a:rPr>
              <a:t>:</a:t>
            </a:r>
            <a:endParaRPr lang="ru-RU" sz="3600" b="1" dirty="0">
              <a:latin typeface="PT Sans" panose="020B0503020203020204" pitchFamily="34" charset="-52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EAC67B-2D06-C97E-E1BF-2F18BBD00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 каким типам данных будет относиться переменные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7A9D4A-D703-54DC-53F6-2F446DCB1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Какие имена переменных недопустимы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0C6FED-AA11-BA6A-ECC6-0EE6BA67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673476"/>
            <a:ext cx="4610455" cy="276627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997239-DE52-CC02-E690-0232E8F78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687" y="2849609"/>
            <a:ext cx="2605525" cy="252482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7B0B98-DC32-C041-615A-8BF196EED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890076"/>
            <a:ext cx="2575806" cy="248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4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B39032F-C686-FE90-FE35-8F942FA4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881" y="617294"/>
            <a:ext cx="8845750" cy="714144"/>
          </a:xfrm>
        </p:spPr>
        <p:txBody>
          <a:bodyPr/>
          <a:lstStyle/>
          <a:p>
            <a:pPr algn="ctr"/>
            <a:r>
              <a:rPr lang="ru-RU" sz="4400" b="1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29C9EC-F39C-FC2D-301B-B259DEB2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30" y="4294339"/>
            <a:ext cx="5838609" cy="14596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7FC2DF-DEEA-0332-2C5A-A18470E25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591" y="1608378"/>
            <a:ext cx="3605556" cy="14596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56C642-C0A6-2BEF-00E2-5F96C6E53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530" y="1585121"/>
            <a:ext cx="4853425" cy="25237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9C09C1F-857A-53EF-E250-BE2D9ADB5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591" y="3121652"/>
            <a:ext cx="3585769" cy="138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1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B39032F-C686-FE90-FE35-8F942FA4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9C56B2-175A-FBFD-3887-D9D662144F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5475" y="1690688"/>
            <a:ext cx="10881049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PT Sans" panose="020B0503020203020204" pitchFamily="34" charset="-52"/>
              </a:rPr>
              <a:t>Дан текст</a:t>
            </a:r>
            <a:r>
              <a:rPr lang="en-US" altLang="ru-RU" sz="2000" dirty="0">
                <a:latin typeface="PT Sans" panose="020B0503020203020204" pitchFamily="34" charset="-52"/>
              </a:rPr>
              <a:t>:</a:t>
            </a:r>
            <a:r>
              <a:rPr lang="ru-RU" altLang="ru-RU" sz="2000" dirty="0">
                <a:latin typeface="PT Sans" panose="020B0503020203020204" pitchFamily="34" charset="-52"/>
              </a:rPr>
              <a:t> </a:t>
            </a:r>
            <a:endParaRPr lang="en-US" altLang="ru-RU" sz="2000" dirty="0">
              <a:latin typeface="PT Sans" panose="020B0503020203020204" pitchFamily="34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PT Sans" panose="020B0503020203020204" pitchFamily="34" charset="-52"/>
              </a:rPr>
              <a:t>Если в предложении слово </a:t>
            </a:r>
            <a:r>
              <a:rPr lang="ru-RU" altLang="ru-RU" sz="20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какао</a:t>
            </a:r>
            <a:r>
              <a:rPr lang="ru-RU" altLang="ru-RU" sz="2000" dirty="0">
                <a:latin typeface="PT Sans" panose="020B0503020203020204" pitchFamily="34" charset="-52"/>
              </a:rPr>
              <a:t> встречается только один раз</a:t>
            </a:r>
            <a:r>
              <a:rPr lang="en-US" altLang="ru-RU" sz="2000" dirty="0">
                <a:latin typeface="PT Sans" panose="020B0503020203020204" pitchFamily="34" charset="-52"/>
              </a:rPr>
              <a:t> </a:t>
            </a:r>
            <a:r>
              <a:rPr lang="en-US" altLang="ru-RU" sz="2000" b="1" dirty="0">
                <a:latin typeface="PT Sans" panose="020B0503020203020204" pitchFamily="34" charset="-52"/>
              </a:rPr>
              <a:t>count()</a:t>
            </a:r>
            <a:r>
              <a:rPr lang="ru-RU" altLang="ru-RU" sz="2000" dirty="0">
                <a:latin typeface="PT Sans" panose="020B0503020203020204" pitchFamily="34" charset="-52"/>
              </a:rPr>
              <a:t>, выведите его индекс. </a:t>
            </a:r>
            <a:endParaRPr lang="en-US" altLang="ru-RU" sz="2000" dirty="0">
              <a:latin typeface="PT Sans" panose="020B0503020203020204" pitchFamily="34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PT Sans" panose="020B0503020203020204" pitchFamily="34" charset="-52"/>
              </a:rPr>
              <a:t>Если оно встречается два и более раз, выведите индекс его первого</a:t>
            </a:r>
            <a:r>
              <a:rPr lang="en-US" altLang="ru-RU" sz="2000" dirty="0">
                <a:latin typeface="PT Sans" panose="020B0503020203020204" pitchFamily="34" charset="-52"/>
              </a:rPr>
              <a:t> </a:t>
            </a:r>
            <a:r>
              <a:rPr lang="en-US" altLang="ru-RU" sz="2000" b="1" dirty="0">
                <a:latin typeface="PT Sans" panose="020B0503020203020204" pitchFamily="34" charset="-52"/>
              </a:rPr>
              <a:t>find()</a:t>
            </a:r>
            <a:r>
              <a:rPr lang="ru-RU" altLang="ru-RU" sz="2000" b="1" dirty="0">
                <a:latin typeface="PT Sans" panose="020B0503020203020204" pitchFamily="34" charset="-52"/>
              </a:rPr>
              <a:t> </a:t>
            </a:r>
            <a:r>
              <a:rPr lang="ru-RU" altLang="ru-RU" sz="2000" dirty="0">
                <a:latin typeface="PT Sans" panose="020B0503020203020204" pitchFamily="34" charset="-52"/>
              </a:rPr>
              <a:t>и последнего </a:t>
            </a:r>
            <a:r>
              <a:rPr lang="en-US" altLang="ru-RU" sz="2000" b="1" dirty="0" err="1">
                <a:latin typeface="PT Sans" panose="020B0503020203020204" pitchFamily="34" charset="-52"/>
              </a:rPr>
              <a:t>rfind</a:t>
            </a:r>
            <a:r>
              <a:rPr lang="en-US" altLang="ru-RU" sz="2000" b="1" dirty="0">
                <a:latin typeface="PT Sans" panose="020B0503020203020204" pitchFamily="34" charset="-52"/>
              </a:rPr>
              <a:t>()</a:t>
            </a:r>
            <a:r>
              <a:rPr lang="ru-RU" altLang="ru-RU" sz="2000" b="1" dirty="0">
                <a:latin typeface="PT Sans" panose="020B0503020203020204" pitchFamily="34" charset="-52"/>
              </a:rPr>
              <a:t> </a:t>
            </a:r>
            <a:r>
              <a:rPr lang="ru-RU" altLang="ru-RU" sz="2000" dirty="0">
                <a:latin typeface="PT Sans" panose="020B0503020203020204" pitchFamily="34" charset="-52"/>
              </a:rPr>
              <a:t>появления. </a:t>
            </a:r>
            <a:endParaRPr lang="en-US" altLang="ru-RU" sz="2000" dirty="0">
              <a:latin typeface="PT Sans" panose="020B0503020203020204" pitchFamily="34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PT Sans" panose="020B0503020203020204" pitchFamily="34" charset="-52"/>
              </a:rPr>
              <a:t>Если буква  слово </a:t>
            </a:r>
            <a:r>
              <a:rPr lang="ru-RU" altLang="ru-RU" sz="20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какао </a:t>
            </a:r>
            <a:r>
              <a:rPr lang="ru-RU" altLang="ru-RU" sz="2000" dirty="0">
                <a:latin typeface="PT Sans" panose="020B0503020203020204" pitchFamily="34" charset="-52"/>
              </a:rPr>
              <a:t>в данном предложении не встречается, то выведите </a:t>
            </a:r>
            <a:r>
              <a:rPr lang="ru-RU" altLang="ru-RU" sz="20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«Коала сыта»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9C03B-22FC-0908-77C3-17C002724226}"/>
              </a:ext>
            </a:extLst>
          </p:cNvPr>
          <p:cNvSpPr txBox="1"/>
          <p:nvPr/>
        </p:nvSpPr>
        <p:spPr>
          <a:xfrm>
            <a:off x="922176" y="4072600"/>
            <a:ext cx="4910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0" i="0" dirty="0">
                <a:solidFill>
                  <a:srgbClr val="666666"/>
                </a:solidFill>
                <a:effectLst/>
                <a:latin typeface="PT Sans" panose="020B0503020203020204" pitchFamily="34" charset="-52"/>
              </a:rPr>
              <a:t>Однажды был случай в далеком Макао:</a:t>
            </a:r>
            <a:br>
              <a:rPr lang="ru-RU" b="0" i="0" dirty="0">
                <a:solidFill>
                  <a:srgbClr val="666666"/>
                </a:solidFill>
                <a:effectLst/>
                <a:latin typeface="PT Sans" panose="020B0503020203020204" pitchFamily="34" charset="-52"/>
              </a:rPr>
            </a:br>
            <a:r>
              <a:rPr lang="ru-RU" b="0" i="0" dirty="0">
                <a:solidFill>
                  <a:srgbClr val="666666"/>
                </a:solidFill>
                <a:effectLst/>
                <a:latin typeface="PT Sans" panose="020B0503020203020204" pitchFamily="34" charset="-52"/>
              </a:rPr>
              <a:t>Макака коалу в какао макала,</a:t>
            </a:r>
            <a:r>
              <a:rPr lang="en-US" b="0" i="0" dirty="0">
                <a:solidFill>
                  <a:srgbClr val="666666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>
                <a:solidFill>
                  <a:srgbClr val="666666"/>
                </a:solidFill>
                <a:effectLst/>
                <a:latin typeface="PT Sans" panose="020B0503020203020204" pitchFamily="34" charset="-52"/>
              </a:rPr>
              <a:t>Коала какао лениво лакала, Макака макала, коала икала.</a:t>
            </a:r>
            <a:r>
              <a:rPr lang="en-US" b="0" i="0" dirty="0">
                <a:solidFill>
                  <a:srgbClr val="666666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>
                <a:solidFill>
                  <a:srgbClr val="666666"/>
                </a:solidFill>
                <a:effectLst/>
                <a:latin typeface="PT Sans" panose="020B0503020203020204" pitchFamily="34" charset="-52"/>
              </a:rPr>
              <a:t>Макака коалу в какао</a:t>
            </a:r>
            <a:r>
              <a:rPr lang="en-US" b="0" i="0" dirty="0">
                <a:solidFill>
                  <a:srgbClr val="666666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>
                <a:solidFill>
                  <a:srgbClr val="666666"/>
                </a:solidFill>
                <a:effectLst/>
                <a:latin typeface="PT Sans" panose="020B0503020203020204" pitchFamily="34" charset="-52"/>
              </a:rPr>
              <a:t>макала.</a:t>
            </a:r>
            <a:r>
              <a:rPr lang="en-US" b="0" i="0" dirty="0">
                <a:solidFill>
                  <a:srgbClr val="666666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>
                <a:solidFill>
                  <a:srgbClr val="666666"/>
                </a:solidFill>
                <a:effectLst/>
                <a:latin typeface="PT Sans" panose="020B0503020203020204" pitchFamily="34" charset="-52"/>
              </a:rPr>
              <a:t>Коала какао лениво лакала…</a:t>
            </a:r>
            <a:br>
              <a:rPr lang="ru-RU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</a:br>
            <a:endParaRPr lang="ru-RU" b="0" i="0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F12ED-5AC9-C866-F855-4BB42AA76B94}"/>
              </a:ext>
            </a:extLst>
          </p:cNvPr>
          <p:cNvSpPr txBox="1"/>
          <p:nvPr/>
        </p:nvSpPr>
        <p:spPr>
          <a:xfrm>
            <a:off x="6553199" y="4185802"/>
            <a:ext cx="42516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0" i="0" dirty="0">
                <a:solidFill>
                  <a:srgbClr val="666666"/>
                </a:solidFill>
                <a:effectLst/>
                <a:latin typeface="PT Sans" panose="020B0503020203020204" pitchFamily="34" charset="-52"/>
              </a:rPr>
              <a:t>Быть может коала ее попросила,</a:t>
            </a:r>
            <a:br>
              <a:rPr lang="ru-RU" b="0" i="0" dirty="0">
                <a:solidFill>
                  <a:srgbClr val="666666"/>
                </a:solidFill>
                <a:effectLst/>
                <a:latin typeface="PT Sans" panose="020B0503020203020204" pitchFamily="34" charset="-52"/>
              </a:rPr>
            </a:br>
            <a:r>
              <a:rPr lang="ru-RU" b="0" i="0" dirty="0">
                <a:solidFill>
                  <a:srgbClr val="666666"/>
                </a:solidFill>
                <a:effectLst/>
                <a:latin typeface="PT Sans" panose="020B0503020203020204" pitchFamily="34" charset="-52"/>
              </a:rPr>
              <a:t>А мордою вниз лакать интересней,</a:t>
            </a:r>
            <a:br>
              <a:rPr lang="ru-RU" b="0" i="0" dirty="0">
                <a:solidFill>
                  <a:srgbClr val="666666"/>
                </a:solidFill>
                <a:effectLst/>
                <a:latin typeface="PT Sans" panose="020B0503020203020204" pitchFamily="34" charset="-52"/>
              </a:rPr>
            </a:br>
            <a:r>
              <a:rPr lang="ru-RU" b="0" i="0" dirty="0">
                <a:solidFill>
                  <a:srgbClr val="666666"/>
                </a:solidFill>
                <a:effectLst/>
                <a:latin typeface="PT Sans" panose="020B0503020203020204" pitchFamily="34" charset="-52"/>
              </a:rPr>
              <a:t>Макака макает, поет громко песню…</a:t>
            </a:r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6AB537B6-C8CC-DC65-CB2F-985FA7B9B03A}"/>
              </a:ext>
            </a:extLst>
          </p:cNvPr>
          <p:cNvSpPr txBox="1">
            <a:spLocks/>
          </p:cNvSpPr>
          <p:nvPr/>
        </p:nvSpPr>
        <p:spPr>
          <a:xfrm>
            <a:off x="838200" y="3643355"/>
            <a:ext cx="1382486" cy="429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Тест 1</a:t>
            </a:r>
          </a:p>
        </p:txBody>
      </p:sp>
      <p:sp>
        <p:nvSpPr>
          <p:cNvPr id="16" name="Текст 5">
            <a:extLst>
              <a:ext uri="{FF2B5EF4-FFF2-40B4-BE49-F238E27FC236}">
                <a16:creationId xmlns:a16="http://schemas.microsoft.com/office/drawing/2014/main" id="{1459E06D-9EA0-2CA5-369A-6A1A4B677CD0}"/>
              </a:ext>
            </a:extLst>
          </p:cNvPr>
          <p:cNvSpPr txBox="1">
            <a:spLocks/>
          </p:cNvSpPr>
          <p:nvPr/>
        </p:nvSpPr>
        <p:spPr>
          <a:xfrm>
            <a:off x="6553199" y="3648020"/>
            <a:ext cx="1382486" cy="429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Тест 2</a:t>
            </a:r>
          </a:p>
        </p:txBody>
      </p:sp>
    </p:spTree>
    <p:extLst>
      <p:ext uri="{BB962C8B-B14F-4D97-AF65-F5344CB8AC3E}">
        <p14:creationId xmlns:p14="http://schemas.microsoft.com/office/powerpoint/2010/main" val="362519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080" y="271738"/>
            <a:ext cx="4222419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Списки в </a:t>
            </a:r>
            <a:r>
              <a:rPr lang="en-US" sz="4000" b="1" dirty="0">
                <a:latin typeface="PT Sans" panose="020B0503020203020204" pitchFamily="34" charset="-52"/>
              </a:rPr>
              <a:t>python: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1DAFA6-0ADB-2D5B-0BF2-88F689CF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208" y="1345540"/>
            <a:ext cx="11403265" cy="192950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ru-RU" sz="2000" b="1" i="0" dirty="0">
                <a:effectLst/>
                <a:latin typeface="PT Sans" panose="020B0503020203020204" pitchFamily="34" charset="-52"/>
              </a:rPr>
              <a:t>Списки</a:t>
            </a:r>
            <a:r>
              <a:rPr lang="ru-RU" sz="2000" b="0" i="0" dirty="0">
                <a:effectLst/>
                <a:latin typeface="PT Sans" panose="020B0503020203020204" pitchFamily="34" charset="-52"/>
              </a:rPr>
              <a:t> - упорядоченные изменяемые коллекции объектов произвольных типов (почти как массив, но типы могут отличаться).</a:t>
            </a:r>
            <a:endParaRPr lang="en-US" sz="2000" b="0" i="0" dirty="0">
              <a:effectLst/>
              <a:latin typeface="PT Sans" panose="020B0503020203020204" pitchFamily="34" charset="-52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ru-RU" sz="2000" b="1" dirty="0">
                <a:latin typeface="PT Sans" panose="020B0503020203020204" pitchFamily="34" charset="-52"/>
              </a:rPr>
              <a:t>Список</a:t>
            </a:r>
            <a:r>
              <a:rPr lang="ru-RU" sz="2000" dirty="0">
                <a:latin typeface="PT Sans" panose="020B0503020203020204" pitchFamily="34" charset="-52"/>
              </a:rPr>
              <a:t> – структура данных, позволяющая хранить и обрабатывать множество однотипных и/или логически связанных данных.</a:t>
            </a:r>
            <a:endParaRPr lang="en-US" sz="2000" dirty="0">
              <a:latin typeface="PT Sans" panose="020B0503020203020204" pitchFamily="34" charset="-52"/>
            </a:endParaRPr>
          </a:p>
        </p:txBody>
      </p:sp>
      <p:pic>
        <p:nvPicPr>
          <p:cNvPr id="3" name="Объект 6">
            <a:extLst>
              <a:ext uri="{FF2B5EF4-FFF2-40B4-BE49-F238E27FC236}">
                <a16:creationId xmlns:a16="http://schemas.microsoft.com/office/drawing/2014/main" id="{4CF6250B-D94C-07BF-DA75-055985CE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86" y="3461876"/>
            <a:ext cx="5934269" cy="179169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561F138-D567-82A0-A24D-726C514C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24" y="3452998"/>
            <a:ext cx="2401054" cy="6428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E43B360-F949-DEC1-E8DB-B0BAAD857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24" y="4136602"/>
            <a:ext cx="2478442" cy="52754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1A304A7-4278-8049-BD28-F1A1E4299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25" y="4704945"/>
            <a:ext cx="2895576" cy="7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8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080" y="271738"/>
            <a:ext cx="4222419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Списки в </a:t>
            </a:r>
            <a:r>
              <a:rPr lang="en-US" sz="4000" b="1" dirty="0">
                <a:latin typeface="PT Sans" panose="020B0503020203020204" pitchFamily="34" charset="-52"/>
              </a:rPr>
              <a:t>python: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1DAFA6-0ADB-2D5B-0BF2-88F689CF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208" y="1345541"/>
            <a:ext cx="11403265" cy="1909437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ru-RU" sz="20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К элементам списка обращаются по их </a:t>
            </a:r>
            <a:r>
              <a:rPr lang="ru-RU" sz="2000" b="1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индексам</a:t>
            </a:r>
            <a:r>
              <a:rPr lang="ru-RU" sz="20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, то есть по их номерам. 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ru-RU" sz="2000" b="1" dirty="0">
                <a:latin typeface="PT Sans" panose="020B0503020203020204" pitchFamily="34" charset="-52"/>
                <a:ea typeface="Arial" panose="020B0604020202020204" pitchFamily="34" charset="0"/>
              </a:rPr>
              <a:t>Индекс</a:t>
            </a:r>
            <a:r>
              <a:rPr lang="ru-RU" sz="2000" dirty="0">
                <a:latin typeface="PT Sans" panose="020B0503020203020204" pitchFamily="34" charset="-52"/>
                <a:ea typeface="Arial" panose="020B0604020202020204" pitchFamily="34" charset="0"/>
              </a:rPr>
              <a:t> – это значение, которое указывает на конкретный элемент массива</a:t>
            </a:r>
            <a:endParaRPr lang="en-US" sz="2000" dirty="0">
              <a:effectLst/>
              <a:latin typeface="PT Sans" panose="020B0503020203020204" pitchFamily="34" charset="-52"/>
              <a:ea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ru-RU" sz="20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Нумерация начинается с </a:t>
            </a:r>
            <a:r>
              <a:rPr lang="ru-RU" sz="2000" b="1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нуля. </a:t>
            </a:r>
            <a:r>
              <a:rPr lang="ru-RU" sz="20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Возможна отрицательная нумерация с конца списка</a:t>
            </a:r>
            <a:endParaRPr lang="ru-RU" sz="2000" dirty="0">
              <a:latin typeface="PT Sans" panose="020B0503020203020204" pitchFamily="34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CCFE32-5567-B007-BE96-62D8CBDE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8" y="3324030"/>
            <a:ext cx="4932523" cy="269188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E17B3E-395A-DF5C-E72C-C895230B0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840" y="3524006"/>
            <a:ext cx="4599364" cy="28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080" y="271738"/>
            <a:ext cx="4222419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Списки в </a:t>
            </a:r>
            <a:r>
              <a:rPr lang="en-US" sz="4000" b="1" dirty="0">
                <a:latin typeface="PT Sans" panose="020B0503020203020204" pitchFamily="34" charset="-52"/>
              </a:rPr>
              <a:t>python: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1DAFA6-0ADB-2D5B-0BF2-88F689CF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4367" y="1414594"/>
            <a:ext cx="11403265" cy="666134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ru-RU" sz="20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Для изменения элемента массива необходимо к нему обратится по индексу</a:t>
            </a:r>
            <a:r>
              <a:rPr lang="en-US" sz="2000" dirty="0">
                <a:latin typeface="PT Sans" panose="020B0503020203020204" pitchFamily="34" charset="-52"/>
                <a:ea typeface="Arial" panose="020B0604020202020204" pitchFamily="34" charset="0"/>
              </a:rPr>
              <a:t>:</a:t>
            </a:r>
            <a:endParaRPr lang="ru-RU" sz="2000" dirty="0">
              <a:effectLst/>
              <a:latin typeface="PT Sans" panose="020B0503020203020204" pitchFamily="34" charset="-52"/>
              <a:ea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CCFE32-5567-B007-BE96-62D8CBDE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" y="2378884"/>
            <a:ext cx="4932523" cy="26918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64D671-9C16-6176-173E-446AA2DB7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662" y="2378884"/>
            <a:ext cx="5645630" cy="31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74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8001</TotalTime>
  <Words>618</Words>
  <Application>Microsoft Office PowerPoint</Application>
  <PresentationFormat>Широкоэкранный</PresentationFormat>
  <Paragraphs>81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Courier New</vt:lpstr>
      <vt:lpstr>PT Sans</vt:lpstr>
      <vt:lpstr>Roboto</vt:lpstr>
      <vt:lpstr>Verdana</vt:lpstr>
      <vt:lpstr>Тема Office</vt:lpstr>
      <vt:lpstr>Коллекции и их методы</vt:lpstr>
      <vt:lpstr>Задачи урока:</vt:lpstr>
      <vt:lpstr>Разминка:</vt:lpstr>
      <vt:lpstr>Разминка:</vt:lpstr>
      <vt:lpstr>Что будет результатом программы:</vt:lpstr>
      <vt:lpstr>Реши:</vt:lpstr>
      <vt:lpstr>Списки в python:</vt:lpstr>
      <vt:lpstr>Списки в python:</vt:lpstr>
      <vt:lpstr>Списки в python:</vt:lpstr>
      <vt:lpstr>Списки в python:</vt:lpstr>
      <vt:lpstr>Списки в python:</vt:lpstr>
      <vt:lpstr>Реши:</vt:lpstr>
      <vt:lpstr>Списки в python:</vt:lpstr>
      <vt:lpstr>Пример создания списков</vt:lpstr>
      <vt:lpstr>Функция list():</vt:lpstr>
      <vt:lpstr>Списки в python:</vt:lpstr>
      <vt:lpstr>Вложенные списки:</vt:lpstr>
      <vt:lpstr>Операции списков:</vt:lpstr>
      <vt:lpstr>Операции и функции списков:</vt:lpstr>
      <vt:lpstr>Методы списков:</vt:lpstr>
      <vt:lpstr>Методы списков: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Дмитрий Лебедев</cp:lastModifiedBy>
  <cp:revision>32</cp:revision>
  <dcterms:created xsi:type="dcterms:W3CDTF">2021-06-25T08:30:56Z</dcterms:created>
  <dcterms:modified xsi:type="dcterms:W3CDTF">2022-12-13T12:47:32Z</dcterms:modified>
</cp:coreProperties>
</file>