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sldIdLst>
    <p:sldId id="258" r:id="rId2"/>
    <p:sldId id="344" r:id="rId3"/>
    <p:sldId id="360" r:id="rId4"/>
    <p:sldId id="362" r:id="rId5"/>
    <p:sldId id="364" r:id="rId6"/>
    <p:sldId id="366" r:id="rId7"/>
    <p:sldId id="357" r:id="rId8"/>
    <p:sldId id="368" r:id="rId9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>
      <p:cViewPr varScale="1">
        <p:scale>
          <a:sx n="110" d="100"/>
          <a:sy n="110" d="100"/>
        </p:scale>
        <p:origin x="139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2025-04-09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7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27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0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33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263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6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>
                <a:solidFill>
                  <a:srgbClr val="0000FF"/>
                </a:solidFill>
              </a:rPr>
              <a:t>숙제</a:t>
            </a:r>
            <a:r>
              <a:rPr lang="en-US" altLang="ko-KR" b="1" dirty="0">
                <a:solidFill>
                  <a:srgbClr val="0000FF"/>
                </a:solidFill>
              </a:rPr>
              <a:t>5. </a:t>
            </a:r>
            <a:r>
              <a:rPr lang="ko-KR" altLang="en-US" b="1" dirty="0" err="1">
                <a:solidFill>
                  <a:srgbClr val="0000FF"/>
                </a:solidFill>
              </a:rPr>
              <a:t>조건문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886200"/>
            <a:ext cx="8424936" cy="406896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1. Ch5. </a:t>
            </a:r>
            <a:r>
              <a:rPr lang="ko-KR" altLang="en-US" sz="3200"/>
              <a:t>연습문제 </a:t>
            </a:r>
            <a:r>
              <a:rPr lang="en-US" altLang="ko-KR" sz="3200" dirty="0"/>
              <a:t>6</a:t>
            </a:r>
            <a:r>
              <a:rPr lang="ko-KR" altLang="en-US" sz="320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" y="105273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ko-KR" altLang="en-US" sz="2000" dirty="0"/>
              <a:t>랜덤하게 </a:t>
            </a:r>
            <a:r>
              <a:rPr lang="en-US" altLang="ko-KR" sz="2000" dirty="0"/>
              <a:t>1~20</a:t>
            </a:r>
            <a:r>
              <a:rPr lang="ko-KR" altLang="en-US" sz="2000" dirty="0"/>
              <a:t>까지의 숫자를 </a:t>
            </a:r>
            <a:r>
              <a:rPr lang="en-US" altLang="ko-KR" sz="2000" dirty="0"/>
              <a:t>20</a:t>
            </a:r>
            <a:r>
              <a:rPr lang="ko-KR" altLang="en-US" sz="2000" dirty="0"/>
              <a:t>개 채운 후에</a:t>
            </a:r>
            <a:r>
              <a:rPr lang="en-US" altLang="ko-KR" sz="2000" dirty="0"/>
              <a:t>, </a:t>
            </a:r>
            <a:r>
              <a:rPr lang="ko-KR" altLang="en-US" sz="2000" dirty="0"/>
              <a:t>뽑힌 숫자 목록을 추출하는 코드를 작성하세요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2816"/>
            <a:ext cx="7872007" cy="42572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A3EFDC-A580-69B4-DBA7-4C703DE6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896" y="1698063"/>
            <a:ext cx="6444208" cy="4563095"/>
          </a:xfrm>
          <a:prstGeom prst="rect">
            <a:avLst/>
          </a:prstGeom>
          <a:ln w="5715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 Ch5.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7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" y="105273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7. </a:t>
            </a:r>
            <a:r>
              <a:rPr lang="ko-KR" altLang="en-US" sz="2000" dirty="0"/>
              <a:t>다음은 두 사람이 주사위를 던져서 높은 숫자가 나오면 이기는 게임이다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출력결과는</a:t>
            </a:r>
            <a:r>
              <a:rPr lang="ko-KR" altLang="en-US" sz="2000" dirty="0"/>
              <a:t> </a:t>
            </a:r>
            <a:r>
              <a:rPr lang="en-US" altLang="ko-KR" sz="2000" dirty="0"/>
              <a:t>A</a:t>
            </a:r>
            <a:r>
              <a:rPr lang="ko-KR" altLang="en-US" sz="2000" dirty="0"/>
              <a:t>가 이기거나</a:t>
            </a:r>
            <a:r>
              <a:rPr lang="en-US" altLang="ko-KR" sz="2000" dirty="0"/>
              <a:t>, B</a:t>
            </a:r>
            <a:r>
              <a:rPr lang="ko-KR" altLang="en-US" sz="2000" dirty="0"/>
              <a:t>가 이기거나</a:t>
            </a:r>
            <a:r>
              <a:rPr lang="en-US" altLang="ko-KR" sz="2000" dirty="0"/>
              <a:t>, </a:t>
            </a:r>
            <a:r>
              <a:rPr lang="ko-KR" altLang="en-US" sz="2000" dirty="0"/>
              <a:t>비기는 결과가 나와야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코드를 작성해 보자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633280"/>
            <a:ext cx="3810000" cy="1209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E970F1-673A-20A6-262D-88E2CA0BD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36" y="1785358"/>
            <a:ext cx="7524328" cy="4570992"/>
          </a:xfrm>
          <a:prstGeom prst="rect">
            <a:avLst/>
          </a:prstGeom>
          <a:ln w="5715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27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8"/>
            <a:ext cx="8635824" cy="868346"/>
          </a:xfrm>
        </p:spPr>
        <p:txBody>
          <a:bodyPr/>
          <a:lstStyle/>
          <a:p>
            <a:r>
              <a:rPr lang="en-US" altLang="ko-KR" sz="2800" dirty="0"/>
              <a:t>3. Ch5. </a:t>
            </a:r>
            <a:r>
              <a:rPr lang="ko-KR" altLang="en-US" sz="2800" dirty="0" err="1"/>
              <a:t>응용예제</a:t>
            </a:r>
            <a:r>
              <a:rPr lang="en-US" altLang="ko-KR" sz="2800" dirty="0"/>
              <a:t>01 </a:t>
            </a:r>
            <a:r>
              <a:rPr lang="ko-KR" altLang="en-US" sz="2800" dirty="0"/>
              <a:t>주사위 여러 개를 동시에 던지기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" y="105273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같은 숫자가 나올 때까지 주사위 </a:t>
            </a:r>
            <a:r>
              <a:rPr lang="en-US" altLang="ko-KR" sz="2000" dirty="0"/>
              <a:t>6</a:t>
            </a:r>
            <a:r>
              <a:rPr lang="ko-KR" altLang="en-US" sz="2000" dirty="0"/>
              <a:t>개를 동시에 무한 반복해서 던진다</a:t>
            </a:r>
            <a:r>
              <a:rPr lang="en-US" altLang="ko-KR" sz="2000" dirty="0"/>
              <a:t>. </a:t>
            </a:r>
            <a:r>
              <a:rPr lang="ko-KR" altLang="en-US" sz="2000" dirty="0"/>
              <a:t>같은 숫자가 나올 때까지 몇 번 던졌는지</a:t>
            </a:r>
            <a:r>
              <a:rPr lang="en-US" altLang="ko-KR" sz="2000" dirty="0"/>
              <a:t>, 1</a:t>
            </a:r>
            <a:r>
              <a:rPr lang="ko-KR" altLang="en-US" sz="2000" dirty="0"/>
              <a:t>부터 </a:t>
            </a:r>
            <a:r>
              <a:rPr lang="en-US" altLang="ko-KR" sz="2000" dirty="0"/>
              <a:t>6</a:t>
            </a:r>
            <a:r>
              <a:rPr lang="ko-KR" altLang="en-US" sz="2000" dirty="0"/>
              <a:t>까지 연속된 숫자는 몇 번 나왔는지 출력해 보자</a:t>
            </a: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24" y="2550826"/>
            <a:ext cx="8011616" cy="11802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3DF330-7C7F-C093-05D4-A3ABB7FDB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76" y="1172653"/>
            <a:ext cx="7380312" cy="4766887"/>
          </a:xfrm>
          <a:prstGeom prst="rect">
            <a:avLst/>
          </a:prstGeom>
          <a:ln w="5715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73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8"/>
            <a:ext cx="8635824" cy="868346"/>
          </a:xfrm>
        </p:spPr>
        <p:txBody>
          <a:bodyPr/>
          <a:lstStyle/>
          <a:p>
            <a:r>
              <a:rPr lang="en-US" altLang="ko-KR" sz="2800" dirty="0"/>
              <a:t>4. Ch5. </a:t>
            </a:r>
            <a:r>
              <a:rPr lang="ko-KR" altLang="en-US" sz="2800" dirty="0" err="1"/>
              <a:t>응용예제</a:t>
            </a:r>
            <a:r>
              <a:rPr lang="en-US" altLang="ko-KR" sz="2800" dirty="0"/>
              <a:t>02 </a:t>
            </a:r>
            <a:r>
              <a:rPr lang="ko-KR" altLang="en-US" sz="2800" dirty="0"/>
              <a:t>거북이 서로 만나게 하기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" y="105273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거북이 세 마리를 서로 만날 때까지 화면을 임의로 돌아다니도록 하자</a:t>
            </a:r>
            <a:r>
              <a:rPr lang="en-US" altLang="ko-KR" sz="2000" dirty="0"/>
              <a:t>. </a:t>
            </a:r>
            <a:r>
              <a:rPr lang="ko-KR" altLang="en-US" sz="2000" dirty="0"/>
              <a:t>세 마리 중 서로 만나는 거북이가 있다면 움직임을 멈추고</a:t>
            </a:r>
            <a:r>
              <a:rPr lang="en-US" altLang="ko-KR" sz="2000" dirty="0"/>
              <a:t>, </a:t>
            </a:r>
            <a:r>
              <a:rPr lang="ko-KR" altLang="en-US" sz="2000" dirty="0"/>
              <a:t>모든 거북이의 크기를 세배로 키운다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84" y="2250576"/>
            <a:ext cx="4991645" cy="42752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B101CD-E58B-7F34-B9CB-B10A0B440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396" y="1943790"/>
            <a:ext cx="5972072" cy="4568497"/>
          </a:xfrm>
          <a:prstGeom prst="rect">
            <a:avLst/>
          </a:prstGeom>
          <a:ln w="5715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335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8"/>
            <a:ext cx="8635824" cy="868346"/>
          </a:xfrm>
        </p:spPr>
        <p:txBody>
          <a:bodyPr/>
          <a:lstStyle/>
          <a:p>
            <a:r>
              <a:rPr lang="en-US" altLang="ko-KR" sz="2800" dirty="0"/>
              <a:t>5. Ch5. </a:t>
            </a:r>
            <a:r>
              <a:rPr lang="ko-KR" altLang="en-US" sz="2800" dirty="0"/>
              <a:t>연습문제 </a:t>
            </a:r>
            <a:r>
              <a:rPr lang="en-US" altLang="ko-KR" sz="2800" dirty="0"/>
              <a:t>8</a:t>
            </a:r>
            <a:r>
              <a:rPr lang="ko-KR" altLang="en-US" sz="2800" dirty="0"/>
              <a:t>번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" y="105273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8. </a:t>
            </a:r>
            <a:r>
              <a:rPr lang="ko-KR" altLang="en-US" sz="2000" dirty="0"/>
              <a:t>응용 예제</a:t>
            </a:r>
            <a:r>
              <a:rPr lang="en-US" altLang="ko-KR" sz="2000" dirty="0"/>
              <a:t>2</a:t>
            </a:r>
            <a:r>
              <a:rPr lang="ko-KR" altLang="en-US" sz="2000" dirty="0"/>
              <a:t>를 변경해서 거북이 </a:t>
            </a:r>
            <a:r>
              <a:rPr lang="en-US" altLang="ko-KR" sz="2000" dirty="0"/>
              <a:t>3</a:t>
            </a:r>
            <a:r>
              <a:rPr lang="ko-KR" altLang="en-US" sz="2000" dirty="0"/>
              <a:t>마리를 생성한 후 화면에 돌아다닐 때</a:t>
            </a:r>
            <a:r>
              <a:rPr lang="en-US" altLang="ko-KR" sz="2000" dirty="0"/>
              <a:t>, </a:t>
            </a:r>
            <a:r>
              <a:rPr lang="ko-KR" altLang="en-US" sz="2000" dirty="0"/>
              <a:t>서로 만나면 크기가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변경된 후</a:t>
            </a:r>
            <a:r>
              <a:rPr lang="en-US" altLang="ko-KR" sz="2000" dirty="0"/>
              <a:t>, </a:t>
            </a:r>
            <a:r>
              <a:rPr lang="ko-KR" altLang="en-US" sz="2000" dirty="0"/>
              <a:t>계속 움직이는 프로그램을 작성한다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무한루프로</a:t>
            </a:r>
            <a:r>
              <a:rPr lang="ko-KR" altLang="en-US" sz="2000" dirty="0"/>
              <a:t> 반복된다</a:t>
            </a:r>
            <a:r>
              <a:rPr lang="en-US" altLang="ko-KR" sz="2000" dirty="0"/>
              <a:t>. </a:t>
            </a:r>
            <a:r>
              <a:rPr lang="ko-KR" altLang="en-US" sz="2000" dirty="0"/>
              <a:t>만약</a:t>
            </a:r>
            <a:r>
              <a:rPr lang="en-US" altLang="ko-KR" sz="2000" dirty="0"/>
              <a:t>, </a:t>
            </a:r>
            <a:r>
              <a:rPr lang="ko-KR" altLang="en-US" sz="2000" dirty="0"/>
              <a:t>화면 밖으로 나가면 중앙</a:t>
            </a:r>
            <a:r>
              <a:rPr lang="en-US" altLang="ko-KR" sz="2000" dirty="0"/>
              <a:t>(0,0) </a:t>
            </a:r>
            <a:r>
              <a:rPr lang="ko-KR" altLang="en-US" sz="2000" dirty="0"/>
              <a:t>위치로 다시 데려온다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힌트</a:t>
            </a:r>
            <a:r>
              <a:rPr lang="en-US" altLang="ko-KR" sz="2000" dirty="0"/>
              <a:t>1) </a:t>
            </a:r>
            <a:r>
              <a:rPr lang="ko-KR" altLang="en-US" sz="2000" dirty="0"/>
              <a:t>거북이의 크기는 </a:t>
            </a:r>
            <a:r>
              <a:rPr lang="en-US" altLang="ko-KR" sz="2000" dirty="0"/>
              <a:t>1~9 </a:t>
            </a:r>
            <a:r>
              <a:rPr lang="ko-KR" altLang="en-US" sz="2000" dirty="0"/>
              <a:t>값을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추출한다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힌트</a:t>
            </a:r>
            <a:r>
              <a:rPr lang="en-US" altLang="ko-KR" sz="2000" dirty="0"/>
              <a:t>2) </a:t>
            </a:r>
            <a:r>
              <a:rPr lang="ko-KR" altLang="en-US" sz="2000" dirty="0"/>
              <a:t>거북이의 속도를 올리려면 </a:t>
            </a:r>
            <a:r>
              <a:rPr lang="en-US" altLang="ko-KR" sz="2000" dirty="0" err="1"/>
              <a:t>turtle.speed</a:t>
            </a:r>
            <a:r>
              <a:rPr lang="en-US" altLang="ko-KR" sz="2000" dirty="0"/>
              <a:t>(10)</a:t>
            </a:r>
            <a:r>
              <a:rPr lang="ko-KR" altLang="en-US" sz="2000" dirty="0"/>
              <a:t>을 사용하면 된다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501008"/>
            <a:ext cx="2685395" cy="29197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F04999-9F1C-4B44-095D-CFB2761FD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832" y="2017919"/>
            <a:ext cx="6553200" cy="4463557"/>
          </a:xfrm>
          <a:prstGeom prst="rect">
            <a:avLst/>
          </a:prstGeom>
          <a:ln w="5715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405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6. </a:t>
            </a:r>
            <a:r>
              <a:rPr lang="ko-KR" altLang="en-US" sz="3200" dirty="0"/>
              <a:t>백준</a:t>
            </a:r>
            <a:r>
              <a:rPr lang="en-US" altLang="ko-KR" sz="3200" dirty="0"/>
              <a:t>2480 </a:t>
            </a:r>
            <a:r>
              <a:rPr lang="ko-KR" altLang="en-US" sz="3200" dirty="0"/>
              <a:t>주사위 </a:t>
            </a:r>
            <a:r>
              <a:rPr lang="ko-KR" altLang="en-US" sz="3200" dirty="0" err="1"/>
              <a:t>세개</a:t>
            </a:r>
            <a:br>
              <a:rPr lang="en-US" altLang="ko-KR" sz="3200" dirty="0"/>
            </a:br>
            <a:r>
              <a:rPr lang="en-US" altLang="ko-KR" sz="2000" dirty="0"/>
              <a:t>https://www.acmicpc.net/problem/2480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785395"/>
          </a:xfrm>
        </p:spPr>
        <p:txBody>
          <a:bodyPr/>
          <a:lstStyle/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1</a:t>
            </a:r>
            <a:r>
              <a:rPr lang="ko-KR" altLang="en-US" sz="2000" dirty="0">
                <a:latin typeface="Open Sans" panose="020F0502020204030204" pitchFamily="34" charset="0"/>
              </a:rPr>
              <a:t>에서부터 </a:t>
            </a:r>
            <a:r>
              <a:rPr lang="en-US" altLang="ko-KR" sz="2000" dirty="0">
                <a:latin typeface="Open Sans" panose="020F0502020204030204" pitchFamily="34" charset="0"/>
              </a:rPr>
              <a:t>6</a:t>
            </a:r>
            <a:r>
              <a:rPr lang="ko-KR" altLang="en-US" sz="2000" dirty="0">
                <a:latin typeface="Open Sans" panose="020F0502020204030204" pitchFamily="34" charset="0"/>
              </a:rPr>
              <a:t>까지의 눈을 가진 </a:t>
            </a:r>
            <a:r>
              <a:rPr lang="en-US" altLang="ko-KR" sz="2000" dirty="0">
                <a:latin typeface="Open Sans" panose="020F0502020204030204" pitchFamily="34" charset="0"/>
              </a:rPr>
              <a:t>3</a:t>
            </a:r>
            <a:r>
              <a:rPr lang="ko-KR" altLang="en-US" sz="2000" dirty="0">
                <a:latin typeface="Open Sans" panose="020F0502020204030204" pitchFamily="34" charset="0"/>
              </a:rPr>
              <a:t>개의 주사위를 던져서 다음과 같은 규칙에 따라 상금을 받는 게임이 있다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같은 눈이 </a:t>
            </a:r>
            <a:r>
              <a:rPr lang="en-US" altLang="ko-KR" sz="2000" dirty="0">
                <a:latin typeface="Open Sans" panose="020F0502020204030204" pitchFamily="34" charset="0"/>
              </a:rPr>
              <a:t>3</a:t>
            </a:r>
            <a:r>
              <a:rPr lang="ko-KR" altLang="en-US" sz="2000" dirty="0">
                <a:latin typeface="Open Sans" panose="020F0502020204030204" pitchFamily="34" charset="0"/>
              </a:rPr>
              <a:t>개</a:t>
            </a:r>
            <a:r>
              <a:rPr lang="en-US" altLang="ko-KR" sz="2000" dirty="0">
                <a:latin typeface="Open Sans" panose="020F0502020204030204" pitchFamily="34" charset="0"/>
              </a:rPr>
              <a:t>: </a:t>
            </a:r>
            <a:r>
              <a:rPr lang="ko-KR" altLang="en-US" sz="2000" dirty="0">
                <a:latin typeface="Open Sans" panose="020F0502020204030204" pitchFamily="34" charset="0"/>
              </a:rPr>
              <a:t>상금</a:t>
            </a:r>
            <a:r>
              <a:rPr lang="en-US" altLang="ko-KR" sz="2000" dirty="0">
                <a:latin typeface="Open Sans" panose="020F0502020204030204" pitchFamily="34" charset="0"/>
              </a:rPr>
              <a:t>=</a:t>
            </a:r>
            <a:r>
              <a:rPr lang="ko-KR" altLang="en-US" sz="2000" dirty="0">
                <a:latin typeface="Open Sans" panose="020F0502020204030204" pitchFamily="34" charset="0"/>
              </a:rPr>
              <a:t> </a:t>
            </a:r>
            <a:r>
              <a:rPr lang="en-US" altLang="ko-KR" sz="2000" dirty="0">
                <a:latin typeface="Open Sans" panose="020F0502020204030204" pitchFamily="34" charset="0"/>
              </a:rPr>
              <a:t>10,000</a:t>
            </a:r>
            <a:r>
              <a:rPr lang="ko-KR" altLang="en-US" sz="2000" dirty="0">
                <a:latin typeface="Open Sans" panose="020F0502020204030204" pitchFamily="34" charset="0"/>
              </a:rPr>
              <a:t>원</a:t>
            </a:r>
            <a:r>
              <a:rPr lang="en-US" altLang="ko-KR" sz="2000" dirty="0">
                <a:latin typeface="Open Sans" panose="020F0502020204030204" pitchFamily="34" charset="0"/>
              </a:rPr>
              <a:t>+(</a:t>
            </a:r>
            <a:r>
              <a:rPr lang="ko-KR" altLang="en-US" sz="2000" dirty="0">
                <a:latin typeface="Open Sans" panose="020F0502020204030204" pitchFamily="34" charset="0"/>
              </a:rPr>
              <a:t>같은 눈</a:t>
            </a:r>
            <a:r>
              <a:rPr lang="en-US" altLang="ko-KR" sz="2000" dirty="0">
                <a:latin typeface="Open Sans" panose="020F0502020204030204" pitchFamily="34" charset="0"/>
              </a:rPr>
              <a:t>)×1,000</a:t>
            </a:r>
            <a:r>
              <a:rPr lang="ko-KR" altLang="en-US" sz="2000" dirty="0">
                <a:latin typeface="Open Sans" panose="020F0502020204030204" pitchFamily="34" charset="0"/>
              </a:rPr>
              <a:t>원</a:t>
            </a:r>
            <a:endParaRPr lang="en-US" altLang="ko-KR" sz="2000" dirty="0">
              <a:latin typeface="Open Sans" panose="020F0502020204030204" pitchFamily="34" charset="0"/>
            </a:endParaRP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같은 눈이 </a:t>
            </a:r>
            <a:r>
              <a:rPr lang="en-US" altLang="ko-KR" sz="2000" dirty="0">
                <a:latin typeface="Open Sans" panose="020F0502020204030204" pitchFamily="34" charset="0"/>
              </a:rPr>
              <a:t>2</a:t>
            </a:r>
            <a:r>
              <a:rPr lang="ko-KR" altLang="en-US" sz="2000" dirty="0">
                <a:latin typeface="Open Sans" panose="020F0502020204030204" pitchFamily="34" charset="0"/>
              </a:rPr>
              <a:t>개</a:t>
            </a:r>
            <a:r>
              <a:rPr lang="en-US" altLang="ko-KR" sz="2000" dirty="0">
                <a:latin typeface="Open Sans" panose="020F0502020204030204" pitchFamily="34" charset="0"/>
              </a:rPr>
              <a:t>: </a:t>
            </a:r>
            <a:r>
              <a:rPr lang="ko-KR" altLang="en-US" sz="2000" dirty="0">
                <a:latin typeface="Open Sans" panose="020F0502020204030204" pitchFamily="34" charset="0"/>
              </a:rPr>
              <a:t>상금</a:t>
            </a:r>
            <a:r>
              <a:rPr lang="en-US" altLang="ko-KR" sz="2000" dirty="0">
                <a:latin typeface="Open Sans" panose="020F0502020204030204" pitchFamily="34" charset="0"/>
              </a:rPr>
              <a:t>=</a:t>
            </a:r>
            <a:r>
              <a:rPr lang="ko-KR" altLang="en-US" sz="2000" dirty="0">
                <a:latin typeface="Open Sans" panose="020F0502020204030204" pitchFamily="34" charset="0"/>
              </a:rPr>
              <a:t> </a:t>
            </a:r>
            <a:r>
              <a:rPr lang="en-US" altLang="ko-KR" sz="2000" dirty="0">
                <a:latin typeface="Open Sans" panose="020F0502020204030204" pitchFamily="34" charset="0"/>
              </a:rPr>
              <a:t>1,000</a:t>
            </a:r>
            <a:r>
              <a:rPr lang="ko-KR" altLang="en-US" sz="2000" dirty="0">
                <a:latin typeface="Open Sans" panose="020F0502020204030204" pitchFamily="34" charset="0"/>
              </a:rPr>
              <a:t>원</a:t>
            </a:r>
            <a:r>
              <a:rPr lang="en-US" altLang="ko-KR" sz="2000" dirty="0">
                <a:latin typeface="Open Sans" panose="020F0502020204030204" pitchFamily="34" charset="0"/>
              </a:rPr>
              <a:t>+(</a:t>
            </a:r>
            <a:r>
              <a:rPr lang="ko-KR" altLang="en-US" sz="2000" dirty="0">
                <a:latin typeface="Open Sans" panose="020F0502020204030204" pitchFamily="34" charset="0"/>
              </a:rPr>
              <a:t>같은 눈</a:t>
            </a:r>
            <a:r>
              <a:rPr lang="en-US" altLang="ko-KR" sz="2000" dirty="0">
                <a:latin typeface="Open Sans" panose="020F0502020204030204" pitchFamily="34" charset="0"/>
              </a:rPr>
              <a:t>)×100</a:t>
            </a:r>
            <a:r>
              <a:rPr lang="ko-KR" altLang="en-US" sz="2000" dirty="0">
                <a:latin typeface="Open Sans" panose="020F0502020204030204" pitchFamily="34" charset="0"/>
              </a:rPr>
              <a:t>원</a:t>
            </a:r>
            <a:endParaRPr lang="en-US" altLang="ko-KR" sz="2000" dirty="0">
              <a:latin typeface="Open Sans" panose="020F0502020204030204" pitchFamily="34" charset="0"/>
            </a:endParaRP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모두 다른 눈</a:t>
            </a:r>
            <a:r>
              <a:rPr lang="en-US" altLang="ko-KR" sz="2000" dirty="0">
                <a:latin typeface="Open Sans" panose="020F0502020204030204" pitchFamily="34" charset="0"/>
              </a:rPr>
              <a:t>: </a:t>
            </a:r>
            <a:r>
              <a:rPr lang="ko-KR" altLang="en-US" sz="2000" dirty="0">
                <a:latin typeface="Open Sans" panose="020F0502020204030204" pitchFamily="34" charset="0"/>
              </a:rPr>
              <a:t>상금</a:t>
            </a:r>
            <a:r>
              <a:rPr lang="en-US" altLang="ko-KR" sz="2000" dirty="0">
                <a:latin typeface="Open Sans" panose="020F0502020204030204" pitchFamily="34" charset="0"/>
              </a:rPr>
              <a:t>=</a:t>
            </a:r>
            <a:r>
              <a:rPr lang="ko-KR" altLang="en-US" sz="2000" dirty="0">
                <a:latin typeface="Open Sans" panose="020F0502020204030204" pitchFamily="34" charset="0"/>
              </a:rPr>
              <a:t> </a:t>
            </a:r>
            <a:r>
              <a:rPr lang="en-US" altLang="ko-KR" sz="2000" dirty="0">
                <a:latin typeface="Open Sans" panose="020F0502020204030204" pitchFamily="34" charset="0"/>
              </a:rPr>
              <a:t>(</a:t>
            </a:r>
            <a:r>
              <a:rPr lang="ko-KR" altLang="en-US" sz="2000" dirty="0">
                <a:latin typeface="Open Sans" panose="020F0502020204030204" pitchFamily="34" charset="0"/>
              </a:rPr>
              <a:t>그 중 가장 큰 눈</a:t>
            </a:r>
            <a:r>
              <a:rPr lang="en-US" altLang="ko-KR" sz="2000" dirty="0">
                <a:latin typeface="Open Sans" panose="020F0502020204030204" pitchFamily="34" charset="0"/>
              </a:rPr>
              <a:t>)×100</a:t>
            </a:r>
            <a:r>
              <a:rPr lang="ko-KR" altLang="en-US" sz="2000" dirty="0">
                <a:latin typeface="Open Sans" panose="020F0502020204030204" pitchFamily="34" charset="0"/>
              </a:rPr>
              <a:t>원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116336"/>
            <a:ext cx="5513537" cy="33870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877B79-2284-71DD-5BE1-2D11B61B1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82" y="2564904"/>
            <a:ext cx="7737635" cy="3168113"/>
          </a:xfrm>
          <a:prstGeom prst="rect">
            <a:avLst/>
          </a:prstGeom>
          <a:ln w="381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62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7. </a:t>
            </a:r>
            <a:r>
              <a:rPr lang="ko-KR" altLang="en-US" sz="3200" dirty="0"/>
              <a:t>백준</a:t>
            </a:r>
            <a:r>
              <a:rPr lang="en-US" altLang="ko-KR" sz="3200" dirty="0"/>
              <a:t>5355 </a:t>
            </a:r>
            <a:r>
              <a:rPr lang="ko-KR" altLang="en-US" sz="3200" dirty="0" err="1"/>
              <a:t>화성수학</a:t>
            </a:r>
            <a:br>
              <a:rPr lang="en-US" altLang="ko-KR" sz="3200" dirty="0"/>
            </a:br>
            <a:r>
              <a:rPr lang="en-US" altLang="ko-KR" sz="2000" dirty="0"/>
              <a:t>https://www.acmicpc.net/problem/5355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화성에서는 지구와는 조금 다른 연산자 </a:t>
            </a:r>
            <a:r>
              <a:rPr lang="en-US" altLang="ko-KR" sz="2000" dirty="0">
                <a:latin typeface="Open Sans" panose="020F0502020204030204" pitchFamily="34" charset="0"/>
              </a:rPr>
              <a:t>@, %, #</a:t>
            </a:r>
            <a:r>
              <a:rPr lang="ko-KR" altLang="en-US" sz="2000" dirty="0">
                <a:latin typeface="Open Sans" panose="020F0502020204030204" pitchFamily="34" charset="0"/>
              </a:rPr>
              <a:t>을 사용한다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@</a:t>
            </a:r>
            <a:r>
              <a:rPr lang="ko-KR" altLang="en-US" sz="2000" dirty="0">
                <a:latin typeface="Open Sans" panose="020F0502020204030204" pitchFamily="34" charset="0"/>
              </a:rPr>
              <a:t>는 </a:t>
            </a:r>
            <a:r>
              <a:rPr lang="en-US" altLang="ko-KR" sz="2000" dirty="0">
                <a:latin typeface="Open Sans" panose="020F0502020204030204" pitchFamily="34" charset="0"/>
              </a:rPr>
              <a:t>3</a:t>
            </a:r>
            <a:r>
              <a:rPr lang="ko-KR" altLang="en-US" sz="2000" dirty="0">
                <a:latin typeface="Open Sans" panose="020F0502020204030204" pitchFamily="34" charset="0"/>
              </a:rPr>
              <a:t>을 곱하고</a:t>
            </a:r>
            <a:r>
              <a:rPr lang="en-US" altLang="ko-KR" sz="2000" dirty="0">
                <a:latin typeface="Open Sans" panose="020F0502020204030204" pitchFamily="34" charset="0"/>
              </a:rPr>
              <a:t>, %</a:t>
            </a:r>
            <a:r>
              <a:rPr lang="ko-KR" altLang="en-US" sz="2000" dirty="0">
                <a:latin typeface="Open Sans" panose="020F0502020204030204" pitchFamily="34" charset="0"/>
              </a:rPr>
              <a:t>는 </a:t>
            </a:r>
            <a:r>
              <a:rPr lang="en-US" altLang="ko-KR" sz="2000" dirty="0">
                <a:latin typeface="Open Sans" panose="020F0502020204030204" pitchFamily="34" charset="0"/>
              </a:rPr>
              <a:t>5</a:t>
            </a:r>
            <a:r>
              <a:rPr lang="ko-KR" altLang="en-US" sz="2000" dirty="0">
                <a:latin typeface="Open Sans" panose="020F0502020204030204" pitchFamily="34" charset="0"/>
              </a:rPr>
              <a:t>를 더하며</a:t>
            </a:r>
            <a:r>
              <a:rPr lang="en-US" altLang="ko-KR" sz="2000" dirty="0">
                <a:latin typeface="Open Sans" panose="020F0502020204030204" pitchFamily="34" charset="0"/>
              </a:rPr>
              <a:t>, #</a:t>
            </a:r>
            <a:r>
              <a:rPr lang="ko-KR" altLang="en-US" sz="2000" dirty="0">
                <a:latin typeface="Open Sans" panose="020F0502020204030204" pitchFamily="34" charset="0"/>
              </a:rPr>
              <a:t>는 </a:t>
            </a:r>
            <a:r>
              <a:rPr lang="en-US" altLang="ko-KR" sz="2000" dirty="0">
                <a:latin typeface="Open Sans" panose="020F0502020204030204" pitchFamily="34" charset="0"/>
              </a:rPr>
              <a:t>7</a:t>
            </a:r>
            <a:r>
              <a:rPr lang="ko-KR" altLang="en-US" sz="2000" dirty="0">
                <a:latin typeface="Open Sans" panose="020F0502020204030204" pitchFamily="34" charset="0"/>
              </a:rPr>
              <a:t>을 빼는 연산자이다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수학 식의 가장 앞에 수가 하나 있고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그 다음에는 연산자가 있다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테스트 케이스의 개수 </a:t>
            </a:r>
            <a:r>
              <a:rPr lang="en-US" altLang="ko-KR" sz="2000" dirty="0">
                <a:latin typeface="Open Sans" panose="020F0502020204030204" pitchFamily="34" charset="0"/>
              </a:rPr>
              <a:t>T</a:t>
            </a:r>
            <a:r>
              <a:rPr lang="ko-KR" altLang="en-US" sz="2000" dirty="0">
                <a:latin typeface="Open Sans" panose="020F0502020204030204" pitchFamily="34" charset="0"/>
              </a:rPr>
              <a:t>가 주어진다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화성 수학식이 한 줄에 하나씩 주어진다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  <a:endParaRPr lang="ko-KR" altLang="en-US" sz="2000" dirty="0">
              <a:latin typeface="Open Sans" panose="020F0502020204030204" pitchFamily="34" charset="0"/>
            </a:endParaRPr>
          </a:p>
          <a:p>
            <a:pPr algn="just"/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각 테스트 케이스에 대해서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화성 수학식의 결과를 계산한 다음에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소수점 둘째 자리까지 출력한다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en-US" altLang="ko-KR" sz="2000" dirty="0" err="1">
                <a:solidFill>
                  <a:srgbClr val="0000FF"/>
                </a:solidFill>
                <a:latin typeface="Open Sans" panose="020F0502020204030204" pitchFamily="34" charset="0"/>
              </a:rPr>
              <a:t>exp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 = input().split()    # </a:t>
            </a:r>
            <a:r>
              <a:rPr lang="en-US" altLang="ko-KR" sz="2000" dirty="0" err="1">
                <a:solidFill>
                  <a:srgbClr val="0000FF"/>
                </a:solidFill>
                <a:latin typeface="Open Sans" panose="020F0502020204030204" pitchFamily="34" charset="0"/>
              </a:rPr>
              <a:t>exp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 = ["10.4", "#", "%", "@"]</a:t>
            </a:r>
          </a:p>
          <a:p>
            <a:pPr algn="just"/>
            <a:endParaRPr lang="en-US" altLang="ko-KR" sz="2000" dirty="0">
              <a:latin typeface="Open Sans" panose="020F0502020204030204" pitchFamily="34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581128"/>
            <a:ext cx="6672139" cy="20674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41E975-4C3E-2E4A-0680-E12478D61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40" y="2351521"/>
            <a:ext cx="7452320" cy="3199392"/>
          </a:xfrm>
          <a:prstGeom prst="rect">
            <a:avLst/>
          </a:prstGeom>
          <a:ln w="5715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685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5276</TotalTime>
  <Words>450</Words>
  <Application>Microsoft Office PowerPoint</Application>
  <PresentationFormat>화면 슬라이드 쇼(4:3)</PresentationFormat>
  <Paragraphs>43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malgun gothic</vt:lpstr>
      <vt:lpstr>malgun gothic</vt:lpstr>
      <vt:lpstr>Arial</vt:lpstr>
      <vt:lpstr>Open Sans</vt:lpstr>
      <vt:lpstr>Office 테마</vt:lpstr>
      <vt:lpstr>숙제5. 조건문</vt:lpstr>
      <vt:lpstr>1. Ch5. 연습문제 6번</vt:lpstr>
      <vt:lpstr>2. Ch5. 연습문제 7번</vt:lpstr>
      <vt:lpstr>3. Ch5. 응용예제01 주사위 여러 개를 동시에 던지기</vt:lpstr>
      <vt:lpstr>4. Ch5. 응용예제02 거북이 서로 만나게 하기</vt:lpstr>
      <vt:lpstr>5. Ch5. 연습문제 8번</vt:lpstr>
      <vt:lpstr>6. 백준2480 주사위 세개 https://www.acmicpc.net/problem/2480 (소스코드와 “맞았습니다!!”스크린 샷 제출)</vt:lpstr>
      <vt:lpstr>7. 백준5355 화성수학 https://www.acmicpc.net/problem/5355 (소스코드와 “맞았습니다!!”스크린 샷 제출)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김해님(2022184015)</cp:lastModifiedBy>
  <cp:revision>265</cp:revision>
  <cp:lastPrinted>2023-07-23T09:30:34Z</cp:lastPrinted>
  <dcterms:created xsi:type="dcterms:W3CDTF">2008-03-02T04:39:19Z</dcterms:created>
  <dcterms:modified xsi:type="dcterms:W3CDTF">2025-04-09T05:50:16Z</dcterms:modified>
</cp:coreProperties>
</file>