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2"/>
  </p:notesMasterIdLst>
  <p:sldIdLst>
    <p:sldId id="258" r:id="rId2"/>
    <p:sldId id="344" r:id="rId3"/>
    <p:sldId id="366" r:id="rId4"/>
    <p:sldId id="368" r:id="rId5"/>
    <p:sldId id="370" r:id="rId6"/>
    <p:sldId id="372" r:id="rId7"/>
    <p:sldId id="376" r:id="rId8"/>
    <p:sldId id="374" r:id="rId9"/>
    <p:sldId id="357" r:id="rId10"/>
    <p:sldId id="378" r:id="rId11"/>
  </p:sldIdLst>
  <p:sldSz cx="9144000" cy="6858000" type="screen4x3"/>
  <p:notesSz cx="6796088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1" autoAdjust="0"/>
    <p:restoredTop sz="94660"/>
  </p:normalViewPr>
  <p:slideViewPr>
    <p:cSldViewPr>
      <p:cViewPr varScale="1">
        <p:scale>
          <a:sx n="72" d="100"/>
          <a:sy n="72" d="100"/>
        </p:scale>
        <p:origin x="16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4812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755AD21-19C0-49A3-8C7F-3EE70D30FEBF}" type="datetimeFigureOut">
              <a:rPr lang="ko-KR" altLang="en-US"/>
              <a:pPr>
                <a:defRPr/>
              </a:pPr>
              <a:t>2025-04-21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7188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4812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F8CEB46D-9B0E-47D1-8684-1DB50B81E07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99BD248-42D7-44D8-991C-BF0E4233C8AD}" type="slidenum">
              <a:rPr lang="ko-KR" altLang="en-US"/>
              <a:pPr>
                <a:spcBef>
                  <a:spcPct val="0"/>
                </a:spcBef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688F8-5F87-5720-444A-1721D475D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00004F-D8EA-614A-3DBC-3E425426D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41AE31-036B-30BC-DCF7-1F84F0D2C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3BF956-C273-78EE-309C-C157A256EC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EB46D-9B0E-47D1-8684-1DB50B81E07A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339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688F8-5F87-5720-444A-1721D475D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00004F-D8EA-614A-3DBC-3E425426D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41AE31-036B-30BC-DCF7-1F84F0D2C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3BF956-C273-78EE-309C-C157A256EC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EB46D-9B0E-47D1-8684-1DB50B81E07A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877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688F8-5F87-5720-444A-1721D475D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00004F-D8EA-614A-3DBC-3E425426D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41AE31-036B-30BC-DCF7-1F84F0D2C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3BF956-C273-78EE-309C-C157A256EC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EB46D-9B0E-47D1-8684-1DB50B81E07A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501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688F8-5F87-5720-444A-1721D475D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00004F-D8EA-614A-3DBC-3E425426D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41AE31-036B-30BC-DCF7-1F84F0D2C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3BF956-C273-78EE-309C-C157A256EC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EB46D-9B0E-47D1-8684-1DB50B81E07A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201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688F8-5F87-5720-444A-1721D475D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00004F-D8EA-614A-3DBC-3E425426D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41AE31-036B-30BC-DCF7-1F84F0D2C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3BF956-C273-78EE-309C-C157A256EC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EB46D-9B0E-47D1-8684-1DB50B81E07A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788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688F8-5F87-5720-444A-1721D475D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00004F-D8EA-614A-3DBC-3E425426D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41AE31-036B-30BC-DCF7-1F84F0D2C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3BF956-C273-78EE-309C-C157A256EC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EB46D-9B0E-47D1-8684-1DB50B81E07A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309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688F8-5F87-5720-444A-1721D475D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00004F-D8EA-614A-3DBC-3E425426D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41AE31-036B-30BC-DCF7-1F84F0D2C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3BF956-C273-78EE-309C-C157A256EC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EB46D-9B0E-47D1-8684-1DB50B81E07A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214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688F8-5F87-5720-444A-1721D475D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00004F-D8EA-614A-3DBC-3E425426D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41AE31-036B-30BC-DCF7-1F84F0D2C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3BF956-C273-78EE-309C-C157A256EC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EB46D-9B0E-47D1-8684-1DB50B81E07A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995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688F8-5F87-5720-444A-1721D475D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00004F-D8EA-614A-3DBC-3E425426D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41AE31-036B-30BC-DCF7-1F84F0D2C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3BF956-C273-78EE-309C-C157A256EC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EB46D-9B0E-47D1-8684-1DB50B81E07A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160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214313" y="6356350"/>
            <a:ext cx="26431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29CDB7A-47E2-4059-8EF4-A0640D1BC94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203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72FCFE9-07D1-4516-8BF2-C49BDADA48E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791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C30A18C-D925-420F-814E-C2D3F93C526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378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266700" y="6356350"/>
            <a:ext cx="3733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2</a:t>
            </a:r>
            <a:r>
              <a:rPr lang="ko-KR" altLang="en-US"/>
              <a:t>학기 </a:t>
            </a:r>
            <a:r>
              <a:rPr lang="en-US" altLang="ko-KR"/>
              <a:t>3D</a:t>
            </a:r>
            <a:r>
              <a:rPr lang="ko-KR" altLang="en-US"/>
              <a:t>게임프로그래밍</a:t>
            </a:r>
            <a:r>
              <a:rPr lang="en-US" altLang="ko-KR"/>
              <a:t>II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268DA64-E15D-4814-A1DA-86D92D55042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784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26670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D6C9443-308F-41EB-9403-36E994EE3C1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93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  <a:endParaRPr lang="ko-KR" altLang="en-US" dirty="0"/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354F6A4-0517-45C2-862F-B475182F438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41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날짜 개체 틀 6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  <a:endParaRPr lang="ko-KR" altLang="en-US" dirty="0"/>
          </a:p>
        </p:txBody>
      </p:sp>
      <p:sp>
        <p:nvSpPr>
          <p:cNvPr id="9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666478B-8FBF-4F39-8AAE-C744841EBA9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322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  <a:endParaRPr lang="ko-KR" altLang="en-US" dirty="0"/>
          </a:p>
        </p:txBody>
      </p:sp>
      <p:sp>
        <p:nvSpPr>
          <p:cNvPr id="5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E7DB5AE-6182-458A-9442-7D0E5621EC3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72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3" name="날짜 개체 틀 1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4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DF7FABC-72A3-4036-B860-C8EA1438AE6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744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B92AEAB-351F-4F89-A116-7A44E83E55A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088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3EE7A7B-3993-47B6-A1BC-0275495E6D5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376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14313" y="6356350"/>
            <a:ext cx="2571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 smtClean="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0749D700-1C6B-4D65-B91E-BEEB48FB19C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7" r:id="rId1"/>
    <p:sldLayoutId id="2147484158" r:id="rId2"/>
    <p:sldLayoutId id="2147484159" r:id="rId3"/>
    <p:sldLayoutId id="2147484160" r:id="rId4"/>
    <p:sldLayoutId id="2147484161" r:id="rId5"/>
    <p:sldLayoutId id="2147484162" r:id="rId6"/>
    <p:sldLayoutId id="2147484163" r:id="rId7"/>
    <p:sldLayoutId id="2147484164" r:id="rId8"/>
    <p:sldLayoutId id="2147484165" r:id="rId9"/>
    <p:sldLayoutId id="2147484166" r:id="rId10"/>
    <p:sldLayoutId id="2147484167" r:id="rId11"/>
  </p:sldLayoutIdLst>
  <p:hf hdr="0" ftr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600" kern="1200">
          <a:solidFill>
            <a:srgbClr val="C00000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b="1" dirty="0">
                <a:solidFill>
                  <a:srgbClr val="0000FF"/>
                </a:solidFill>
              </a:rPr>
              <a:t>숙제</a:t>
            </a:r>
            <a:r>
              <a:rPr lang="en-US" altLang="ko-KR" b="1" dirty="0">
                <a:solidFill>
                  <a:srgbClr val="0000FF"/>
                </a:solidFill>
              </a:rPr>
              <a:t>7. </a:t>
            </a:r>
            <a:r>
              <a:rPr lang="ko-KR" altLang="en-US" b="1" dirty="0">
                <a:solidFill>
                  <a:srgbClr val="0000FF"/>
                </a:solidFill>
              </a:rPr>
              <a:t>리스트</a:t>
            </a:r>
            <a:endParaRPr lang="en-US" altLang="ko-KR" b="1" dirty="0">
              <a:solidFill>
                <a:srgbClr val="0000FF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7544" y="3886200"/>
            <a:ext cx="8424936" cy="406896"/>
          </a:xfrm>
        </p:spPr>
        <p:txBody>
          <a:bodyPr/>
          <a:lstStyle/>
          <a:p>
            <a:pPr lvl="1" eaLnBrk="1" hangingPunct="1"/>
            <a:r>
              <a:rPr lang="ko-KR" altLang="en-US" dirty="0">
                <a:solidFill>
                  <a:schemeClr val="tx1"/>
                </a:solidFill>
              </a:rPr>
              <a:t>담당교수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김영식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C85E7-3CF8-67B9-A10A-EE026569C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3BD85-67F7-DB37-CA40-0BD36E03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9. </a:t>
            </a:r>
            <a:r>
              <a:rPr lang="en-US" altLang="ko-KR" sz="3200" dirty="0" err="1"/>
              <a:t>TUKorea</a:t>
            </a:r>
            <a:r>
              <a:rPr lang="en-US" altLang="ko-KR" sz="3200" dirty="0"/>
              <a:t> 0001 </a:t>
            </a:r>
            <a:r>
              <a:rPr lang="ko-KR" altLang="en-US" sz="3200" dirty="0" err="1"/>
              <a:t>소수회문</a:t>
            </a:r>
            <a:br>
              <a:rPr lang="en-US" altLang="ko-KR" sz="3200" dirty="0"/>
            </a:br>
            <a:r>
              <a:rPr lang="en-US" altLang="ko-KR" sz="2000" dirty="0"/>
              <a:t>https://www.acmicpc.net/problem/2490</a:t>
            </a:r>
            <a:br>
              <a:rPr lang="en-US" altLang="ko-KR" sz="2000" dirty="0"/>
            </a:br>
            <a:r>
              <a:rPr lang="en-US" altLang="ko-KR" sz="2000" dirty="0"/>
              <a:t>(</a:t>
            </a: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소스코드와 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“Accepted!!”</a:t>
            </a: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스크린 샷 제출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03ADC-4566-9C05-FA6F-37E1FF24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291264" cy="4785395"/>
          </a:xfrm>
        </p:spPr>
        <p:txBody>
          <a:bodyPr/>
          <a:lstStyle/>
          <a:p>
            <a:pPr algn="just"/>
            <a:r>
              <a:rPr lang="ko-KR" altLang="en-US" sz="2000" dirty="0">
                <a:latin typeface="Open Sans" panose="020F0502020204030204" pitchFamily="34" charset="0"/>
              </a:rPr>
              <a:t>주어진 정수와 그 정수를 </a:t>
            </a:r>
            <a:r>
              <a:rPr lang="en-US" altLang="ko-KR" sz="2000" dirty="0">
                <a:latin typeface="Open Sans" panose="020F0502020204030204" pitchFamily="34" charset="0"/>
              </a:rPr>
              <a:t>reverse</a:t>
            </a:r>
            <a:r>
              <a:rPr lang="ko-KR" altLang="en-US" sz="2000" dirty="0">
                <a:latin typeface="Open Sans" panose="020F0502020204030204" pitchFamily="34" charset="0"/>
              </a:rPr>
              <a:t>한 정수가 서로 같으면 그 정수는 회문</a:t>
            </a:r>
            <a:r>
              <a:rPr lang="en-US" altLang="ko-KR" sz="2000" dirty="0">
                <a:latin typeface="Open Sans" panose="020F0502020204030204" pitchFamily="34" charset="0"/>
              </a:rPr>
              <a:t>(Palindrome)</a:t>
            </a:r>
            <a:r>
              <a:rPr lang="ko-KR" altLang="en-US" sz="2000" dirty="0">
                <a:latin typeface="Open Sans" panose="020F0502020204030204" pitchFamily="34" charset="0"/>
              </a:rPr>
              <a:t>이라고 합니다</a:t>
            </a:r>
            <a:r>
              <a:rPr lang="en-US" altLang="ko-KR" sz="2000" dirty="0">
                <a:latin typeface="Open Sans" panose="020F0502020204030204" pitchFamily="34" charset="0"/>
              </a:rPr>
              <a:t>. </a:t>
            </a:r>
            <a:r>
              <a:rPr lang="ko-KR" altLang="en-US" sz="2000" dirty="0">
                <a:latin typeface="Open Sans" panose="020F0502020204030204" pitchFamily="34" charset="0"/>
              </a:rPr>
              <a:t>예를 들어 </a:t>
            </a:r>
            <a:r>
              <a:rPr lang="en-US" altLang="ko-KR" sz="2000" dirty="0">
                <a:latin typeface="Open Sans" panose="020F0502020204030204" pitchFamily="34" charset="0"/>
              </a:rPr>
              <a:t>79197 </a:t>
            </a:r>
            <a:r>
              <a:rPr lang="ko-KR" altLang="en-US" sz="2000" dirty="0">
                <a:latin typeface="Open Sans" panose="020F0502020204030204" pitchFamily="34" charset="0"/>
              </a:rPr>
              <a:t>및 </a:t>
            </a:r>
            <a:r>
              <a:rPr lang="en-US" altLang="ko-KR" sz="2000" dirty="0">
                <a:latin typeface="Open Sans" panose="020F0502020204030204" pitchFamily="34" charset="0"/>
              </a:rPr>
              <a:t>324423</a:t>
            </a:r>
            <a:r>
              <a:rPr lang="ko-KR" altLang="en-US" sz="2000" dirty="0">
                <a:latin typeface="Open Sans" panose="020F0502020204030204" pitchFamily="34" charset="0"/>
              </a:rPr>
              <a:t>은 </a:t>
            </a:r>
            <a:r>
              <a:rPr lang="en-US" altLang="ko-KR" sz="2000" dirty="0">
                <a:latin typeface="Open Sans" panose="020F0502020204030204" pitchFamily="34" charset="0"/>
              </a:rPr>
              <a:t>Palindrome</a:t>
            </a:r>
            <a:r>
              <a:rPr lang="ko-KR" altLang="en-US" sz="2000" dirty="0">
                <a:latin typeface="Open Sans" panose="020F0502020204030204" pitchFamily="34" charset="0"/>
              </a:rPr>
              <a:t>입니다</a:t>
            </a:r>
            <a:r>
              <a:rPr lang="en-US" altLang="ko-KR" sz="2000" dirty="0">
                <a:latin typeface="Open Sans" panose="020F0502020204030204" pitchFamily="34" charset="0"/>
              </a:rPr>
              <a:t>.</a:t>
            </a:r>
          </a:p>
          <a:p>
            <a:pPr algn="just"/>
            <a:r>
              <a:rPr lang="ko-KR" altLang="en-US" sz="2000" dirty="0">
                <a:latin typeface="Open Sans" panose="020F0502020204030204" pitchFamily="34" charset="0"/>
              </a:rPr>
              <a:t>정수 </a:t>
            </a:r>
            <a:r>
              <a:rPr lang="en-US" altLang="ko-KR" sz="2000" dirty="0">
                <a:latin typeface="Open Sans" panose="020F0502020204030204" pitchFamily="34" charset="0"/>
              </a:rPr>
              <a:t>N(1 ≤ N ≤ 1000000)</a:t>
            </a:r>
            <a:r>
              <a:rPr lang="ko-KR" altLang="en-US" sz="2000" dirty="0">
                <a:latin typeface="Open Sans" panose="020F0502020204030204" pitchFamily="34" charset="0"/>
              </a:rPr>
              <a:t>이 하나 주어지고</a:t>
            </a:r>
            <a:r>
              <a:rPr lang="en-US" altLang="ko-KR" sz="2000" dirty="0">
                <a:latin typeface="Open Sans" panose="020F0502020204030204" pitchFamily="34" charset="0"/>
              </a:rPr>
              <a:t>,  M</a:t>
            </a:r>
            <a:r>
              <a:rPr lang="ko-KR" altLang="en-US" sz="2000" dirty="0">
                <a:latin typeface="Open Sans" panose="020F0502020204030204" pitchFamily="34" charset="0"/>
              </a:rPr>
              <a:t>이 소수</a:t>
            </a:r>
            <a:r>
              <a:rPr lang="en-US" altLang="ko-KR" sz="2000" dirty="0">
                <a:latin typeface="Open Sans" panose="020F0502020204030204" pitchFamily="34" charset="0"/>
              </a:rPr>
              <a:t>(prime number)</a:t>
            </a:r>
            <a:r>
              <a:rPr lang="ko-KR" altLang="en-US" sz="2000" dirty="0">
                <a:latin typeface="Open Sans" panose="020F0502020204030204" pitchFamily="34" charset="0"/>
              </a:rPr>
              <a:t>이고 </a:t>
            </a:r>
            <a:r>
              <a:rPr lang="en-US" altLang="ko-KR" sz="2000" dirty="0">
                <a:latin typeface="Open Sans" panose="020F0502020204030204" pitchFamily="34" charset="0"/>
              </a:rPr>
              <a:t>Palindrome</a:t>
            </a:r>
            <a:r>
              <a:rPr lang="ko-KR" altLang="en-US" sz="2000" dirty="0">
                <a:latin typeface="Open Sans" panose="020F0502020204030204" pitchFamily="34" charset="0"/>
              </a:rPr>
              <a:t>이 되는 가장 작은 정수</a:t>
            </a:r>
            <a:r>
              <a:rPr lang="en-US" altLang="ko-KR" sz="2000" dirty="0">
                <a:latin typeface="Open Sans" panose="020F0502020204030204" pitchFamily="34" charset="0"/>
              </a:rPr>
              <a:t>M (M ≥ N)</a:t>
            </a:r>
            <a:r>
              <a:rPr lang="ko-KR" altLang="en-US" sz="2000" dirty="0">
                <a:latin typeface="Open Sans" panose="020F0502020204030204" pitchFamily="34" charset="0"/>
              </a:rPr>
              <a:t>을 찾습니다</a:t>
            </a:r>
            <a:r>
              <a:rPr lang="en-US" altLang="ko-KR" sz="2000" dirty="0">
                <a:latin typeface="Open Sans" panose="020F0502020204030204" pitchFamily="34" charset="0"/>
              </a:rPr>
              <a:t>.</a:t>
            </a:r>
          </a:p>
          <a:p>
            <a:pPr algn="just"/>
            <a:r>
              <a:rPr lang="en-US" altLang="ko-KR" sz="2000" dirty="0">
                <a:latin typeface="Open Sans" panose="020F0502020204030204" pitchFamily="34" charset="0"/>
              </a:rPr>
              <a:t>M</a:t>
            </a:r>
            <a:r>
              <a:rPr lang="ko-KR" altLang="en-US" sz="2000" dirty="0">
                <a:latin typeface="Open Sans" panose="020F0502020204030204" pitchFamily="34" charset="0"/>
              </a:rPr>
              <a:t>은 </a:t>
            </a:r>
            <a:r>
              <a:rPr lang="en-US" altLang="ko-KR" sz="2000" dirty="0">
                <a:latin typeface="Open Sans" panose="020F0502020204030204" pitchFamily="34" charset="0"/>
              </a:rPr>
              <a:t>N</a:t>
            </a:r>
            <a:r>
              <a:rPr lang="ko-KR" altLang="en-US" sz="2000" dirty="0">
                <a:latin typeface="Open Sans" panose="020F0502020204030204" pitchFamily="34" charset="0"/>
              </a:rPr>
              <a:t>보다 크거나 같습니다</a:t>
            </a:r>
            <a:r>
              <a:rPr lang="en-US" altLang="ko-KR" sz="2000" dirty="0">
                <a:latin typeface="Open Sans" panose="020F0502020204030204" pitchFamily="34" charset="0"/>
              </a:rPr>
              <a:t>.</a:t>
            </a:r>
          </a:p>
          <a:p>
            <a:pPr algn="just"/>
            <a:r>
              <a:rPr lang="en-US" altLang="ko-KR" sz="2000" dirty="0">
                <a:latin typeface="Open Sans" panose="020F0502020204030204" pitchFamily="34" charset="0"/>
              </a:rPr>
              <a:t>M</a:t>
            </a:r>
            <a:r>
              <a:rPr lang="ko-KR" altLang="en-US" sz="2000" dirty="0">
                <a:latin typeface="Open Sans" panose="020F0502020204030204" pitchFamily="34" charset="0"/>
              </a:rPr>
              <a:t>이 소수</a:t>
            </a:r>
            <a:r>
              <a:rPr lang="en-US" altLang="ko-KR" sz="2000" dirty="0">
                <a:latin typeface="Open Sans" panose="020F0502020204030204" pitchFamily="34" charset="0"/>
              </a:rPr>
              <a:t>(prime number)</a:t>
            </a:r>
            <a:r>
              <a:rPr lang="ko-KR" altLang="en-US" sz="2000" dirty="0">
                <a:latin typeface="Open Sans" panose="020F0502020204030204" pitchFamily="34" charset="0"/>
              </a:rPr>
              <a:t>이므로 </a:t>
            </a:r>
            <a:r>
              <a:rPr lang="en-US" altLang="ko-KR" sz="2000" dirty="0">
                <a:latin typeface="Open Sans" panose="020F0502020204030204" pitchFamily="34" charset="0"/>
              </a:rPr>
              <a:t>M</a:t>
            </a:r>
            <a:r>
              <a:rPr lang="ko-KR" altLang="en-US" sz="2000" dirty="0">
                <a:latin typeface="Open Sans" panose="020F0502020204030204" pitchFamily="34" charset="0"/>
              </a:rPr>
              <a:t>은 </a:t>
            </a:r>
            <a:r>
              <a:rPr lang="en-US" altLang="ko-KR" sz="2000" dirty="0">
                <a:latin typeface="Open Sans" panose="020F0502020204030204" pitchFamily="34" charset="0"/>
              </a:rPr>
              <a:t>1</a:t>
            </a:r>
            <a:r>
              <a:rPr lang="ko-KR" altLang="en-US" sz="2000" dirty="0">
                <a:latin typeface="Open Sans" panose="020F0502020204030204" pitchFamily="34" charset="0"/>
              </a:rPr>
              <a:t>과 </a:t>
            </a:r>
            <a:r>
              <a:rPr lang="en-US" altLang="ko-KR" sz="2000" dirty="0">
                <a:latin typeface="Open Sans" panose="020F0502020204030204" pitchFamily="34" charset="0"/>
              </a:rPr>
              <a:t>M</a:t>
            </a:r>
            <a:r>
              <a:rPr lang="ko-KR" altLang="en-US" sz="2000" dirty="0">
                <a:latin typeface="Open Sans" panose="020F0502020204030204" pitchFamily="34" charset="0"/>
              </a:rPr>
              <a:t>으로만 나누어 떨어져야 합니다</a:t>
            </a:r>
            <a:r>
              <a:rPr lang="en-US" altLang="ko-KR" sz="2000" dirty="0">
                <a:latin typeface="Open Sans" panose="020F0502020204030204" pitchFamily="34" charset="0"/>
              </a:rPr>
              <a:t>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36FE90-6B8C-ACA4-E1F1-D5ABAAB5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25" y="4869160"/>
            <a:ext cx="7090775" cy="11165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7CDAAC6-1BD4-5DFB-2DDE-970E2F1C98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612" y="1797809"/>
            <a:ext cx="8614775" cy="4328354"/>
          </a:xfrm>
          <a:prstGeom prst="rect">
            <a:avLst/>
          </a:prstGeom>
          <a:ln w="127000" cap="sq">
            <a:solidFill>
              <a:schemeClr val="accent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9001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C85E7-3CF8-67B9-A10A-EE026569C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3BD85-67F7-DB37-CA40-0BD36E03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1. Ch7. </a:t>
            </a:r>
            <a:r>
              <a:rPr lang="ko-KR" altLang="en-US" sz="3200" dirty="0"/>
              <a:t>연습문제 </a:t>
            </a:r>
            <a:r>
              <a:rPr lang="en-US" altLang="ko-KR" sz="3200" dirty="0"/>
              <a:t>2</a:t>
            </a:r>
            <a:r>
              <a:rPr lang="ko-KR" altLang="en-US" sz="3200" dirty="0"/>
              <a:t>번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03ADC-4566-9C05-FA6F-37E1FF24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340768"/>
            <a:ext cx="8229600" cy="478539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다음은 리스트에 </a:t>
            </a:r>
            <a:r>
              <a:rPr lang="en-US" altLang="ko-KR" dirty="0"/>
              <a:t>10</a:t>
            </a:r>
            <a:r>
              <a:rPr lang="ko-KR" altLang="en-US" dirty="0"/>
              <a:t>개의 값을 </a:t>
            </a:r>
            <a:r>
              <a:rPr lang="ko-KR" altLang="en-US" dirty="0" err="1"/>
              <a:t>랜덤하게</a:t>
            </a:r>
            <a:r>
              <a:rPr lang="ko-KR" altLang="en-US" dirty="0"/>
              <a:t> 대입한 후</a:t>
            </a:r>
            <a:r>
              <a:rPr lang="en-US" altLang="ko-KR" dirty="0"/>
              <a:t>, </a:t>
            </a:r>
            <a:r>
              <a:rPr lang="ko-KR" altLang="en-US" dirty="0"/>
              <a:t>합계를 출력하는 코드입니다</a:t>
            </a:r>
            <a:r>
              <a:rPr lang="en-US" altLang="ko-KR" dirty="0"/>
              <a:t>. </a:t>
            </a:r>
            <a:r>
              <a:rPr lang="ko-KR" altLang="en-US" dirty="0"/>
              <a:t>빈 칸을 채우세요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36FE90-6B8C-ACA4-E1F1-D5ABAAB5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91084" y="314096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003673"/>
              </p:ext>
            </p:extLst>
          </p:nvPr>
        </p:nvGraphicFramePr>
        <p:xfrm>
          <a:off x="611560" y="2915691"/>
          <a:ext cx="5725160" cy="2743200"/>
        </p:xfrm>
        <a:graphic>
          <a:graphicData uri="http://schemas.openxmlformats.org/drawingml/2006/table">
            <a:tbl>
              <a:tblPr firstRow="1" firstCol="1" bandRow="1"/>
              <a:tblGrid>
                <a:gridCol w="5725160">
                  <a:extLst>
                    <a:ext uri="{9D8B030D-6E8A-4147-A177-3AD203B41FA5}">
                      <a16:colId xmlns:a16="http://schemas.microsoft.com/office/drawing/2014/main" val="2318115946"/>
                    </a:ext>
                  </a:extLst>
                </a:gridCol>
              </a:tblGrid>
              <a:tr h="450553"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 random</a:t>
                      </a:r>
                      <a:endParaRPr lang="ko-KR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/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nn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[]</a:t>
                      </a:r>
                      <a:endParaRPr lang="ko-KR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_ in range(10) :</a:t>
                      </a:r>
                      <a:endParaRPr lang="ko-KR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random.randrange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(1, 100)</a:t>
                      </a:r>
                      <a:endParaRPr lang="ko-KR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8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__________1___________</a:t>
                      </a:r>
                      <a:endParaRPr lang="ko-KR" altLang="ko-KR" sz="1800" kern="1200" dirty="0"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hap = 0</a:t>
                      </a:r>
                      <a:endParaRPr lang="ko-KR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range(10) :</a:t>
                      </a:r>
                      <a:endParaRPr lang="ko-KR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8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______2_______</a:t>
                      </a:r>
                      <a:endParaRPr lang="ko-KR" altLang="ko-KR" sz="1800" kern="1200" dirty="0"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hap += 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endParaRPr lang="ko-KR" altLang="ko-KR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print(hap)</a:t>
                      </a:r>
                      <a:endParaRPr lang="ko-KR" sz="2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1906280"/>
                  </a:ext>
                </a:extLst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475974" y="196195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875D75F-A7E4-42E2-1945-B8737B0EC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970" y="2928728"/>
            <a:ext cx="4206291" cy="2974542"/>
          </a:xfrm>
          <a:prstGeom prst="rect">
            <a:avLst/>
          </a:prstGeom>
          <a:ln w="127000" cap="sq">
            <a:solidFill>
              <a:schemeClr val="accent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4490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C85E7-3CF8-67B9-A10A-EE026569C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3BD85-67F7-DB37-CA40-0BD36E03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2. Ch7. </a:t>
            </a:r>
            <a:r>
              <a:rPr lang="ko-KR" altLang="en-US" sz="3200" dirty="0"/>
              <a:t>연습문제 </a:t>
            </a:r>
            <a:r>
              <a:rPr lang="en-US" altLang="ko-KR" sz="3200" dirty="0"/>
              <a:t>4</a:t>
            </a:r>
            <a:r>
              <a:rPr lang="ko-KR" altLang="en-US" sz="3200" dirty="0"/>
              <a:t>번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03ADC-4566-9C05-FA6F-37E1FF24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052736"/>
            <a:ext cx="8229600" cy="511256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/>
              <a:t>4. </a:t>
            </a:r>
            <a:r>
              <a:rPr lang="ko-KR" altLang="en-US" sz="2000" dirty="0"/>
              <a:t>다음은 배열을 역순으로 만드는 코드입니다</a:t>
            </a:r>
            <a:r>
              <a:rPr lang="en-US" altLang="ko-KR" sz="2000" dirty="0"/>
              <a:t>. </a:t>
            </a:r>
            <a:r>
              <a:rPr lang="ko-KR" altLang="en-US" sz="2000" dirty="0"/>
              <a:t>빈 부분에 들어갈 코드를 고르세요</a:t>
            </a:r>
            <a:r>
              <a:rPr lang="en-US" altLang="ko-KR" sz="2000" dirty="0"/>
              <a:t>. 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1800" dirty="0"/>
              <a:t>① 3, 1, -1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FF"/>
                </a:solidFill>
                <a:highlight>
                  <a:srgbClr val="FFFF00"/>
                </a:highlight>
              </a:rPr>
              <a:t>② 3, -1, -1</a:t>
            </a:r>
          </a:p>
          <a:p>
            <a:pPr marL="0" indent="0">
              <a:buNone/>
            </a:pPr>
            <a:r>
              <a:rPr lang="en-US" altLang="ko-KR" sz="1800" dirty="0"/>
              <a:t>③ 4, -1, -1</a:t>
            </a:r>
          </a:p>
          <a:p>
            <a:pPr marL="0" indent="0">
              <a:buNone/>
            </a:pPr>
            <a:r>
              <a:rPr lang="en-US" altLang="ko-KR" sz="1800" dirty="0"/>
              <a:t>④ 3, 0, -1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36FE90-6B8C-ACA4-E1F1-D5ABAAB5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549079"/>
              </p:ext>
            </p:extLst>
          </p:nvPr>
        </p:nvGraphicFramePr>
        <p:xfrm>
          <a:off x="755576" y="1824791"/>
          <a:ext cx="5725160" cy="731520"/>
        </p:xfrm>
        <a:graphic>
          <a:graphicData uri="http://schemas.openxmlformats.org/drawingml/2006/table">
            <a:tbl>
              <a:tblPr firstRow="1" firstCol="1" bandRow="1"/>
              <a:tblGrid>
                <a:gridCol w="5725160">
                  <a:extLst>
                    <a:ext uri="{9D8B030D-6E8A-4147-A177-3AD203B41FA5}">
                      <a16:colId xmlns:a16="http://schemas.microsoft.com/office/drawing/2014/main" val="2318115946"/>
                    </a:ext>
                  </a:extLst>
                </a:gridCol>
              </a:tblGrid>
              <a:tr h="450553">
                <a:tc>
                  <a:txBody>
                    <a:bodyPr/>
                    <a:lstStyle/>
                    <a:p>
                      <a:pPr fontAlgn="base"/>
                      <a:r>
                        <a:rPr lang="ko-KR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실행 결과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ko-KR" altLang="ko-KR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/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[1, 2, 3, 4]</a:t>
                      </a:r>
                      <a:endParaRPr lang="ko-KR" altLang="ko-KR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[4, 3, 2, 1]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1906280"/>
                  </a:ext>
                </a:extLst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475974" y="196195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042716"/>
              </p:ext>
            </p:extLst>
          </p:nvPr>
        </p:nvGraphicFramePr>
        <p:xfrm>
          <a:off x="755576" y="2780928"/>
          <a:ext cx="5725160" cy="1706880"/>
        </p:xfrm>
        <a:graphic>
          <a:graphicData uri="http://schemas.openxmlformats.org/drawingml/2006/table">
            <a:tbl>
              <a:tblPr firstRow="1" firstCol="1" bandRow="1"/>
              <a:tblGrid>
                <a:gridCol w="5725160">
                  <a:extLst>
                    <a:ext uri="{9D8B030D-6E8A-4147-A177-3AD203B41FA5}">
                      <a16:colId xmlns:a16="http://schemas.microsoft.com/office/drawing/2014/main" val="2318115946"/>
                    </a:ext>
                  </a:extLst>
                </a:gridCol>
              </a:tblGrid>
              <a:tr h="450553"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ary1 = [ 1, 2, 3, 4 ]</a:t>
                      </a:r>
                    </a:p>
                    <a:p>
                      <a:pPr fontAlgn="base"/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ary2 = []</a:t>
                      </a:r>
                    </a:p>
                    <a:p>
                      <a:pPr fontAlgn="base"/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</a:t>
                      </a:r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range(</a:t>
                      </a:r>
                      <a:r>
                        <a:rPr lang="en-US" altLang="ko-KR" sz="160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_____________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:</a:t>
                      </a:r>
                    </a:p>
                    <a:p>
                      <a:pPr fontAlgn="base"/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ary2.append(ary1[</a:t>
                      </a:r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</a:p>
                    <a:p>
                      <a:pPr fontAlgn="base"/>
                      <a:endParaRPr lang="en-US" altLang="ko-KR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/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print(ary1)</a:t>
                      </a:r>
                    </a:p>
                    <a:p>
                      <a:pPr fontAlgn="base"/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print(ary2)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1906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6041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C85E7-3CF8-67B9-A10A-EE026569C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3BD85-67F7-DB37-CA40-0BD36E03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3. Ch7. </a:t>
            </a:r>
            <a:r>
              <a:rPr lang="ko-KR" altLang="en-US" sz="3200" dirty="0"/>
              <a:t>연습문제 </a:t>
            </a:r>
            <a:r>
              <a:rPr lang="en-US" altLang="ko-KR" sz="3200" dirty="0"/>
              <a:t>5</a:t>
            </a:r>
            <a:r>
              <a:rPr lang="ko-KR" altLang="en-US" sz="3200" dirty="0"/>
              <a:t>번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03ADC-4566-9C05-FA6F-37E1FF24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052736"/>
            <a:ext cx="8229600" cy="511256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/>
              <a:t>5. </a:t>
            </a:r>
            <a:r>
              <a:rPr lang="ko-KR" altLang="en-US" sz="2000" dirty="0"/>
              <a:t>다음 각 코드가 출력하는 것을 쓰세요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nn-NO" altLang="ko-KR" sz="2000" dirty="0"/>
              <a:t>(1) nn[4] : </a:t>
            </a:r>
            <a:r>
              <a:rPr lang="nn-NO" altLang="ko-KR" sz="2000" dirty="0">
                <a:highlight>
                  <a:srgbClr val="FFFF00"/>
                </a:highlight>
              </a:rPr>
              <a:t>500</a:t>
            </a:r>
          </a:p>
          <a:p>
            <a:pPr marL="0" indent="0">
              <a:buNone/>
            </a:pPr>
            <a:r>
              <a:rPr lang="nn-NO" altLang="ko-KR" sz="2000" dirty="0"/>
              <a:t>(2) nn[-1] : </a:t>
            </a:r>
            <a:r>
              <a:rPr lang="nn-NO" altLang="ko-KR" sz="2000" dirty="0">
                <a:highlight>
                  <a:srgbClr val="FFFF00"/>
                </a:highlight>
              </a:rPr>
              <a:t>500</a:t>
            </a:r>
          </a:p>
          <a:p>
            <a:pPr marL="0" indent="0">
              <a:buNone/>
            </a:pPr>
            <a:r>
              <a:rPr lang="nn-NO" altLang="ko-KR" sz="2000" dirty="0"/>
              <a:t>(3) nn[-2] : </a:t>
            </a:r>
            <a:r>
              <a:rPr lang="nn-NO" altLang="ko-KR" sz="2000" dirty="0">
                <a:highlight>
                  <a:srgbClr val="FFFF00"/>
                </a:highlight>
              </a:rPr>
              <a:t>400</a:t>
            </a:r>
          </a:p>
          <a:p>
            <a:pPr marL="0" indent="0">
              <a:buNone/>
            </a:pPr>
            <a:r>
              <a:rPr lang="nn-NO" altLang="ko-KR" sz="2000" dirty="0"/>
              <a:t>(4) nn[1:4] : </a:t>
            </a:r>
            <a:r>
              <a:rPr lang="nn-NO" altLang="ko-KR" sz="2000" dirty="0">
                <a:highlight>
                  <a:srgbClr val="FFFF00"/>
                </a:highlight>
              </a:rPr>
              <a:t>[200, 300, 400]</a:t>
            </a:r>
          </a:p>
          <a:p>
            <a:pPr marL="0" indent="0">
              <a:buNone/>
            </a:pPr>
            <a:r>
              <a:rPr lang="nn-NO" altLang="ko-KR" sz="2000" dirty="0"/>
              <a:t>(5) nn[0:1] : </a:t>
            </a:r>
            <a:r>
              <a:rPr lang="nn-NO" altLang="ko-KR" sz="2000" dirty="0">
                <a:highlight>
                  <a:srgbClr val="FFFF00"/>
                </a:highlight>
              </a:rPr>
              <a:t>[100]</a:t>
            </a:r>
          </a:p>
          <a:p>
            <a:pPr marL="0" indent="0">
              <a:buNone/>
            </a:pPr>
            <a:r>
              <a:rPr lang="nn-NO" altLang="ko-KR" sz="2000" dirty="0"/>
              <a:t>(6) nn[2:-1] : </a:t>
            </a:r>
            <a:r>
              <a:rPr lang="nn-NO" altLang="ko-KR" sz="2000" dirty="0">
                <a:highlight>
                  <a:srgbClr val="FFFF00"/>
                </a:highlight>
              </a:rPr>
              <a:t>[300, 400]</a:t>
            </a:r>
          </a:p>
          <a:p>
            <a:pPr marL="0" indent="0">
              <a:buNone/>
            </a:pPr>
            <a:r>
              <a:rPr lang="nn-NO" altLang="ko-KR" sz="2000" dirty="0"/>
              <a:t>(7) nn[0::2] : </a:t>
            </a:r>
            <a:r>
              <a:rPr lang="nn-NO" altLang="ko-KR" sz="2000" dirty="0">
                <a:highlight>
                  <a:srgbClr val="FFFF00"/>
                </a:highlight>
              </a:rPr>
              <a:t>[100, 300, 500]</a:t>
            </a:r>
          </a:p>
          <a:p>
            <a:pPr marL="0" indent="0">
              <a:buNone/>
            </a:pPr>
            <a:r>
              <a:rPr lang="nn-NO" altLang="ko-KR" sz="2000" dirty="0"/>
              <a:t>(8) nn[::-1] </a:t>
            </a:r>
            <a:r>
              <a:rPr lang="nn-NO" altLang="ko-KR" sz="2000" dirty="0">
                <a:highlight>
                  <a:srgbClr val="FFFF00"/>
                </a:highlight>
              </a:rPr>
              <a:t>: [500, 400, 300, 200, 100]</a:t>
            </a:r>
          </a:p>
          <a:p>
            <a:pPr marL="0" indent="0">
              <a:buNone/>
            </a:pPr>
            <a:r>
              <a:rPr lang="nn-NO" altLang="ko-KR" sz="2000" dirty="0"/>
              <a:t>(9) nn[::-2] : </a:t>
            </a:r>
            <a:r>
              <a:rPr lang="nn-NO" altLang="ko-KR" sz="2000" dirty="0">
                <a:highlight>
                  <a:srgbClr val="FFFF00"/>
                </a:highlight>
              </a:rPr>
              <a:t>[500, 300, 100]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36FE90-6B8C-ACA4-E1F1-D5ABAAB5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52283"/>
              </p:ext>
            </p:extLst>
          </p:nvPr>
        </p:nvGraphicFramePr>
        <p:xfrm>
          <a:off x="755576" y="1824791"/>
          <a:ext cx="5725160" cy="450553"/>
        </p:xfrm>
        <a:graphic>
          <a:graphicData uri="http://schemas.openxmlformats.org/drawingml/2006/table">
            <a:tbl>
              <a:tblPr firstRow="1" firstCol="1" bandRow="1"/>
              <a:tblGrid>
                <a:gridCol w="5725160">
                  <a:extLst>
                    <a:ext uri="{9D8B030D-6E8A-4147-A177-3AD203B41FA5}">
                      <a16:colId xmlns:a16="http://schemas.microsoft.com/office/drawing/2014/main" val="2318115946"/>
                    </a:ext>
                  </a:extLst>
                </a:gridCol>
              </a:tblGrid>
              <a:tr h="450553"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nn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[ 100, 200, 300, 400, 500 ]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1906280"/>
                  </a:ext>
                </a:extLst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475974" y="196195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830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C85E7-3CF8-67B9-A10A-EE026569C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3BD85-67F7-DB37-CA40-0BD36E03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4. Ch7. </a:t>
            </a:r>
            <a:r>
              <a:rPr lang="ko-KR" altLang="en-US" sz="3200" dirty="0"/>
              <a:t>연습문제 </a:t>
            </a:r>
            <a:r>
              <a:rPr lang="en-US" altLang="ko-KR" sz="3200" dirty="0"/>
              <a:t>7</a:t>
            </a:r>
            <a:r>
              <a:rPr lang="ko-KR" altLang="en-US" sz="3200" dirty="0"/>
              <a:t>번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03ADC-4566-9C05-FA6F-37E1FF24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052736"/>
            <a:ext cx="8229600" cy="511256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/>
              <a:t>7. </a:t>
            </a:r>
            <a:r>
              <a:rPr lang="ko-KR" altLang="en-US" sz="2000" dirty="0"/>
              <a:t>각 리스트 함수에 대한 설명을 보기 중에서 선택하세요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  <a:p>
            <a:pPr marL="0" indent="0">
              <a:buNone/>
            </a:pPr>
            <a:r>
              <a:rPr lang="en-US" altLang="ko-KR" sz="2000" dirty="0"/>
              <a:t>(1) </a:t>
            </a:r>
            <a:r>
              <a:rPr lang="ko-KR" altLang="en-US" sz="2000" dirty="0"/>
              <a:t>리스트의 전체 개수를 센다</a:t>
            </a:r>
            <a:r>
              <a:rPr lang="en-US" altLang="ko-KR" sz="2000" dirty="0"/>
              <a:t>. : </a:t>
            </a:r>
            <a:r>
              <a:rPr lang="en-US" altLang="ko-KR" sz="2000" dirty="0" err="1">
                <a:highlight>
                  <a:srgbClr val="FFFF00"/>
                </a:highlight>
              </a:rPr>
              <a:t>len</a:t>
            </a:r>
            <a:r>
              <a:rPr lang="en-US" altLang="ko-KR" sz="2000" dirty="0">
                <a:highlight>
                  <a:srgbClr val="FFFF00"/>
                </a:highlight>
              </a:rPr>
              <a:t>()</a:t>
            </a:r>
          </a:p>
          <a:p>
            <a:pPr marL="0" indent="0">
              <a:buNone/>
            </a:pPr>
            <a:r>
              <a:rPr lang="en-US" altLang="ko-KR" sz="2000" dirty="0"/>
              <a:t>(2) </a:t>
            </a:r>
            <a:r>
              <a:rPr lang="ko-KR" altLang="en-US" sz="2000" dirty="0"/>
              <a:t>두 리스트를 연결한다</a:t>
            </a:r>
            <a:r>
              <a:rPr lang="en-US" altLang="ko-KR" sz="2000" dirty="0"/>
              <a:t>. : </a:t>
            </a:r>
            <a:r>
              <a:rPr lang="en-US" altLang="ko-KR" sz="2000" dirty="0">
                <a:highlight>
                  <a:srgbClr val="FFFF00"/>
                </a:highlight>
              </a:rPr>
              <a:t>extend()</a:t>
            </a:r>
          </a:p>
          <a:p>
            <a:pPr marL="0" indent="0">
              <a:buNone/>
            </a:pPr>
            <a:r>
              <a:rPr lang="en-US" altLang="ko-KR" sz="2000" dirty="0"/>
              <a:t>(3) </a:t>
            </a:r>
            <a:r>
              <a:rPr lang="ko-KR" altLang="en-US" sz="2000" dirty="0"/>
              <a:t>리스트 맨 뒤의 항목을 추출한다</a:t>
            </a:r>
            <a:r>
              <a:rPr lang="en-US" altLang="ko-KR" sz="2000" dirty="0"/>
              <a:t>. : </a:t>
            </a:r>
            <a:r>
              <a:rPr lang="en-US" altLang="ko-KR" sz="2000" dirty="0">
                <a:highlight>
                  <a:srgbClr val="FFFF00"/>
                </a:highlight>
              </a:rPr>
              <a:t>pop()</a:t>
            </a:r>
          </a:p>
          <a:p>
            <a:pPr marL="0" indent="0">
              <a:buNone/>
            </a:pPr>
            <a:r>
              <a:rPr lang="en-US" altLang="ko-KR" sz="2000" dirty="0"/>
              <a:t>(4) </a:t>
            </a:r>
            <a:r>
              <a:rPr lang="ko-KR" altLang="en-US" sz="2000" dirty="0"/>
              <a:t>지정한 값을 찾아서 위치를 알아낸다</a:t>
            </a:r>
            <a:r>
              <a:rPr lang="en-US" altLang="ko-KR" sz="2000" dirty="0"/>
              <a:t>. : </a:t>
            </a:r>
            <a:r>
              <a:rPr lang="en-US" altLang="ko-KR" sz="2000" dirty="0">
                <a:highlight>
                  <a:srgbClr val="FFFF00"/>
                </a:highlight>
              </a:rPr>
              <a:t>index()</a:t>
            </a:r>
          </a:p>
          <a:p>
            <a:pPr marL="0" indent="0">
              <a:buNone/>
            </a:pPr>
            <a:r>
              <a:rPr lang="en-US" altLang="ko-KR" sz="2000" dirty="0"/>
              <a:t>(5) </a:t>
            </a:r>
            <a:r>
              <a:rPr lang="ko-KR" altLang="en-US" sz="2000" dirty="0"/>
              <a:t>리스트에서 특정 값의 개수를 센다</a:t>
            </a:r>
            <a:r>
              <a:rPr lang="en-US" altLang="ko-KR" sz="2000" dirty="0"/>
              <a:t>. : </a:t>
            </a:r>
            <a:r>
              <a:rPr lang="en-US" altLang="ko-KR" sz="2000" dirty="0">
                <a:highlight>
                  <a:srgbClr val="FFFF00"/>
                </a:highlight>
              </a:rPr>
              <a:t>count()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36FE90-6B8C-ACA4-E1F1-D5ABAAB5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581750"/>
              </p:ext>
            </p:extLst>
          </p:nvPr>
        </p:nvGraphicFramePr>
        <p:xfrm>
          <a:off x="755576" y="1575881"/>
          <a:ext cx="7560840" cy="548640"/>
        </p:xfrm>
        <a:graphic>
          <a:graphicData uri="http://schemas.openxmlformats.org/drawingml/2006/table">
            <a:tbl>
              <a:tblPr firstRow="1" firstCol="1" bandRow="1"/>
              <a:tblGrid>
                <a:gridCol w="7560840">
                  <a:extLst>
                    <a:ext uri="{9D8B030D-6E8A-4147-A177-3AD203B41FA5}">
                      <a16:colId xmlns:a16="http://schemas.microsoft.com/office/drawing/2014/main" val="2318115946"/>
                    </a:ext>
                  </a:extLst>
                </a:gridCol>
              </a:tblGrid>
              <a:tr h="450553"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append(), pop(), sort(), reverse(), index(), insert(), remove(), extend(), count(), del(), </a:t>
                      </a:r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(), copy()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1906280"/>
                  </a:ext>
                </a:extLst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475974" y="196195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494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C85E7-3CF8-67B9-A10A-EE026569C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3BD85-67F7-DB37-CA40-0BD36E03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5. Ch7. </a:t>
            </a:r>
            <a:r>
              <a:rPr lang="ko-KR" altLang="en-US" sz="3200" dirty="0"/>
              <a:t>연습문제 </a:t>
            </a:r>
            <a:r>
              <a:rPr lang="en-US" altLang="ko-KR" sz="3200" dirty="0"/>
              <a:t>14</a:t>
            </a:r>
            <a:r>
              <a:rPr lang="ko-KR" altLang="en-US" sz="3200" dirty="0"/>
              <a:t>번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03ADC-4566-9C05-FA6F-37E1FF24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052736"/>
            <a:ext cx="8229600" cy="511256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/>
              <a:t>14. </a:t>
            </a:r>
            <a:r>
              <a:rPr lang="ko-KR" altLang="en-US" sz="2000" dirty="0"/>
              <a:t>다음 코드를 실행하면 </a:t>
            </a:r>
            <a:r>
              <a:rPr lang="en-US" altLang="ko-KR" sz="2000" dirty="0" err="1"/>
              <a:t>myData</a:t>
            </a:r>
            <a:r>
              <a:rPr lang="ko-KR" altLang="en-US" sz="2000" dirty="0"/>
              <a:t>에 저장된 값은 무엇인가요</a:t>
            </a:r>
            <a:r>
              <a:rPr lang="en-US" altLang="ko-KR" sz="2000" dirty="0"/>
              <a:t>? 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36FE90-6B8C-ACA4-E1F1-D5ABAAB5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786533"/>
              </p:ext>
            </p:extLst>
          </p:nvPr>
        </p:nvGraphicFramePr>
        <p:xfrm>
          <a:off x="683568" y="2144831"/>
          <a:ext cx="7560840" cy="450553"/>
        </p:xfrm>
        <a:graphic>
          <a:graphicData uri="http://schemas.openxmlformats.org/drawingml/2006/table">
            <a:tbl>
              <a:tblPr firstRow="1" firstCol="1" bandRow="1"/>
              <a:tblGrid>
                <a:gridCol w="7560840">
                  <a:extLst>
                    <a:ext uri="{9D8B030D-6E8A-4147-A177-3AD203B41FA5}">
                      <a16:colId xmlns:a16="http://schemas.microsoft.com/office/drawing/2014/main" val="2318115946"/>
                    </a:ext>
                  </a:extLst>
                </a:gridCol>
              </a:tblGrid>
              <a:tr h="450553"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myData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[ [ n* m for n in range(1, 3) ] for m in range(2, 4)]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1906280"/>
                  </a:ext>
                </a:extLst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475974" y="196195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B34BFC5-F041-0325-CA60-585B16BD3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89" y="1938129"/>
            <a:ext cx="8221222" cy="2981741"/>
          </a:xfrm>
          <a:prstGeom prst="rect">
            <a:avLst/>
          </a:prstGeom>
          <a:ln w="127000" cap="sq">
            <a:solidFill>
              <a:schemeClr val="accent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0820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C85E7-3CF8-67B9-A10A-EE026569C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3BD85-67F7-DB37-CA40-0BD36E03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6. Ch7. </a:t>
            </a:r>
            <a:r>
              <a:rPr lang="ko-KR" altLang="en-US" sz="3200" dirty="0" err="1"/>
              <a:t>응용예제</a:t>
            </a:r>
            <a:r>
              <a:rPr lang="en-US" altLang="ko-KR" sz="3200" dirty="0"/>
              <a:t>01 16</a:t>
            </a:r>
            <a:r>
              <a:rPr lang="ko-KR" altLang="en-US" sz="3200" dirty="0"/>
              <a:t>진수 정렬하기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03ADC-4566-9C05-FA6F-37E1FF24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383960" cy="511256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dirty="0"/>
              <a:t>16</a:t>
            </a:r>
            <a:r>
              <a:rPr lang="ko-KR" altLang="en-US" sz="1800" dirty="0"/>
              <a:t>진수가 저장된 리스트를 정렬하는 프로그램이다</a:t>
            </a:r>
            <a:r>
              <a:rPr lang="en-US" altLang="ko-KR" sz="1800" dirty="0"/>
              <a:t>. </a:t>
            </a:r>
            <a:r>
              <a:rPr lang="ko-KR" altLang="en-US" sz="1800" dirty="0"/>
              <a:t>여기서는 </a:t>
            </a:r>
            <a:r>
              <a:rPr lang="en-US" altLang="ko-KR" sz="1800" dirty="0"/>
              <a:t>A37B, 23CC, 88D9, BB8F, 3A9A</a:t>
            </a:r>
            <a:r>
              <a:rPr lang="ko-KR" altLang="en-US" sz="1800" dirty="0"/>
              <a:t>의 값 </a:t>
            </a:r>
            <a:r>
              <a:rPr lang="en-US" altLang="ko-KR" sz="1800" dirty="0"/>
              <a:t>5</a:t>
            </a:r>
            <a:r>
              <a:rPr lang="ko-KR" altLang="en-US" sz="1800" dirty="0"/>
              <a:t>개를 오름차순 정렬하고자 한다</a:t>
            </a:r>
            <a:r>
              <a:rPr lang="en-US" altLang="ko-KR" sz="1800" dirty="0"/>
              <a:t>. </a:t>
            </a:r>
            <a:r>
              <a:rPr lang="ko-KR" altLang="en-US" sz="1800" dirty="0"/>
              <a:t>선택 정렬 방식을 사용했는데</a:t>
            </a:r>
            <a:r>
              <a:rPr lang="en-US" altLang="ko-KR" sz="1800" dirty="0"/>
              <a:t>, </a:t>
            </a:r>
            <a:r>
              <a:rPr lang="ko-KR" altLang="en-US" sz="1800" dirty="0"/>
              <a:t>리스트의 </a:t>
            </a:r>
            <a:r>
              <a:rPr lang="en-US" altLang="ko-KR" sz="1800" dirty="0"/>
              <a:t>sort() </a:t>
            </a:r>
            <a:r>
              <a:rPr lang="ko-KR" altLang="en-US" sz="1800" dirty="0"/>
              <a:t>함수나 </a:t>
            </a:r>
            <a:r>
              <a:rPr lang="en-US" altLang="ko-KR" sz="1800" dirty="0"/>
              <a:t>sorted() </a:t>
            </a:r>
            <a:r>
              <a:rPr lang="ko-KR" altLang="en-US" sz="1800" dirty="0"/>
              <a:t>함수를 사용하지 않고 정렬하는 코드를 직접 작성해 보자</a:t>
            </a:r>
            <a:r>
              <a:rPr lang="en-US" altLang="ko-KR" sz="1800" dirty="0"/>
              <a:t>.</a:t>
            </a:r>
            <a:endParaRPr lang="en-US" altLang="ko-KR" sz="18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36FE90-6B8C-ACA4-E1F1-D5ABAAB5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475974" y="196195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3213873"/>
            <a:ext cx="7632848" cy="8191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D0F59D2-BCE8-9716-2AEC-D1AA15EC2A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967" y="1403237"/>
            <a:ext cx="6388065" cy="4857590"/>
          </a:xfrm>
          <a:prstGeom prst="rect">
            <a:avLst/>
          </a:prstGeom>
          <a:ln w="127000" cap="sq">
            <a:solidFill>
              <a:schemeClr val="accent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3696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C85E7-3CF8-67B9-A10A-EE026569C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3BD85-67F7-DB37-CA40-0BD36E03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7. Ch7. </a:t>
            </a:r>
            <a:r>
              <a:rPr lang="ko-KR" altLang="en-US" sz="3200" dirty="0"/>
              <a:t>연습문제 </a:t>
            </a:r>
            <a:r>
              <a:rPr lang="en-US" altLang="ko-KR" sz="3200" dirty="0"/>
              <a:t>15</a:t>
            </a:r>
            <a:r>
              <a:rPr lang="ko-KR" altLang="en-US" sz="3200" dirty="0"/>
              <a:t>번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03ADC-4566-9C05-FA6F-37E1FF24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52736"/>
            <a:ext cx="8383960" cy="511256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800" dirty="0"/>
              <a:t>15. [</a:t>
            </a:r>
            <a:r>
              <a:rPr lang="ko-KR" altLang="en-US" sz="1800" dirty="0"/>
              <a:t>프로그램 </a:t>
            </a:r>
            <a:r>
              <a:rPr lang="en-US" altLang="ko-KR" sz="1800" dirty="0"/>
              <a:t>1]</a:t>
            </a:r>
            <a:r>
              <a:rPr lang="ko-KR" altLang="en-US" sz="1800" dirty="0"/>
              <a:t>을 수정해서 거북이의 각도도 </a:t>
            </a:r>
            <a:r>
              <a:rPr lang="ko-KR" altLang="en-US" sz="1800" dirty="0" err="1"/>
              <a:t>랜덤하게</a:t>
            </a:r>
            <a:r>
              <a:rPr lang="ko-KR" altLang="en-US" sz="1800" dirty="0"/>
              <a:t> </a:t>
            </a:r>
            <a:r>
              <a:rPr lang="en-US" altLang="ko-KR" sz="1800" dirty="0"/>
              <a:t>0~360</a:t>
            </a:r>
            <a:r>
              <a:rPr lang="ko-KR" altLang="en-US" sz="1800" dirty="0"/>
              <a:t>도 추가한다</a:t>
            </a:r>
            <a:r>
              <a:rPr lang="en-US" altLang="ko-KR" sz="1800" dirty="0"/>
              <a:t>. </a:t>
            </a:r>
            <a:r>
              <a:rPr lang="ko-KR" altLang="en-US" sz="1800" dirty="0"/>
              <a:t>그리고</a:t>
            </a:r>
            <a:r>
              <a:rPr lang="en-US" altLang="ko-KR" sz="1800" dirty="0"/>
              <a:t>, </a:t>
            </a:r>
            <a:r>
              <a:rPr lang="ko-KR" altLang="en-US" sz="1800" dirty="0"/>
              <a:t>거북이의 크기는 </a:t>
            </a:r>
            <a:r>
              <a:rPr lang="en-US" altLang="ko-KR" sz="1800" dirty="0"/>
              <a:t>1.0~9.9</a:t>
            </a:r>
            <a:r>
              <a:rPr lang="ko-KR" altLang="en-US" sz="1800" dirty="0"/>
              <a:t>까지 소수점 크기로 </a:t>
            </a:r>
            <a:r>
              <a:rPr lang="ko-KR" altLang="en-US" sz="1800" dirty="0" err="1"/>
              <a:t>랜덤하게</a:t>
            </a:r>
            <a:r>
              <a:rPr lang="ko-KR" altLang="en-US" sz="1800" dirty="0"/>
              <a:t> 생성한다</a:t>
            </a:r>
            <a:r>
              <a:rPr lang="en-US" altLang="ko-KR" sz="1800" dirty="0"/>
              <a:t>. </a:t>
            </a:r>
            <a:r>
              <a:rPr lang="ko-KR" altLang="en-US" sz="1800" dirty="0" err="1"/>
              <a:t>거북의의</a:t>
            </a:r>
            <a:r>
              <a:rPr lang="ko-KR" altLang="en-US" sz="1800" dirty="0"/>
              <a:t> 크기가 가장 작은 거북이부터 정렬한 후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거북이끼리</a:t>
            </a:r>
            <a:r>
              <a:rPr lang="ko-KR" altLang="en-US" sz="1800" dirty="0"/>
              <a:t> 선을 긋는다</a:t>
            </a:r>
            <a:r>
              <a:rPr lang="en-US" altLang="ko-KR" sz="1800" dirty="0"/>
              <a:t>. </a:t>
            </a:r>
            <a:r>
              <a:rPr lang="ko-KR" altLang="en-US" sz="1800" dirty="0"/>
              <a:t>다음 그림은 </a:t>
            </a:r>
            <a:r>
              <a:rPr lang="en-US" altLang="ko-KR" sz="1800" dirty="0"/>
              <a:t>5</a:t>
            </a:r>
            <a:r>
              <a:rPr lang="ko-KR" altLang="en-US" sz="1800" dirty="0"/>
              <a:t>마리 거북이를 크기로 정렬한 후에 선을 그은 결과다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sz="1800" dirty="0">
                <a:solidFill>
                  <a:srgbClr val="0000FF"/>
                </a:solidFill>
              </a:rPr>
              <a:t>힌트</a:t>
            </a:r>
            <a:r>
              <a:rPr lang="en-US" altLang="ko-KR" sz="1800" dirty="0">
                <a:solidFill>
                  <a:srgbClr val="0000FF"/>
                </a:solidFill>
              </a:rPr>
              <a:t>1) 1.0</a:t>
            </a:r>
            <a:r>
              <a:rPr lang="ko-KR" altLang="en-US" sz="1800" dirty="0">
                <a:solidFill>
                  <a:srgbClr val="0000FF"/>
                </a:solidFill>
              </a:rPr>
              <a:t>부터 </a:t>
            </a:r>
            <a:r>
              <a:rPr lang="en-US" altLang="ko-KR" sz="1800" dirty="0">
                <a:solidFill>
                  <a:srgbClr val="0000FF"/>
                </a:solidFill>
              </a:rPr>
              <a:t>9.9</a:t>
            </a:r>
            <a:r>
              <a:rPr lang="ko-KR" altLang="en-US" sz="1800" dirty="0">
                <a:solidFill>
                  <a:srgbClr val="0000FF"/>
                </a:solidFill>
              </a:rPr>
              <a:t>까지 </a:t>
            </a:r>
            <a:r>
              <a:rPr lang="ko-KR" altLang="en-US" sz="1800" dirty="0" err="1">
                <a:solidFill>
                  <a:srgbClr val="0000FF"/>
                </a:solidFill>
              </a:rPr>
              <a:t>랜덤한</a:t>
            </a:r>
            <a:r>
              <a:rPr lang="ko-KR" altLang="en-US" sz="1800" dirty="0">
                <a:solidFill>
                  <a:srgbClr val="0000FF"/>
                </a:solidFill>
              </a:rPr>
              <a:t> 숫자는 </a:t>
            </a:r>
            <a:r>
              <a:rPr lang="en-US" altLang="ko-KR" sz="1800" dirty="0" err="1">
                <a:solidFill>
                  <a:srgbClr val="0000FF"/>
                </a:solidFill>
              </a:rPr>
              <a:t>random.randrange</a:t>
            </a:r>
            <a:r>
              <a:rPr lang="en-US" altLang="ko-KR" sz="1800" dirty="0">
                <a:solidFill>
                  <a:srgbClr val="0000FF"/>
                </a:solidFill>
              </a:rPr>
              <a:t>(10, 100)/10</a:t>
            </a:r>
            <a:r>
              <a:rPr lang="ko-KR" altLang="en-US" sz="1800" dirty="0">
                <a:solidFill>
                  <a:srgbClr val="0000FF"/>
                </a:solidFill>
              </a:rPr>
              <a:t>로 만든다</a:t>
            </a:r>
            <a:r>
              <a:rPr lang="en-US" altLang="ko-KR" sz="1800" dirty="0">
                <a:solidFill>
                  <a:srgbClr val="0000FF"/>
                </a:solidFill>
              </a:rPr>
              <a:t>.</a:t>
            </a:r>
          </a:p>
          <a:p>
            <a:pPr marL="0" indent="0">
              <a:buNone/>
            </a:pPr>
            <a:r>
              <a:rPr lang="ko-KR" altLang="en-US" sz="1800" dirty="0">
                <a:solidFill>
                  <a:srgbClr val="0000FF"/>
                </a:solidFill>
              </a:rPr>
              <a:t>힌트</a:t>
            </a:r>
            <a:r>
              <a:rPr lang="en-US" altLang="ko-KR" sz="1800" dirty="0">
                <a:solidFill>
                  <a:srgbClr val="0000FF"/>
                </a:solidFill>
              </a:rPr>
              <a:t>2) </a:t>
            </a:r>
            <a:r>
              <a:rPr lang="ko-KR" altLang="en-US" sz="1800" dirty="0">
                <a:solidFill>
                  <a:srgbClr val="0000FF"/>
                </a:solidFill>
              </a:rPr>
              <a:t>시작 거북이는 크기로 정렬 후의 가장 첫번째 거북이로 해야 한다</a:t>
            </a:r>
            <a:r>
              <a:rPr lang="en-US" altLang="ko-KR" sz="1800" dirty="0">
                <a:solidFill>
                  <a:srgbClr val="0000FF"/>
                </a:solidFill>
              </a:rPr>
              <a:t>.</a:t>
            </a:r>
          </a:p>
          <a:p>
            <a:pPr marL="0" indent="0">
              <a:buNone/>
            </a:pPr>
            <a:r>
              <a:rPr lang="ko-KR" altLang="en-US" sz="1800" dirty="0">
                <a:solidFill>
                  <a:srgbClr val="0000FF"/>
                </a:solidFill>
              </a:rPr>
              <a:t>힌트</a:t>
            </a:r>
            <a:r>
              <a:rPr lang="en-US" altLang="ko-KR" sz="1800" dirty="0">
                <a:solidFill>
                  <a:srgbClr val="0000FF"/>
                </a:solidFill>
              </a:rPr>
              <a:t>3) </a:t>
            </a:r>
            <a:r>
              <a:rPr lang="ko-KR" altLang="en-US" sz="1800" dirty="0">
                <a:solidFill>
                  <a:srgbClr val="0000FF"/>
                </a:solidFill>
              </a:rPr>
              <a:t>거북이 사이에 선을 긋기 위해서는 앞 거북이의 좌표를 저장하고 있어야 한다</a:t>
            </a:r>
            <a:r>
              <a:rPr lang="en-US" altLang="ko-KR" sz="1800" dirty="0">
                <a:solidFill>
                  <a:srgbClr val="0000FF"/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36FE90-6B8C-ACA4-E1F1-D5ABAAB5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475974" y="196195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3248032"/>
            <a:ext cx="3117477" cy="32908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58A4998-8A2E-0166-A4F6-CDFBF85065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158" y="1243782"/>
            <a:ext cx="7679683" cy="5112568"/>
          </a:xfrm>
          <a:prstGeom prst="rect">
            <a:avLst/>
          </a:prstGeom>
          <a:ln w="127000" cap="sq">
            <a:solidFill>
              <a:schemeClr val="accent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8822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C85E7-3CF8-67B9-A10A-EE026569C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3BD85-67F7-DB37-CA40-0BD36E03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8. </a:t>
            </a:r>
            <a:r>
              <a:rPr lang="ko-KR" altLang="en-US" sz="3200" dirty="0"/>
              <a:t>백준</a:t>
            </a:r>
            <a:r>
              <a:rPr lang="en-US" altLang="ko-KR" sz="3200" dirty="0"/>
              <a:t>2490 </a:t>
            </a:r>
            <a:r>
              <a:rPr lang="ko-KR" altLang="en-US" sz="3200" dirty="0"/>
              <a:t>윷놀이</a:t>
            </a:r>
            <a:br>
              <a:rPr lang="en-US" altLang="ko-KR" sz="3200" dirty="0"/>
            </a:br>
            <a:r>
              <a:rPr lang="en-US" altLang="ko-KR" sz="2000" dirty="0"/>
              <a:t>https://www.acmicpc.net/problem/2490</a:t>
            </a:r>
            <a:br>
              <a:rPr lang="en-US" altLang="ko-KR" sz="2000" dirty="0"/>
            </a:br>
            <a:r>
              <a:rPr lang="en-US" altLang="ko-KR" sz="2000" dirty="0"/>
              <a:t>(</a:t>
            </a: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소스코드와 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“</a:t>
            </a: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맞았습니다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!!”</a:t>
            </a: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스크린 샷 제출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03ADC-4566-9C05-FA6F-37E1FF24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291264" cy="4785395"/>
          </a:xfrm>
        </p:spPr>
        <p:txBody>
          <a:bodyPr/>
          <a:lstStyle/>
          <a:p>
            <a:pPr algn="just"/>
            <a:r>
              <a:rPr lang="ko-KR" altLang="en-US" sz="2000" dirty="0">
                <a:latin typeface="Open Sans" panose="020F0502020204030204" pitchFamily="34" charset="0"/>
              </a:rPr>
              <a:t>윷놀이는 네 개의 윷짝을 던져서 배</a:t>
            </a:r>
            <a:r>
              <a:rPr lang="en-US" altLang="ko-KR" sz="2000" dirty="0">
                <a:latin typeface="Open Sans" panose="020F0502020204030204" pitchFamily="34" charset="0"/>
              </a:rPr>
              <a:t>(0)</a:t>
            </a:r>
            <a:r>
              <a:rPr lang="ko-KR" altLang="en-US" sz="2000" dirty="0">
                <a:latin typeface="Open Sans" panose="020F0502020204030204" pitchFamily="34" charset="0"/>
              </a:rPr>
              <a:t>와 등</a:t>
            </a:r>
            <a:r>
              <a:rPr lang="en-US" altLang="ko-KR" sz="2000" dirty="0">
                <a:latin typeface="Open Sans" panose="020F0502020204030204" pitchFamily="34" charset="0"/>
              </a:rPr>
              <a:t>(1)</a:t>
            </a:r>
            <a:r>
              <a:rPr lang="ko-KR" altLang="en-US" sz="2000" dirty="0">
                <a:latin typeface="Open Sans" panose="020F0502020204030204" pitchFamily="34" charset="0"/>
              </a:rPr>
              <a:t>이 나오는 숫자를 세어 도</a:t>
            </a:r>
            <a:r>
              <a:rPr lang="en-US" altLang="ko-KR" sz="2000" dirty="0">
                <a:latin typeface="Open Sans" panose="020F0502020204030204" pitchFamily="34" charset="0"/>
              </a:rPr>
              <a:t>, </a:t>
            </a:r>
            <a:r>
              <a:rPr lang="ko-KR" altLang="en-US" sz="2000" dirty="0">
                <a:latin typeface="Open Sans" panose="020F0502020204030204" pitchFamily="34" charset="0"/>
              </a:rPr>
              <a:t>개</a:t>
            </a:r>
            <a:r>
              <a:rPr lang="en-US" altLang="ko-KR" sz="2000" dirty="0">
                <a:latin typeface="Open Sans" panose="020F0502020204030204" pitchFamily="34" charset="0"/>
              </a:rPr>
              <a:t>, </a:t>
            </a:r>
            <a:r>
              <a:rPr lang="ko-KR" altLang="en-US" sz="2000" dirty="0">
                <a:latin typeface="Open Sans" panose="020F0502020204030204" pitchFamily="34" charset="0"/>
              </a:rPr>
              <a:t>걸</a:t>
            </a:r>
            <a:r>
              <a:rPr lang="en-US" altLang="ko-KR" sz="2000" dirty="0">
                <a:latin typeface="Open Sans" panose="020F0502020204030204" pitchFamily="34" charset="0"/>
              </a:rPr>
              <a:t>, </a:t>
            </a:r>
            <a:r>
              <a:rPr lang="ko-KR" altLang="en-US" sz="2000" dirty="0">
                <a:latin typeface="Open Sans" panose="020F0502020204030204" pitchFamily="34" charset="0"/>
              </a:rPr>
              <a:t>윷</a:t>
            </a:r>
            <a:r>
              <a:rPr lang="en-US" altLang="ko-KR" sz="2000" dirty="0">
                <a:latin typeface="Open Sans" panose="020F0502020204030204" pitchFamily="34" charset="0"/>
              </a:rPr>
              <a:t>, </a:t>
            </a:r>
            <a:r>
              <a:rPr lang="ko-KR" altLang="en-US" sz="2000" dirty="0">
                <a:latin typeface="Open Sans" panose="020F0502020204030204" pitchFamily="34" charset="0"/>
              </a:rPr>
              <a:t>모를 결정한다</a:t>
            </a:r>
            <a:r>
              <a:rPr lang="en-US" altLang="ko-KR" sz="2000" dirty="0">
                <a:latin typeface="Open Sans" panose="020F0502020204030204" pitchFamily="34" charset="0"/>
              </a:rPr>
              <a:t>.</a:t>
            </a:r>
          </a:p>
          <a:p>
            <a:pPr algn="just"/>
            <a:r>
              <a:rPr lang="ko-KR" altLang="en-US" sz="2000" dirty="0">
                <a:latin typeface="Open Sans" panose="020F0502020204030204" pitchFamily="34" charset="0"/>
              </a:rPr>
              <a:t>네 개 윷짝을 던져서 나온 각 윷짝의 배 혹은 등 정보가 주어질 때 도</a:t>
            </a:r>
            <a:r>
              <a:rPr lang="en-US" altLang="ko-KR" sz="2000" dirty="0">
                <a:latin typeface="Open Sans" panose="020F0502020204030204" pitchFamily="34" charset="0"/>
              </a:rPr>
              <a:t>(</a:t>
            </a:r>
            <a:r>
              <a:rPr lang="ko-KR" altLang="en-US" sz="2000" dirty="0">
                <a:latin typeface="Open Sans" panose="020F0502020204030204" pitchFamily="34" charset="0"/>
              </a:rPr>
              <a:t>배 한 개</a:t>
            </a:r>
            <a:r>
              <a:rPr lang="en-US" altLang="ko-KR" sz="2000" dirty="0">
                <a:latin typeface="Open Sans" panose="020F0502020204030204" pitchFamily="34" charset="0"/>
              </a:rPr>
              <a:t>, </a:t>
            </a:r>
            <a:r>
              <a:rPr lang="ko-KR" altLang="en-US" sz="2000" dirty="0">
                <a:latin typeface="Open Sans" panose="020F0502020204030204" pitchFamily="34" charset="0"/>
              </a:rPr>
              <a:t>등 세 개</a:t>
            </a:r>
            <a:r>
              <a:rPr lang="en-US" altLang="ko-KR" sz="2000" dirty="0">
                <a:latin typeface="Open Sans" panose="020F0502020204030204" pitchFamily="34" charset="0"/>
              </a:rPr>
              <a:t>), </a:t>
            </a:r>
            <a:r>
              <a:rPr lang="ko-KR" altLang="en-US" sz="2000" dirty="0">
                <a:latin typeface="Open Sans" panose="020F0502020204030204" pitchFamily="34" charset="0"/>
              </a:rPr>
              <a:t>개</a:t>
            </a:r>
            <a:r>
              <a:rPr lang="en-US" altLang="ko-KR" sz="2000" dirty="0">
                <a:latin typeface="Open Sans" panose="020F0502020204030204" pitchFamily="34" charset="0"/>
              </a:rPr>
              <a:t>(</a:t>
            </a:r>
            <a:r>
              <a:rPr lang="ko-KR" altLang="en-US" sz="2000" dirty="0">
                <a:latin typeface="Open Sans" panose="020F0502020204030204" pitchFamily="34" charset="0"/>
              </a:rPr>
              <a:t>배 두 개</a:t>
            </a:r>
            <a:r>
              <a:rPr lang="en-US" altLang="ko-KR" sz="2000" dirty="0">
                <a:latin typeface="Open Sans" panose="020F0502020204030204" pitchFamily="34" charset="0"/>
              </a:rPr>
              <a:t>, </a:t>
            </a:r>
            <a:r>
              <a:rPr lang="ko-KR" altLang="en-US" sz="2000" dirty="0">
                <a:latin typeface="Open Sans" panose="020F0502020204030204" pitchFamily="34" charset="0"/>
              </a:rPr>
              <a:t>등 두 개</a:t>
            </a:r>
            <a:r>
              <a:rPr lang="en-US" altLang="ko-KR" sz="2000" dirty="0">
                <a:latin typeface="Open Sans" panose="020F0502020204030204" pitchFamily="34" charset="0"/>
              </a:rPr>
              <a:t>), </a:t>
            </a:r>
            <a:r>
              <a:rPr lang="ko-KR" altLang="en-US" sz="2000" dirty="0">
                <a:latin typeface="Open Sans" panose="020F0502020204030204" pitchFamily="34" charset="0"/>
              </a:rPr>
              <a:t>걸</a:t>
            </a:r>
            <a:r>
              <a:rPr lang="en-US" altLang="ko-KR" sz="2000" dirty="0">
                <a:latin typeface="Open Sans" panose="020F0502020204030204" pitchFamily="34" charset="0"/>
              </a:rPr>
              <a:t>(</a:t>
            </a:r>
            <a:r>
              <a:rPr lang="ko-KR" altLang="en-US" sz="2000" dirty="0">
                <a:latin typeface="Open Sans" panose="020F0502020204030204" pitchFamily="34" charset="0"/>
              </a:rPr>
              <a:t>배 세 개</a:t>
            </a:r>
            <a:r>
              <a:rPr lang="en-US" altLang="ko-KR" sz="2000" dirty="0">
                <a:latin typeface="Open Sans" panose="020F0502020204030204" pitchFamily="34" charset="0"/>
              </a:rPr>
              <a:t>, </a:t>
            </a:r>
            <a:r>
              <a:rPr lang="ko-KR" altLang="en-US" sz="2000" dirty="0">
                <a:latin typeface="Open Sans" panose="020F0502020204030204" pitchFamily="34" charset="0"/>
              </a:rPr>
              <a:t>등 한 개</a:t>
            </a:r>
            <a:r>
              <a:rPr lang="en-US" altLang="ko-KR" sz="2000" dirty="0">
                <a:latin typeface="Open Sans" panose="020F0502020204030204" pitchFamily="34" charset="0"/>
              </a:rPr>
              <a:t>), </a:t>
            </a:r>
            <a:r>
              <a:rPr lang="ko-KR" altLang="en-US" sz="2000" dirty="0">
                <a:latin typeface="Open Sans" panose="020F0502020204030204" pitchFamily="34" charset="0"/>
              </a:rPr>
              <a:t>윷</a:t>
            </a:r>
            <a:r>
              <a:rPr lang="en-US" altLang="ko-KR" sz="2000" dirty="0">
                <a:latin typeface="Open Sans" panose="020F0502020204030204" pitchFamily="34" charset="0"/>
              </a:rPr>
              <a:t>(</a:t>
            </a:r>
            <a:r>
              <a:rPr lang="ko-KR" altLang="en-US" sz="2000" dirty="0">
                <a:latin typeface="Open Sans" panose="020F0502020204030204" pitchFamily="34" charset="0"/>
              </a:rPr>
              <a:t>배 네 개</a:t>
            </a:r>
            <a:r>
              <a:rPr lang="en-US" altLang="ko-KR" sz="2000" dirty="0">
                <a:latin typeface="Open Sans" panose="020F0502020204030204" pitchFamily="34" charset="0"/>
              </a:rPr>
              <a:t>), </a:t>
            </a:r>
            <a:r>
              <a:rPr lang="ko-KR" altLang="en-US" sz="2000" dirty="0">
                <a:latin typeface="Open Sans" panose="020F0502020204030204" pitchFamily="34" charset="0"/>
              </a:rPr>
              <a:t>모</a:t>
            </a:r>
            <a:r>
              <a:rPr lang="en-US" altLang="ko-KR" sz="2000" dirty="0">
                <a:latin typeface="Open Sans" panose="020F0502020204030204" pitchFamily="34" charset="0"/>
              </a:rPr>
              <a:t>(</a:t>
            </a:r>
            <a:r>
              <a:rPr lang="ko-KR" altLang="en-US" sz="2000" dirty="0">
                <a:latin typeface="Open Sans" panose="020F0502020204030204" pitchFamily="34" charset="0"/>
              </a:rPr>
              <a:t>등 네 개</a:t>
            </a:r>
            <a:r>
              <a:rPr lang="en-US" altLang="ko-KR" sz="2000" dirty="0">
                <a:latin typeface="Open Sans" panose="020F0502020204030204" pitchFamily="34" charset="0"/>
              </a:rPr>
              <a:t>) </a:t>
            </a:r>
            <a:r>
              <a:rPr lang="ko-KR" altLang="en-US" sz="2000" dirty="0">
                <a:latin typeface="Open Sans" panose="020F0502020204030204" pitchFamily="34" charset="0"/>
              </a:rPr>
              <a:t>중 어떤 것인지를 결정</a:t>
            </a:r>
            <a:endParaRPr lang="en-US" altLang="ko-KR" sz="2000" dirty="0">
              <a:latin typeface="Open Sans" panose="020F0502020204030204" pitchFamily="34" charset="0"/>
            </a:endParaRPr>
          </a:p>
          <a:p>
            <a:pPr algn="just"/>
            <a:r>
              <a:rPr lang="ko-KR" altLang="en-US" sz="2000" dirty="0">
                <a:latin typeface="Open Sans" panose="020F0502020204030204" pitchFamily="34" charset="0"/>
              </a:rPr>
              <a:t>첫째 줄부터 셋째 줄까지 각 줄에 각각 한 번 던진 윷짝들의 상태를 나타내는 네 개의 정수</a:t>
            </a:r>
            <a:r>
              <a:rPr lang="en-US" altLang="ko-KR" sz="2000" dirty="0">
                <a:latin typeface="Open Sans" panose="020F0502020204030204" pitchFamily="34" charset="0"/>
              </a:rPr>
              <a:t>(0 </a:t>
            </a:r>
            <a:r>
              <a:rPr lang="ko-KR" altLang="en-US" sz="2000" dirty="0">
                <a:latin typeface="Open Sans" panose="020F0502020204030204" pitchFamily="34" charset="0"/>
              </a:rPr>
              <a:t>또는 </a:t>
            </a:r>
            <a:r>
              <a:rPr lang="en-US" altLang="ko-KR" sz="2000" dirty="0">
                <a:latin typeface="Open Sans" panose="020F0502020204030204" pitchFamily="34" charset="0"/>
              </a:rPr>
              <a:t>1)</a:t>
            </a:r>
          </a:p>
          <a:p>
            <a:pPr algn="just"/>
            <a:r>
              <a:rPr lang="ko-KR" altLang="en-US" sz="2000" dirty="0">
                <a:solidFill>
                  <a:srgbClr val="0000FF"/>
                </a:solidFill>
              </a:rPr>
              <a:t>도는 </a:t>
            </a:r>
            <a:r>
              <a:rPr lang="en-US" altLang="ko-KR" sz="2000" dirty="0">
                <a:solidFill>
                  <a:srgbClr val="0000FF"/>
                </a:solidFill>
              </a:rPr>
              <a:t>A, </a:t>
            </a:r>
            <a:r>
              <a:rPr lang="ko-KR" altLang="en-US" sz="2000" dirty="0">
                <a:solidFill>
                  <a:srgbClr val="0000FF"/>
                </a:solidFill>
              </a:rPr>
              <a:t>개는 </a:t>
            </a:r>
            <a:r>
              <a:rPr lang="en-US" altLang="ko-KR" sz="2000" dirty="0">
                <a:solidFill>
                  <a:srgbClr val="0000FF"/>
                </a:solidFill>
              </a:rPr>
              <a:t>B, </a:t>
            </a:r>
            <a:r>
              <a:rPr lang="ko-KR" altLang="en-US" sz="2000" dirty="0">
                <a:solidFill>
                  <a:srgbClr val="0000FF"/>
                </a:solidFill>
              </a:rPr>
              <a:t>걸은 </a:t>
            </a:r>
            <a:r>
              <a:rPr lang="en-US" altLang="ko-KR" sz="2000" dirty="0">
                <a:solidFill>
                  <a:srgbClr val="0000FF"/>
                </a:solidFill>
              </a:rPr>
              <a:t>C, </a:t>
            </a:r>
            <a:r>
              <a:rPr lang="ko-KR" altLang="en-US" sz="2000" dirty="0">
                <a:solidFill>
                  <a:srgbClr val="0000FF"/>
                </a:solidFill>
              </a:rPr>
              <a:t>윷은 </a:t>
            </a:r>
            <a:r>
              <a:rPr lang="en-US" altLang="ko-KR" sz="2000" dirty="0">
                <a:solidFill>
                  <a:srgbClr val="0000FF"/>
                </a:solidFill>
              </a:rPr>
              <a:t>D, </a:t>
            </a:r>
            <a:r>
              <a:rPr lang="ko-KR" altLang="en-US" sz="2000" dirty="0">
                <a:solidFill>
                  <a:srgbClr val="0000FF"/>
                </a:solidFill>
              </a:rPr>
              <a:t>모는 </a:t>
            </a:r>
            <a:r>
              <a:rPr lang="en-US" altLang="ko-KR" sz="2000" dirty="0">
                <a:solidFill>
                  <a:srgbClr val="0000FF"/>
                </a:solidFill>
              </a:rPr>
              <a:t>E</a:t>
            </a:r>
            <a:r>
              <a:rPr lang="ko-KR" altLang="en-US" sz="2000" dirty="0">
                <a:solidFill>
                  <a:srgbClr val="0000FF"/>
                </a:solidFill>
              </a:rPr>
              <a:t>로 출력한다</a:t>
            </a:r>
            <a:r>
              <a:rPr lang="en-US" altLang="ko-KR" sz="2000" dirty="0">
                <a:solidFill>
                  <a:srgbClr val="0000FF"/>
                </a:solidFill>
              </a:rPr>
              <a:t>.</a:t>
            </a:r>
            <a:endParaRPr lang="ko-KR" altLang="en-US" sz="2000" dirty="0">
              <a:solidFill>
                <a:srgbClr val="0000FF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36FE90-6B8C-ACA4-E1F1-D5ABAAB5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258" y="4188710"/>
            <a:ext cx="7647484" cy="21676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AE381CE-0022-B9A5-C5E9-4E6D23A72F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257" y="2106052"/>
            <a:ext cx="8135485" cy="4020111"/>
          </a:xfrm>
          <a:prstGeom prst="rect">
            <a:avLst/>
          </a:prstGeom>
          <a:ln w="127000" cap="sq">
            <a:solidFill>
              <a:schemeClr val="accent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2629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풍요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5497</TotalTime>
  <Words>934</Words>
  <Application>Microsoft Office PowerPoint</Application>
  <PresentationFormat>화면 슬라이드 쇼(4:3)</PresentationFormat>
  <Paragraphs>106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굴림</vt:lpstr>
      <vt:lpstr>malgun gothic</vt:lpstr>
      <vt:lpstr>malgun gothic</vt:lpstr>
      <vt:lpstr>Arial</vt:lpstr>
      <vt:lpstr>Open Sans</vt:lpstr>
      <vt:lpstr>Office 테마</vt:lpstr>
      <vt:lpstr>숙제7. 리스트</vt:lpstr>
      <vt:lpstr>1. Ch7. 연습문제 2번</vt:lpstr>
      <vt:lpstr>2. Ch7. 연습문제 4번</vt:lpstr>
      <vt:lpstr>3. Ch7. 연습문제 5번</vt:lpstr>
      <vt:lpstr>4. Ch7. 연습문제 7번</vt:lpstr>
      <vt:lpstr>5. Ch7. 연습문제 14번</vt:lpstr>
      <vt:lpstr>6. Ch7. 응용예제01 16진수 정렬하기</vt:lpstr>
      <vt:lpstr>7. Ch7. 연습문제 15번</vt:lpstr>
      <vt:lpstr>8. 백준2490 윷놀이 https://www.acmicpc.net/problem/2490 (소스코드와 “맞았습니다!!”스크린 샷 제출)</vt:lpstr>
      <vt:lpstr>9. TUKorea 0001 소수회문 https://www.acmicpc.net/problem/2490 (소스코드와 “Accepted!!”스크린 샷 제출)</vt:lpstr>
    </vt:vector>
  </TitlesOfParts>
  <Company>kpu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STL</dc:title>
  <dc:creator>kys</dc:creator>
  <cp:lastModifiedBy>김해님(2022184015)</cp:lastModifiedBy>
  <cp:revision>291</cp:revision>
  <cp:lastPrinted>2023-07-23T09:30:34Z</cp:lastPrinted>
  <dcterms:created xsi:type="dcterms:W3CDTF">2008-03-02T04:39:19Z</dcterms:created>
  <dcterms:modified xsi:type="dcterms:W3CDTF">2025-04-21T06:41:13Z</dcterms:modified>
</cp:coreProperties>
</file>