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4" r:id="rId1"/>
  </p:sldMasterIdLst>
  <p:notesMasterIdLst>
    <p:notesMasterId r:id="rId13"/>
  </p:notesMasterIdLst>
  <p:sldIdLst>
    <p:sldId id="258" r:id="rId2"/>
    <p:sldId id="344" r:id="rId3"/>
    <p:sldId id="366" r:id="rId4"/>
    <p:sldId id="365" r:id="rId5"/>
    <p:sldId id="369" r:id="rId6"/>
    <p:sldId id="371" r:id="rId7"/>
    <p:sldId id="373" r:id="rId8"/>
    <p:sldId id="357" r:id="rId9"/>
    <p:sldId id="359" r:id="rId10"/>
    <p:sldId id="362" r:id="rId11"/>
    <p:sldId id="375" r:id="rId12"/>
  </p:sldIdLst>
  <p:sldSz cx="9144000" cy="6858000" type="screen4x3"/>
  <p:notesSz cx="6796088" cy="9926638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anose="020B0600000101010101" pitchFamily="50" charset="-127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909" autoAdjust="0"/>
    <p:restoredTop sz="94660"/>
  </p:normalViewPr>
  <p:slideViewPr>
    <p:cSldViewPr>
      <p:cViewPr varScale="1">
        <p:scale>
          <a:sx n="72" d="100"/>
          <a:sy n="72" d="100"/>
        </p:scale>
        <p:origin x="1584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813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4812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fld id="{D755AD21-19C0-49A3-8C7F-3EE70D30FEBF}" type="datetimeFigureOut">
              <a:rPr lang="ko-KR" altLang="en-US"/>
              <a:pPr>
                <a:defRPr/>
              </a:pPr>
              <a:t>2025-04-14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14875"/>
            <a:ext cx="5437188" cy="44672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28163"/>
            <a:ext cx="2944813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428163"/>
            <a:ext cx="2944812" cy="4968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F8CEB46D-9B0E-47D1-8684-1DB50B81E07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슬라이드 이미지 개체 틀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5363" name="슬라이드 노트 개체 틀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364" name="슬라이드 번호 개체 틀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latinLnBrk="1">
              <a:spcBef>
                <a:spcPct val="30000"/>
              </a:spcBef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>
              <a:spcBef>
                <a:spcPct val="0"/>
              </a:spcBef>
            </a:pPr>
            <a:fld id="{399BD248-42D7-44D8-991C-BF0E4233C8AD}" type="slidenum">
              <a:rPr lang="ko-KR" altLang="en-US"/>
              <a:pPr>
                <a:spcBef>
                  <a:spcPct val="0"/>
                </a:spcBef>
              </a:pPr>
              <a:t>1</a:t>
            </a:fld>
            <a:endParaRPr lang="ko-KR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439460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54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8775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3231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51485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57693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211835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01530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1602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1688F8-5F87-5720-444A-1721D475DE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D00004F-D8EA-614A-3DBC-3E425426DA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B41AE31-036B-30BC-DCF7-1F84F0D2C2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3BF956-C273-78EE-309C-C157A256EC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8CEB46D-9B0E-47D1-8684-1DB50B81E07A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8411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14313" y="6356350"/>
            <a:ext cx="2643187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729CDB7A-47E2-4059-8EF4-A0640D1BC94E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920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72FCFE9-07D1-4516-8BF2-C49BDADA48E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6791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C30A18C-D925-420F-814E-C2D3F93C5265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83783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46"/>
          </a:xfrm>
        </p:spPr>
        <p:txBody>
          <a:bodyPr/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3733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2</a:t>
            </a:r>
            <a:r>
              <a:rPr lang="ko-KR" altLang="en-US"/>
              <a:t>학기 </a:t>
            </a:r>
            <a:r>
              <a:rPr lang="en-US" altLang="ko-KR"/>
              <a:t>3D</a:t>
            </a:r>
            <a:r>
              <a:rPr lang="ko-KR" altLang="en-US"/>
              <a:t>게임프로그래밍</a:t>
            </a:r>
            <a:r>
              <a:rPr lang="en-US" altLang="ko-KR"/>
              <a:t>II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A268DA64-E15D-4814-A1DA-86D92D550423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657845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모서리가 둥근 직사각형 3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3"/>
          <p:cNvSpPr>
            <a:spLocks noGrp="1"/>
          </p:cNvSpPr>
          <p:nvPr>
            <p:ph type="dt" sz="half" idx="10"/>
          </p:nvPr>
        </p:nvSpPr>
        <p:spPr>
          <a:xfrm>
            <a:off x="26670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6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9D6C9443-308F-41EB-9403-36E994EE3C1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3937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354F6A4-0517-45C2-862F-B475182F4386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641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8" name="날짜 개체 틀 6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9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10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666478B-8FBF-4F39-8AAE-C744841EBA91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3322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2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날짜 개체 틀 2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  <a:endParaRPr lang="ko-KR" altLang="en-US" dirty="0"/>
          </a:p>
        </p:txBody>
      </p:sp>
      <p:sp>
        <p:nvSpPr>
          <p:cNvPr id="5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E7DB5AE-6182-458A-9442-7D0E5621EC3C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7727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모서리가 둥근 직사각형 1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3" name="날짜 개체 틀 1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4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DF7FABC-72A3-4036-B860-C8EA1438AE6D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744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2B92AEAB-351F-4F89-A116-7A44E83E55A2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3608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모서리가 둥근 직사각형 4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날짜 개체 틀 4"/>
          <p:cNvSpPr>
            <a:spLocks noGrp="1"/>
          </p:cNvSpPr>
          <p:nvPr>
            <p:ph type="dt" sz="half" idx="10"/>
          </p:nvPr>
        </p:nvSpPr>
        <p:spPr>
          <a:xfrm>
            <a:off x="0" y="6356350"/>
            <a:ext cx="25908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7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8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03EE7A7B-3993-47B6-A1BC-0275495E6D5A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13763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제목 개체 틀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7" name="텍스트 개체 틀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214313" y="6356350"/>
            <a:ext cx="25717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altLang="ko-KR"/>
              <a:t>2008</a:t>
            </a:r>
            <a:r>
              <a:rPr lang="ko-KR" altLang="en-US"/>
              <a:t>년</a:t>
            </a:r>
            <a:r>
              <a:rPr lang="en-US" altLang="ko-KR"/>
              <a:t>1</a:t>
            </a:r>
            <a:r>
              <a:rPr lang="ko-KR" altLang="en-US"/>
              <a:t>학기 </a:t>
            </a:r>
            <a:r>
              <a:rPr lang="en-US" altLang="ko-KR"/>
              <a:t>STL </a:t>
            </a:r>
            <a:r>
              <a:rPr lang="ko-KR" altLang="en-US"/>
              <a:t>담당교수</a:t>
            </a:r>
            <a:r>
              <a:rPr lang="en-US" altLang="ko-KR"/>
              <a:t>:</a:t>
            </a:r>
            <a:r>
              <a:rPr lang="ko-KR" altLang="en-US"/>
              <a:t>김영식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latinLnBrk="1" hangingPunct="1">
              <a:spcBef>
                <a:spcPts val="0"/>
              </a:spcBef>
              <a:spcAft>
                <a:spcPts val="0"/>
              </a:spcAft>
              <a:defRPr kumimoji="0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latinLnBrk="1" hangingPunct="1">
              <a:defRPr kumimoji="0" sz="1200" smtClean="0">
                <a:solidFill>
                  <a:srgbClr val="898989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0749D700-1C6B-4D65-B91E-BEEB48FB19C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  <p:sp>
        <p:nvSpPr>
          <p:cNvPr id="7" name="모서리가 둥근 직사각형 6"/>
          <p:cNvSpPr/>
          <p:nvPr userDrawn="1"/>
        </p:nvSpPr>
        <p:spPr>
          <a:xfrm>
            <a:off x="142875" y="142875"/>
            <a:ext cx="8858250" cy="6572250"/>
          </a:xfrm>
          <a:prstGeom prst="roundRect">
            <a:avLst>
              <a:gd name="adj" fmla="val 7328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defRPr/>
            </a:pPr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58" r:id="rId2"/>
    <p:sldLayoutId id="2147484159" r:id="rId3"/>
    <p:sldLayoutId id="2147484160" r:id="rId4"/>
    <p:sldLayoutId id="2147484161" r:id="rId5"/>
    <p:sldLayoutId id="2147484162" r:id="rId6"/>
    <p:sldLayoutId id="2147484163" r:id="rId7"/>
    <p:sldLayoutId id="2147484164" r:id="rId8"/>
    <p:sldLayoutId id="2147484165" r:id="rId9"/>
    <p:sldLayoutId id="2147484166" r:id="rId10"/>
    <p:sldLayoutId id="2147484167" r:id="rId11"/>
  </p:sldLayoutIdLst>
  <p:hf hdr="0" ftr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sz="3600" kern="1200">
          <a:solidFill>
            <a:srgbClr val="C00000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sz="3600">
          <a:solidFill>
            <a:srgbClr val="C00000"/>
          </a:solidFill>
          <a:latin typeface="맑은 고딕" pitchFamily="50" charset="-127"/>
          <a:ea typeface="맑은 고딕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맑은 고딕" pitchFamily="50" charset="-127"/>
          <a:ea typeface="맑은 고딕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ko-KR" altLang="en-US" b="1" dirty="0">
                <a:solidFill>
                  <a:srgbClr val="0000FF"/>
                </a:solidFill>
              </a:rPr>
              <a:t>숙제</a:t>
            </a:r>
            <a:r>
              <a:rPr lang="en-US" altLang="ko-KR" b="1" dirty="0">
                <a:solidFill>
                  <a:srgbClr val="0000FF"/>
                </a:solidFill>
              </a:rPr>
              <a:t>6. </a:t>
            </a:r>
            <a:r>
              <a:rPr lang="ko-KR" altLang="en-US" b="1" dirty="0" err="1">
                <a:solidFill>
                  <a:srgbClr val="0000FF"/>
                </a:solidFill>
              </a:rPr>
              <a:t>반복문</a:t>
            </a:r>
            <a:endParaRPr lang="en-US" altLang="ko-KR" b="1" dirty="0">
              <a:solidFill>
                <a:srgbClr val="0000FF"/>
              </a:solidFill>
            </a:endParaRPr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67544" y="3886200"/>
            <a:ext cx="8424936" cy="406896"/>
          </a:xfrm>
        </p:spPr>
        <p:txBody>
          <a:bodyPr/>
          <a:lstStyle/>
          <a:p>
            <a:pPr lvl="1" eaLnBrk="1" hangingPunct="1"/>
            <a:r>
              <a:rPr lang="ko-KR" altLang="en-US" dirty="0">
                <a:solidFill>
                  <a:schemeClr val="tx1"/>
                </a:solidFill>
              </a:rPr>
              <a:t>담당교수 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  <a:r>
              <a:rPr lang="ko-KR" altLang="en-US" dirty="0">
                <a:solidFill>
                  <a:schemeClr val="tx1"/>
                </a:solidFill>
              </a:rPr>
              <a:t>김영식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9.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2444 </a:t>
            </a:r>
            <a:r>
              <a:rPr lang="ko-KR" altLang="en-US" sz="3200" dirty="0"/>
              <a:t>별 찍기</a:t>
            </a:r>
            <a:r>
              <a:rPr lang="en-US" altLang="ko-KR" sz="3200" dirty="0"/>
              <a:t>-7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https://www.acmicpc.net/problem/2444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예제를 보고 규칙을 유추한 뒤에 별을 찍어 보세요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 </a:t>
            </a:r>
            <a:r>
              <a:rPr lang="ko-KR" altLang="en-US" sz="2000" dirty="0">
                <a:latin typeface="Open Sans" panose="020F0502020204030204" pitchFamily="34" charset="0"/>
              </a:rPr>
              <a:t>첫째 줄에 </a:t>
            </a:r>
            <a:r>
              <a:rPr lang="en-US" altLang="ko-KR" sz="2000" dirty="0">
                <a:latin typeface="Open Sans" panose="020F0502020204030204" pitchFamily="34" charset="0"/>
              </a:rPr>
              <a:t>N(1 ≤ N ≤ 100)</a:t>
            </a:r>
            <a:r>
              <a:rPr lang="ko-KR" altLang="en-US" sz="2000" dirty="0">
                <a:latin typeface="Open Sans" panose="020F0502020204030204" pitchFamily="34" charset="0"/>
              </a:rPr>
              <a:t>이 주어진다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en-US" altLang="ko-KR" sz="2000" dirty="0">
                <a:latin typeface="Open Sans" panose="020F0502020204030204" pitchFamily="34" charset="0"/>
              </a:rPr>
              <a:t> </a:t>
            </a:r>
            <a:r>
              <a:rPr lang="ko-KR" altLang="en-US" sz="2000" dirty="0">
                <a:latin typeface="Open Sans" panose="020F0502020204030204" pitchFamily="34" charset="0"/>
              </a:rPr>
              <a:t>첫째 줄부터 </a:t>
            </a:r>
            <a:r>
              <a:rPr lang="en-US" altLang="ko-KR" sz="2000" dirty="0">
                <a:latin typeface="Open Sans" panose="020F0502020204030204" pitchFamily="34" charset="0"/>
              </a:rPr>
              <a:t>2×N-1</a:t>
            </a:r>
            <a:r>
              <a:rPr lang="ko-KR" altLang="en-US" sz="2000" dirty="0">
                <a:latin typeface="Open Sans" panose="020F0502020204030204" pitchFamily="34" charset="0"/>
              </a:rPr>
              <a:t>번째 줄까지 차례대로 별을 출력한다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10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576" y="2671651"/>
            <a:ext cx="7172003" cy="368469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3B7148C-77D6-3151-899F-689C6BFC2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210" y="2607323"/>
            <a:ext cx="7927579" cy="3518840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33816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10. </a:t>
            </a:r>
            <a:r>
              <a:rPr lang="ko-KR" altLang="en-US" sz="3200" dirty="0"/>
              <a:t>백준</a:t>
            </a:r>
            <a:r>
              <a:rPr lang="en-US" altLang="ko-KR" sz="3200" dirty="0"/>
              <a:t>2581 </a:t>
            </a:r>
            <a:r>
              <a:rPr lang="ko-KR" altLang="en-US" sz="3200" dirty="0"/>
              <a:t>소수</a:t>
            </a:r>
            <a:br>
              <a:rPr lang="en-US" altLang="ko-KR" sz="3200" dirty="0"/>
            </a:br>
            <a:r>
              <a:rPr lang="en-US" altLang="ko-KR" sz="2000" dirty="0"/>
              <a:t>https://www.acmicpc.net/problem/2581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자연수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과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이 주어질 때 </a:t>
            </a:r>
            <a:r>
              <a:rPr lang="en-US" altLang="ko-KR" sz="2000" dirty="0">
                <a:latin typeface="Open Sans" panose="020F0502020204030204" pitchFamily="34" charset="0"/>
              </a:rPr>
              <a:t>M</a:t>
            </a:r>
            <a:r>
              <a:rPr lang="ko-KR" altLang="en-US" sz="2000" dirty="0">
                <a:latin typeface="Open Sans" panose="020F0502020204030204" pitchFamily="34" charset="0"/>
              </a:rPr>
              <a:t>이상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이하의 자연수 중 소수인 것을 모두 골라 이들 소수의 합과 최솟값을 찾는 프로그램을 작성하시오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예를 들어 </a:t>
            </a:r>
            <a:r>
              <a:rPr lang="en-US" altLang="ko-KR" sz="2000" dirty="0">
                <a:latin typeface="Open Sans" panose="020F0502020204030204" pitchFamily="34" charset="0"/>
              </a:rPr>
              <a:t>M=60, N=100</a:t>
            </a:r>
            <a:r>
              <a:rPr lang="ko-KR" altLang="en-US" sz="2000" dirty="0">
                <a:latin typeface="Open Sans" panose="020F0502020204030204" pitchFamily="34" charset="0"/>
              </a:rPr>
              <a:t>인 경우 </a:t>
            </a:r>
            <a:r>
              <a:rPr lang="en-US" altLang="ko-KR" sz="2000" dirty="0">
                <a:latin typeface="Open Sans" panose="020F0502020204030204" pitchFamily="34" charset="0"/>
              </a:rPr>
              <a:t>60</a:t>
            </a:r>
            <a:r>
              <a:rPr lang="ko-KR" altLang="en-US" sz="2000" dirty="0">
                <a:latin typeface="Open Sans" panose="020F0502020204030204" pitchFamily="34" charset="0"/>
              </a:rPr>
              <a:t>이상 </a:t>
            </a:r>
            <a:r>
              <a:rPr lang="en-US" altLang="ko-KR" sz="2000" dirty="0">
                <a:latin typeface="Open Sans" panose="020F0502020204030204" pitchFamily="34" charset="0"/>
              </a:rPr>
              <a:t>100</a:t>
            </a:r>
            <a:r>
              <a:rPr lang="ko-KR" altLang="en-US" sz="2000" dirty="0">
                <a:latin typeface="Open Sans" panose="020F0502020204030204" pitchFamily="34" charset="0"/>
              </a:rPr>
              <a:t>이하의 자연수 중 소수는 </a:t>
            </a:r>
            <a:r>
              <a:rPr lang="en-US" altLang="ko-KR" sz="2000" dirty="0">
                <a:latin typeface="Open Sans" panose="020F0502020204030204" pitchFamily="34" charset="0"/>
              </a:rPr>
              <a:t>61, 67, 71, 73, 79, 83, 89, 97 </a:t>
            </a:r>
            <a:r>
              <a:rPr lang="ko-KR" altLang="en-US" sz="2000" dirty="0">
                <a:latin typeface="Open Sans" panose="020F0502020204030204" pitchFamily="34" charset="0"/>
              </a:rPr>
              <a:t>총 </a:t>
            </a:r>
            <a:r>
              <a:rPr lang="en-US" altLang="ko-KR" sz="2000" dirty="0">
                <a:latin typeface="Open Sans" panose="020F0502020204030204" pitchFamily="34" charset="0"/>
              </a:rPr>
              <a:t>8</a:t>
            </a:r>
            <a:r>
              <a:rPr lang="ko-KR" altLang="en-US" sz="2000" dirty="0">
                <a:latin typeface="Open Sans" panose="020F0502020204030204" pitchFamily="34" charset="0"/>
              </a:rPr>
              <a:t>개가 있으므로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이들 소수의 합은 </a:t>
            </a:r>
            <a:r>
              <a:rPr lang="en-US" altLang="ko-KR" sz="2000" dirty="0">
                <a:latin typeface="Open Sans" panose="020F0502020204030204" pitchFamily="34" charset="0"/>
              </a:rPr>
              <a:t>620</a:t>
            </a:r>
            <a:r>
              <a:rPr lang="ko-KR" altLang="en-US" sz="2000" dirty="0">
                <a:latin typeface="Open Sans" panose="020F0502020204030204" pitchFamily="34" charset="0"/>
              </a:rPr>
              <a:t>이고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최솟값은 </a:t>
            </a:r>
            <a:r>
              <a:rPr lang="en-US" altLang="ko-KR" sz="2000" dirty="0">
                <a:latin typeface="Open Sans" panose="020F0502020204030204" pitchFamily="34" charset="0"/>
              </a:rPr>
              <a:t>61</a:t>
            </a:r>
            <a:r>
              <a:rPr lang="ko-KR" altLang="en-US" sz="2000" dirty="0">
                <a:latin typeface="Open Sans" panose="020F0502020204030204" pitchFamily="34" charset="0"/>
              </a:rPr>
              <a:t>이 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 그 합을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둘째 줄에 그 중 최솟값을 출력한다</a:t>
            </a:r>
            <a:r>
              <a:rPr lang="en-US" altLang="ko-KR" sz="2000" dirty="0">
                <a:latin typeface="Open Sans" panose="020F0502020204030204" pitchFamily="34" charset="0"/>
              </a:rPr>
              <a:t>. </a:t>
            </a:r>
          </a:p>
          <a:p>
            <a:pPr algn="just"/>
            <a:r>
              <a:rPr lang="en-US" altLang="ko-KR" sz="2000" dirty="0">
                <a:solidFill>
                  <a:srgbClr val="0000FF"/>
                </a:solidFill>
              </a:rPr>
              <a:t>M</a:t>
            </a:r>
            <a:r>
              <a:rPr lang="ko-KR" altLang="en-US" sz="2000" dirty="0">
                <a:solidFill>
                  <a:srgbClr val="0000FF"/>
                </a:solidFill>
              </a:rPr>
              <a:t>이상 </a:t>
            </a:r>
            <a:r>
              <a:rPr lang="en-US" altLang="ko-KR" sz="2000" dirty="0">
                <a:solidFill>
                  <a:srgbClr val="0000FF"/>
                </a:solidFill>
              </a:rPr>
              <a:t>N</a:t>
            </a:r>
            <a:r>
              <a:rPr lang="ko-KR" altLang="en-US" sz="2000" dirty="0">
                <a:solidFill>
                  <a:srgbClr val="0000FF"/>
                </a:solidFill>
              </a:rPr>
              <a:t>이하의 자연수 중 소수가 없을 경우는 첫째 줄에 </a:t>
            </a:r>
            <a:r>
              <a:rPr lang="en-US" altLang="ko-KR" sz="2000" dirty="0">
                <a:solidFill>
                  <a:srgbClr val="0000FF"/>
                </a:solidFill>
              </a:rPr>
              <a:t>-1</a:t>
            </a:r>
            <a:r>
              <a:rPr lang="ko-KR" altLang="en-US" sz="2000" dirty="0">
                <a:solidFill>
                  <a:srgbClr val="0000FF"/>
                </a:solidFill>
              </a:rPr>
              <a:t>을 출력한다</a:t>
            </a:r>
            <a:r>
              <a:rPr lang="en-US" altLang="ko-KR" sz="2000" dirty="0">
                <a:solidFill>
                  <a:srgbClr val="0000FF"/>
                </a:solidFill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11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5696" y="3754650"/>
            <a:ext cx="6024067" cy="291471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C3B9CE4-CF87-4293-64B4-5F1541479E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63526" y="1699809"/>
            <a:ext cx="6416948" cy="4583534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69606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1. Ch6.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9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9. for</a:t>
            </a:r>
            <a:r>
              <a:rPr lang="ko-KR" altLang="en-US" sz="2000" dirty="0"/>
              <a:t>문을 사용해서 </a:t>
            </a:r>
            <a:r>
              <a:rPr lang="en-US" altLang="ko-KR" sz="2000" dirty="0"/>
              <a:t>3333</a:t>
            </a:r>
            <a:r>
              <a:rPr lang="ko-KR" altLang="en-US" sz="2000" dirty="0"/>
              <a:t>부터 </a:t>
            </a:r>
            <a:r>
              <a:rPr lang="en-US" altLang="ko-KR" sz="2000" dirty="0"/>
              <a:t>9999</a:t>
            </a:r>
            <a:r>
              <a:rPr lang="ko-KR" altLang="en-US" sz="2000" dirty="0"/>
              <a:t>까지의 숫자 중에서 </a:t>
            </a:r>
            <a:r>
              <a:rPr lang="en-US" altLang="ko-KR" sz="2000" dirty="0"/>
              <a:t>1234</a:t>
            </a:r>
            <a:r>
              <a:rPr lang="ko-KR" altLang="en-US" sz="2000" dirty="0"/>
              <a:t>의 배수가 아닌 수의 합계를 구하되</a:t>
            </a:r>
            <a:r>
              <a:rPr lang="en-US" altLang="ko-KR" sz="2000" dirty="0"/>
              <a:t>, </a:t>
            </a:r>
            <a:r>
              <a:rPr lang="ko-KR" altLang="en-US" sz="2000" dirty="0"/>
              <a:t>합계가 </a:t>
            </a:r>
            <a:r>
              <a:rPr lang="en-US" altLang="ko-KR" sz="2000" dirty="0"/>
              <a:t>100000(</a:t>
            </a:r>
            <a:r>
              <a:rPr lang="ko-KR" altLang="en-US" sz="2000" dirty="0"/>
              <a:t>십만</a:t>
            </a:r>
            <a:r>
              <a:rPr lang="en-US" altLang="ko-KR" sz="2000" dirty="0"/>
              <a:t>)</a:t>
            </a:r>
            <a:r>
              <a:rPr lang="ko-KR" altLang="en-US" sz="2000" dirty="0"/>
              <a:t>이 넘기 직전까지만 합계를 구하는 코드를 작성하세요</a:t>
            </a:r>
            <a:r>
              <a:rPr lang="en-US" altLang="ko-KR" sz="2000" dirty="0"/>
              <a:t>. </a:t>
            </a:r>
            <a:r>
              <a:rPr lang="ko-KR" altLang="en-US" sz="2000" dirty="0"/>
              <a:t>단</a:t>
            </a:r>
            <a:r>
              <a:rPr lang="en-US" altLang="ko-KR" sz="2000" dirty="0"/>
              <a:t>, </a:t>
            </a:r>
            <a:r>
              <a:rPr lang="ko-KR" altLang="en-US" sz="2000" dirty="0"/>
              <a:t>코드에는 </a:t>
            </a:r>
            <a:r>
              <a:rPr lang="en-US" altLang="ko-KR" sz="2000" dirty="0"/>
              <a:t>continue</a:t>
            </a:r>
            <a:r>
              <a:rPr lang="ko-KR" altLang="en-US" sz="2000" dirty="0"/>
              <a:t>와 </a:t>
            </a:r>
            <a:r>
              <a:rPr lang="en-US" altLang="ko-KR" sz="2000" dirty="0"/>
              <a:t>break</a:t>
            </a:r>
            <a:r>
              <a:rPr lang="ko-KR" altLang="en-US" sz="2000" dirty="0"/>
              <a:t>를 모두 사용해서 작성하세요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2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3466765"/>
            <a:ext cx="1095375" cy="5334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ED953755-7526-4BA6-5354-5A12CE5FF5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5400" y="2527435"/>
            <a:ext cx="6553200" cy="3598728"/>
          </a:xfrm>
          <a:prstGeom prst="rect">
            <a:avLst/>
          </a:prstGeom>
          <a:ln w="57150" cap="sq">
            <a:solidFill>
              <a:schemeClr val="accent1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3449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2. Ch6.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01</a:t>
            </a:r>
            <a:r>
              <a:rPr lang="ko-KR" altLang="en-US" sz="3200" dirty="0"/>
              <a:t> 하트 모양 출력하기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/>
              <a:t>사용자가 숫자를 여러 개 입력하면 하트 모양을 입력한 숫자만큼 출력하는 프로그램을 만들어보자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</a:t>
            </a:r>
            <a:r>
              <a:rPr lang="en-US" altLang="ko-KR" sz="2000" dirty="0"/>
              <a:t>5914</a:t>
            </a:r>
            <a:r>
              <a:rPr lang="ko-KR" altLang="en-US" sz="2000" dirty="0"/>
              <a:t>를 입력하면 각 행에 하트를 </a:t>
            </a:r>
            <a:r>
              <a:rPr lang="en-US" altLang="ko-KR" sz="2000" dirty="0"/>
              <a:t>5</a:t>
            </a:r>
            <a:r>
              <a:rPr lang="ko-KR" altLang="en-US" sz="2000" dirty="0"/>
              <a:t>개</a:t>
            </a:r>
            <a:r>
              <a:rPr lang="en-US" altLang="ko-KR" sz="2000" dirty="0"/>
              <a:t>, 9</a:t>
            </a:r>
            <a:r>
              <a:rPr lang="ko-KR" altLang="en-US" sz="2000" dirty="0"/>
              <a:t>개</a:t>
            </a:r>
            <a:r>
              <a:rPr lang="en-US" altLang="ko-KR" sz="2000" dirty="0"/>
              <a:t>, 1</a:t>
            </a:r>
            <a:r>
              <a:rPr lang="ko-KR" altLang="en-US" sz="2000" dirty="0"/>
              <a:t>개</a:t>
            </a:r>
            <a:r>
              <a:rPr lang="en-US" altLang="ko-KR" sz="2000" dirty="0"/>
              <a:t>, 4</a:t>
            </a:r>
            <a:r>
              <a:rPr lang="ko-KR" altLang="en-US" sz="2000" dirty="0"/>
              <a:t>개 출력한다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3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7664" y="2929484"/>
            <a:ext cx="4229100" cy="23717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C4A9C0A-AB31-67F5-BC78-976DFF507A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93008" y="1816171"/>
            <a:ext cx="5557984" cy="4330560"/>
          </a:xfrm>
          <a:prstGeom prst="rect">
            <a:avLst/>
          </a:prstGeom>
          <a:ln w="5715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7260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3. Ch6.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10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10. </a:t>
            </a:r>
            <a:r>
              <a:rPr lang="ko-KR" altLang="en-US" sz="2000" dirty="0" err="1"/>
              <a:t>응용예제</a:t>
            </a:r>
            <a:r>
              <a:rPr lang="en-US" altLang="ko-KR" sz="2000" dirty="0"/>
              <a:t>01</a:t>
            </a:r>
            <a:r>
              <a:rPr lang="ko-KR" altLang="en-US" sz="2000" dirty="0"/>
              <a:t>를 수정해 입력한 숫자의 두 배만큼 별을 출력하도록 프로그램을 작성하세요</a:t>
            </a:r>
            <a:r>
              <a:rPr lang="en-US" altLang="ko-KR" sz="2000" dirty="0"/>
              <a:t>. </a:t>
            </a:r>
            <a:r>
              <a:rPr lang="ko-KR" altLang="en-US" sz="2000" dirty="0"/>
              <a:t>예를 들어 </a:t>
            </a:r>
            <a:r>
              <a:rPr lang="en-US" altLang="ko-KR" sz="2000" dirty="0"/>
              <a:t>5914</a:t>
            </a:r>
            <a:r>
              <a:rPr lang="ko-KR" altLang="en-US" sz="2000" dirty="0"/>
              <a:t>를 입력하면 다음과 같이 출력됩니다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en-US" altLang="ko-KR" sz="2000" dirty="0"/>
              <a:t>[</a:t>
            </a:r>
            <a:r>
              <a:rPr lang="ko-KR" altLang="en-US" sz="2000" dirty="0"/>
              <a:t>힌트</a:t>
            </a:r>
            <a:r>
              <a:rPr lang="en-US" altLang="ko-KR" sz="2000" dirty="0"/>
              <a:t>] </a:t>
            </a:r>
            <a:r>
              <a:rPr lang="ko-KR" altLang="en-US" sz="2000" dirty="0" err="1"/>
              <a:t>별모양의</a:t>
            </a:r>
            <a:r>
              <a:rPr lang="ko-KR" altLang="en-US" sz="2000" dirty="0"/>
              <a:t> 유니코드는 </a:t>
            </a:r>
            <a:r>
              <a:rPr lang="en-US" altLang="ko-KR" sz="2000" dirty="0"/>
              <a:t>‘\u2605’ </a:t>
            </a:r>
            <a:r>
              <a:rPr lang="ko-KR" altLang="en-US" sz="2000" dirty="0"/>
              <a:t>이다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4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8825" y="3284984"/>
            <a:ext cx="4524375" cy="24003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7F466E9-E7C1-2613-242D-A78874449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7859" y="1720767"/>
            <a:ext cx="6568281" cy="4603181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29445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4. Ch6.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11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11. [</a:t>
            </a:r>
            <a:r>
              <a:rPr lang="ko-KR" altLang="en-US" sz="2000" dirty="0"/>
              <a:t>심화 문제</a:t>
            </a:r>
            <a:r>
              <a:rPr lang="en-US" altLang="ko-KR" sz="2000" dirty="0"/>
              <a:t>] 3</a:t>
            </a:r>
            <a:r>
              <a:rPr lang="ko-KR" altLang="en-US" sz="2000" dirty="0"/>
              <a:t>부터 </a:t>
            </a:r>
            <a:r>
              <a:rPr lang="en-US" altLang="ko-KR" sz="2000" dirty="0"/>
              <a:t>100</a:t>
            </a:r>
            <a:r>
              <a:rPr lang="ko-KR" altLang="en-US" sz="2000" dirty="0"/>
              <a:t>까지의 숫자 중에서 소수</a:t>
            </a:r>
            <a:r>
              <a:rPr lang="en-US" altLang="ko-KR" sz="2000" dirty="0"/>
              <a:t>(Prime Number)</a:t>
            </a:r>
            <a:r>
              <a:rPr lang="ko-KR" altLang="en-US" sz="2000" dirty="0"/>
              <a:t>를 출력하는 코드를 작성하세요</a:t>
            </a:r>
            <a:r>
              <a:rPr lang="en-US" altLang="ko-KR" sz="2000" dirty="0"/>
              <a:t>. </a:t>
            </a:r>
            <a:r>
              <a:rPr lang="ko-KR" altLang="en-US" sz="2000" dirty="0" err="1"/>
              <a:t>소수란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  <a:r>
              <a:rPr lang="ko-KR" altLang="en-US" sz="2000" dirty="0"/>
              <a:t>과 자기자신만으로 나누어 떨어지는 정수를 말합니다</a:t>
            </a:r>
            <a:r>
              <a:rPr lang="en-US" altLang="ko-KR" sz="2000" dirty="0"/>
              <a:t>. </a:t>
            </a:r>
            <a:r>
              <a:rPr lang="ko-KR" altLang="en-US" sz="2000" dirty="0"/>
              <a:t>즉</a:t>
            </a:r>
            <a:r>
              <a:rPr lang="en-US" altLang="ko-KR" sz="2000" dirty="0"/>
              <a:t>, 2</a:t>
            </a:r>
            <a:r>
              <a:rPr lang="ko-KR" altLang="en-US" sz="2000" dirty="0"/>
              <a:t>부터 자기자신</a:t>
            </a:r>
            <a:r>
              <a:rPr lang="en-US" altLang="ko-KR" sz="2000" dirty="0"/>
              <a:t>-1</a:t>
            </a:r>
            <a:r>
              <a:rPr lang="ko-KR" altLang="en-US" sz="2000" dirty="0"/>
              <a:t>까지 나눠봐서 한번도 나누어 떨어지지 않으면 소수입니다</a:t>
            </a:r>
            <a:r>
              <a:rPr lang="en-US" altLang="ko-KR" sz="2000" dirty="0"/>
              <a:t>. </a:t>
            </a:r>
            <a:r>
              <a:rPr lang="ko-KR" altLang="en-US" sz="2000" dirty="0"/>
              <a:t>예로 </a:t>
            </a:r>
            <a:r>
              <a:rPr lang="en-US" altLang="ko-KR" sz="2000" dirty="0"/>
              <a:t>5</a:t>
            </a:r>
            <a:r>
              <a:rPr lang="ko-KR" altLang="en-US" sz="2000" dirty="0"/>
              <a:t>는 </a:t>
            </a:r>
            <a:r>
              <a:rPr lang="en-US" altLang="ko-KR" sz="2000" dirty="0"/>
              <a:t>2, 3, 4</a:t>
            </a:r>
            <a:r>
              <a:rPr lang="ko-KR" altLang="en-US" sz="2000" dirty="0"/>
              <a:t>로 각각 나누어서 한번도 나누어 떨어지지 않으므로 소수입니다</a:t>
            </a:r>
            <a:r>
              <a:rPr lang="en-US" altLang="ko-KR" sz="2000" dirty="0"/>
              <a:t>. 13</a:t>
            </a:r>
            <a:r>
              <a:rPr lang="ko-KR" altLang="en-US" sz="2000" dirty="0"/>
              <a:t>도 </a:t>
            </a:r>
            <a:r>
              <a:rPr lang="en-US" altLang="ko-KR" sz="2000" dirty="0"/>
              <a:t>2, 3, … 12</a:t>
            </a:r>
            <a:r>
              <a:rPr lang="ko-KR" altLang="en-US" sz="2000" dirty="0"/>
              <a:t>까지 한번도 나누어 떨어지지 않으므로 소수입니다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5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568" y="3933056"/>
            <a:ext cx="7488134" cy="386293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2B70C386-54EA-E1DD-4AC2-3BE645D186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7987" y="1831189"/>
            <a:ext cx="7668026" cy="4410068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96528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5. Ch6. </a:t>
            </a:r>
            <a:r>
              <a:rPr lang="ko-KR" altLang="en-US" sz="3200" dirty="0"/>
              <a:t>연습문제 </a:t>
            </a:r>
            <a:r>
              <a:rPr lang="en-US" altLang="ko-KR" sz="3200" dirty="0"/>
              <a:t>12</a:t>
            </a:r>
            <a:r>
              <a:rPr lang="ko-KR" altLang="en-US" sz="3200" dirty="0"/>
              <a:t>번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en-US" altLang="ko-KR" sz="2000" dirty="0"/>
              <a:t>12. [</a:t>
            </a:r>
            <a:r>
              <a:rPr lang="ko-KR" altLang="en-US" sz="2000" dirty="0"/>
              <a:t>심화 문제</a:t>
            </a:r>
            <a:r>
              <a:rPr lang="en-US" altLang="ko-KR" sz="2000" dirty="0"/>
              <a:t>] </a:t>
            </a:r>
            <a:r>
              <a:rPr lang="ko-KR" altLang="en-US" sz="2000" dirty="0"/>
              <a:t>거북이가 화면에 </a:t>
            </a:r>
            <a:r>
              <a:rPr lang="ko-KR" altLang="en-US" sz="2000" dirty="0" err="1"/>
              <a:t>별모양을</a:t>
            </a:r>
            <a:r>
              <a:rPr lang="ko-KR" altLang="en-US" sz="2000" dirty="0"/>
              <a:t> 계속 그리는 코드를 작성해 보자</a:t>
            </a:r>
            <a:r>
              <a:rPr lang="en-US" altLang="ko-KR" sz="2000" dirty="0"/>
              <a:t>. </a:t>
            </a:r>
            <a:r>
              <a:rPr lang="ko-KR" altLang="en-US" sz="2000" dirty="0"/>
              <a:t>별의 한 변은 </a:t>
            </a:r>
            <a:r>
              <a:rPr lang="en-US" altLang="ko-KR" sz="2000" dirty="0"/>
              <a:t>10~200 </a:t>
            </a:r>
            <a:r>
              <a:rPr lang="ko-KR" altLang="en-US" sz="2000" dirty="0"/>
              <a:t>사이로 하고</a:t>
            </a:r>
            <a:r>
              <a:rPr lang="en-US" altLang="ko-KR" sz="2000" dirty="0"/>
              <a:t>, </a:t>
            </a:r>
            <a:r>
              <a:rPr lang="ko-KR" altLang="en-US" sz="2000" dirty="0"/>
              <a:t>별의 위치 및 색상은 </a:t>
            </a:r>
            <a:r>
              <a:rPr lang="ko-KR" altLang="en-US" sz="2000" dirty="0" err="1"/>
              <a:t>랜덤하게</a:t>
            </a:r>
            <a:r>
              <a:rPr lang="ko-KR" altLang="en-US" sz="2000" dirty="0"/>
              <a:t> 지정한다</a:t>
            </a:r>
            <a:r>
              <a:rPr lang="en-US" altLang="ko-KR" sz="2000" dirty="0"/>
              <a:t>.</a:t>
            </a:r>
          </a:p>
          <a:p>
            <a:pPr marL="0" indent="0">
              <a:buNone/>
            </a:pPr>
            <a:r>
              <a:rPr lang="ko-KR" altLang="en-US" sz="2000" dirty="0"/>
              <a:t>힌트</a:t>
            </a:r>
            <a:r>
              <a:rPr lang="en-US" altLang="ko-KR" sz="2000" dirty="0"/>
              <a:t>) </a:t>
            </a:r>
            <a:r>
              <a:rPr lang="ko-KR" altLang="en-US" sz="2000" dirty="0"/>
              <a:t>별은 </a:t>
            </a:r>
            <a:r>
              <a:rPr lang="en-US" altLang="ko-KR" sz="2000" dirty="0"/>
              <a:t>5</a:t>
            </a:r>
            <a:r>
              <a:rPr lang="ko-KR" altLang="en-US" sz="2000" dirty="0"/>
              <a:t>개 선분으로 되어 있고</a:t>
            </a:r>
            <a:r>
              <a:rPr lang="en-US" altLang="ko-KR" sz="2000" dirty="0"/>
              <a:t>, 144</a:t>
            </a:r>
            <a:r>
              <a:rPr lang="ko-KR" altLang="en-US" sz="2000" dirty="0"/>
              <a:t>도씩 각도를 회전하면서 그리면 된다</a:t>
            </a:r>
            <a:r>
              <a:rPr lang="en-US" altLang="ko-KR" sz="2000" dirty="0"/>
              <a:t>.</a:t>
            </a: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6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79912" y="2733808"/>
            <a:ext cx="3301925" cy="359013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E79542BB-049E-40A0-0382-3EE629534A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44411" y="1564345"/>
            <a:ext cx="5455178" cy="5019017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394778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274638"/>
            <a:ext cx="8640960" cy="868346"/>
          </a:xfrm>
        </p:spPr>
        <p:txBody>
          <a:bodyPr/>
          <a:lstStyle/>
          <a:p>
            <a:r>
              <a:rPr lang="en-US" altLang="ko-KR" sz="3200" dirty="0"/>
              <a:t>6. Ch6. </a:t>
            </a:r>
            <a:r>
              <a:rPr lang="ko-KR" altLang="en-US" sz="3200" dirty="0" err="1"/>
              <a:t>응용예제</a:t>
            </a:r>
            <a:r>
              <a:rPr lang="en-US" altLang="ko-KR" sz="3200" dirty="0"/>
              <a:t>02</a:t>
            </a:r>
            <a:r>
              <a:rPr lang="ko-KR" altLang="en-US" sz="3200" dirty="0"/>
              <a:t> 거북이로 구구단 출력하기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340768"/>
            <a:ext cx="8229600" cy="4785395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 err="1"/>
              <a:t>터틀</a:t>
            </a:r>
            <a:r>
              <a:rPr lang="ko-KR" altLang="en-US" sz="2000" dirty="0"/>
              <a:t> 그래픽을 이용해 </a:t>
            </a:r>
            <a:r>
              <a:rPr lang="en-US" altLang="ko-KR" sz="2000" dirty="0"/>
              <a:t>[</a:t>
            </a:r>
            <a:r>
              <a:rPr lang="ko-KR" altLang="en-US" sz="2000" dirty="0"/>
              <a:t>프로그램</a:t>
            </a:r>
            <a:r>
              <a:rPr lang="en-US" altLang="ko-KR" sz="2000" dirty="0"/>
              <a:t> 1]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동일하게 구구단을 출력하는 프로그램을 만들어 보자</a:t>
            </a:r>
            <a:endParaRPr lang="en-US" altLang="ko-KR" sz="20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7</a:t>
            </a:fld>
            <a:endParaRPr lang="ko-KR" altLang="en-US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891084" y="314096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475974" y="1961951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84" y="2060848"/>
            <a:ext cx="7426077" cy="453749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6C16EE-7BE0-EFDF-3F68-0D8CD76C41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1804" y="2260587"/>
            <a:ext cx="8100392" cy="3735723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079114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7.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2438 </a:t>
            </a:r>
            <a:r>
              <a:rPr lang="ko-KR" altLang="en-US" sz="3200" dirty="0"/>
              <a:t>별 찍기</a:t>
            </a:r>
            <a:r>
              <a:rPr lang="en-US" altLang="ko-KR" sz="3200" dirty="0"/>
              <a:t>-1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https://www.acmicpc.net/problem/2438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둘째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N</a:t>
            </a:r>
            <a:r>
              <a:rPr lang="ko-KR" altLang="en-US" sz="2000" dirty="0">
                <a:latin typeface="Open Sans" panose="020F0502020204030204" pitchFamily="34" charset="0"/>
              </a:rPr>
              <a:t>번째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개를 찍는 문제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 </a:t>
            </a:r>
            <a:r>
              <a:rPr lang="en-US" altLang="ko-KR" sz="2000" dirty="0">
                <a:latin typeface="Open Sans" panose="020F0502020204030204" pitchFamily="34" charset="0"/>
              </a:rPr>
              <a:t>N(1 ≤ N ≤ 100)</a:t>
            </a:r>
            <a:r>
              <a:rPr lang="ko-KR" altLang="en-US" sz="2000" dirty="0">
                <a:latin typeface="Open Sans" panose="020F0502020204030204" pitchFamily="34" charset="0"/>
              </a:rPr>
              <a:t>이 주어진다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줄부터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번째 줄까지 차례대로 별을 출력한다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8</a:t>
            </a:fld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140968"/>
            <a:ext cx="7302891" cy="273630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AA2B0A2-E38E-E573-FE97-4D2ED0F52B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864" y="3091902"/>
            <a:ext cx="7020272" cy="2781503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626290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AC85E7-3CF8-67B9-A10A-EE026569C9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03BD85-67F7-DB37-CA40-0BD36E03BF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3200" dirty="0"/>
              <a:t>8. </a:t>
            </a:r>
            <a:r>
              <a:rPr lang="ko-KR" altLang="en-US" sz="3200" dirty="0"/>
              <a:t>백준</a:t>
            </a:r>
            <a:r>
              <a:rPr lang="en-US" altLang="ko-KR" sz="3200" dirty="0"/>
              <a:t>2439 </a:t>
            </a:r>
            <a:r>
              <a:rPr lang="ko-KR" altLang="en-US" sz="3200" dirty="0"/>
              <a:t>별 찍기</a:t>
            </a:r>
            <a:r>
              <a:rPr lang="en-US" altLang="ko-KR" sz="3200" dirty="0"/>
              <a:t>-2</a:t>
            </a:r>
            <a:br>
              <a:rPr lang="en-US" altLang="ko-KR" sz="3200" dirty="0"/>
            </a:br>
            <a:r>
              <a:rPr lang="en-US" altLang="ko-KR" sz="2000" dirty="0"/>
              <a:t>https://www.acmicpc.net/problem/2439</a:t>
            </a:r>
            <a:br>
              <a:rPr lang="en-US" altLang="ko-KR" sz="2000" dirty="0"/>
            </a:br>
            <a:r>
              <a:rPr lang="en-US" altLang="ko-KR" sz="2000" dirty="0"/>
              <a:t>(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소스코드와 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“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맞았습니다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!!”</a:t>
            </a:r>
            <a:r>
              <a:rPr lang="ko-KR" altLang="en-US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스크린 샷 제출</a:t>
            </a:r>
            <a:r>
              <a:rPr lang="en-US" altLang="ko-KR" sz="2000" dirty="0">
                <a:latin typeface="malgun gothic" panose="020B0503020000020004" pitchFamily="50" charset="-127"/>
                <a:ea typeface="malgun gothic" panose="020B0503020000020004" pitchFamily="50" charset="-127"/>
              </a:rPr>
              <a:t>)</a:t>
            </a:r>
            <a:endParaRPr lang="ko-KR" altLang="en-US" sz="20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9203ADC-4566-9C05-FA6F-37E1FF24D5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40768"/>
            <a:ext cx="8291264" cy="4785395"/>
          </a:xfrm>
        </p:spPr>
        <p:txBody>
          <a:bodyPr/>
          <a:lstStyle/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1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latin typeface="Open Sans" panose="020F0502020204030204" pitchFamily="34" charset="0"/>
              </a:rPr>
              <a:t>둘째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2</a:t>
            </a:r>
            <a:r>
              <a:rPr lang="ko-KR" altLang="en-US" sz="2000" dirty="0">
                <a:latin typeface="Open Sans" panose="020F0502020204030204" pitchFamily="34" charset="0"/>
              </a:rPr>
              <a:t>개</a:t>
            </a:r>
            <a:r>
              <a:rPr lang="en-US" altLang="ko-KR" sz="2000" dirty="0">
                <a:latin typeface="Open Sans" panose="020F0502020204030204" pitchFamily="34" charset="0"/>
              </a:rPr>
              <a:t>, N</a:t>
            </a:r>
            <a:r>
              <a:rPr lang="ko-KR" altLang="en-US" sz="2000" dirty="0">
                <a:latin typeface="Open Sans" panose="020F0502020204030204" pitchFamily="34" charset="0"/>
              </a:rPr>
              <a:t>번째 줄에는 별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개를 찍는 문제</a:t>
            </a:r>
          </a:p>
          <a:p>
            <a:pPr algn="just"/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하지만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, 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오른쪽을 기준으로 정렬한 별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(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예제 참고</a:t>
            </a:r>
            <a:r>
              <a:rPr lang="en-US" altLang="ko-KR" sz="2000" dirty="0">
                <a:solidFill>
                  <a:srgbClr val="0000FF"/>
                </a:solidFill>
                <a:latin typeface="Open Sans" panose="020F0502020204030204" pitchFamily="34" charset="0"/>
              </a:rPr>
              <a:t>)</a:t>
            </a:r>
            <a:r>
              <a:rPr lang="ko-KR" altLang="en-US" sz="2000" dirty="0">
                <a:solidFill>
                  <a:srgbClr val="0000FF"/>
                </a:solidFill>
                <a:latin typeface="Open Sans" panose="020F0502020204030204" pitchFamily="34" charset="0"/>
              </a:rPr>
              <a:t>을 </a:t>
            </a:r>
            <a:r>
              <a:rPr lang="ko-KR" altLang="en-US" sz="2000" dirty="0" err="1">
                <a:solidFill>
                  <a:srgbClr val="0000FF"/>
                </a:solidFill>
                <a:latin typeface="Open Sans" panose="020F0502020204030204" pitchFamily="34" charset="0"/>
              </a:rPr>
              <a:t>출력하시오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줄에 </a:t>
            </a:r>
            <a:r>
              <a:rPr lang="en-US" altLang="ko-KR" sz="2000" dirty="0">
                <a:latin typeface="Open Sans" panose="020F0502020204030204" pitchFamily="34" charset="0"/>
              </a:rPr>
              <a:t>N(1 ≤ N ≤ 100)</a:t>
            </a:r>
            <a:r>
              <a:rPr lang="ko-KR" altLang="en-US" sz="2000" dirty="0">
                <a:latin typeface="Open Sans" panose="020F0502020204030204" pitchFamily="34" charset="0"/>
              </a:rPr>
              <a:t>이 주어진다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</a:p>
          <a:p>
            <a:pPr algn="just"/>
            <a:r>
              <a:rPr lang="ko-KR" altLang="en-US" sz="2000" dirty="0">
                <a:latin typeface="Open Sans" panose="020F0502020204030204" pitchFamily="34" charset="0"/>
              </a:rPr>
              <a:t>첫째 줄부터 </a:t>
            </a:r>
            <a:r>
              <a:rPr lang="en-US" altLang="ko-KR" sz="2000" dirty="0">
                <a:latin typeface="Open Sans" panose="020F0502020204030204" pitchFamily="34" charset="0"/>
              </a:rPr>
              <a:t>N</a:t>
            </a:r>
            <a:r>
              <a:rPr lang="ko-KR" altLang="en-US" sz="2000" dirty="0">
                <a:latin typeface="Open Sans" panose="020F0502020204030204" pitchFamily="34" charset="0"/>
              </a:rPr>
              <a:t>번째 줄까지 차례대로 별을 출력한다</a:t>
            </a:r>
            <a:r>
              <a:rPr lang="en-US" altLang="ko-KR" sz="2000" dirty="0">
                <a:latin typeface="Open Sans" panose="020F0502020204030204" pitchFamily="34" charset="0"/>
              </a:rPr>
              <a:t>.</a:t>
            </a:r>
            <a:endParaRPr lang="ko-KR" altLang="en-US" sz="2000" dirty="0">
              <a:solidFill>
                <a:srgbClr val="0000FF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36FE90-6B8C-ACA4-E1F1-D5ABAAB5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268DA64-E15D-4814-A1DA-86D92D550423}" type="slidenum">
              <a:rPr lang="ko-KR" altLang="en-US" smtClean="0"/>
              <a:pPr>
                <a:defRPr/>
              </a:pPr>
              <a:t>9</a:t>
            </a:fld>
            <a:endParaRPr lang="ko-KR" altLang="en-US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584" y="3501008"/>
            <a:ext cx="7024062" cy="262515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0298177-97A0-5450-AE4E-351867C568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9856" y="2420888"/>
            <a:ext cx="7164288" cy="2844825"/>
          </a:xfrm>
          <a:prstGeom prst="rect">
            <a:avLst/>
          </a:prstGeom>
          <a:ln w="127000" cap="sq">
            <a:solidFill>
              <a:schemeClr val="accent1"/>
            </a:solidFill>
            <a:miter lim="800000"/>
          </a:ln>
          <a:effectLst>
            <a:outerShdw blurRad="57150" dist="50800" dir="2700000" algn="tl" rotWithShape="0">
              <a:srgbClr val="000000">
                <a:alpha val="4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844773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풍요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5395</TotalTime>
  <Words>673</Words>
  <Application>Microsoft Office PowerPoint</Application>
  <PresentationFormat>화면 슬라이드 쇼(4:3)</PresentationFormat>
  <Paragraphs>55</Paragraphs>
  <Slides>11</Slides>
  <Notes>11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7" baseType="lpstr">
      <vt:lpstr>굴림</vt:lpstr>
      <vt:lpstr>malgun gothic</vt:lpstr>
      <vt:lpstr>malgun gothic</vt:lpstr>
      <vt:lpstr>Arial</vt:lpstr>
      <vt:lpstr>Open Sans</vt:lpstr>
      <vt:lpstr>Office 테마</vt:lpstr>
      <vt:lpstr>숙제6. 반복문</vt:lpstr>
      <vt:lpstr>1. Ch6. 연습문제 9번</vt:lpstr>
      <vt:lpstr>2. Ch6. 응용예제01 하트 모양 출력하기</vt:lpstr>
      <vt:lpstr>3. Ch6. 연습문제 10번</vt:lpstr>
      <vt:lpstr>4. Ch6. 연습문제 11번</vt:lpstr>
      <vt:lpstr>5. Ch6. 연습문제 12번</vt:lpstr>
      <vt:lpstr>6. Ch6. 응용예제02 거북이로 구구단 출력하기</vt:lpstr>
      <vt:lpstr>7. 백준2438 별 찍기-1 https://www.acmicpc.net/problem/2438 (소스코드와 “맞았습니다!!”스크린 샷 제출)</vt:lpstr>
      <vt:lpstr>8. 백준2439 별 찍기-2 https://www.acmicpc.net/problem/2439 (소스코드와 “맞았습니다!!”스크린 샷 제출)</vt:lpstr>
      <vt:lpstr>9. 백준2444 별 찍기-7 https://www.acmicpc.net/problem/2444 (소스코드와 “맞았습니다!!”스크린 샷 제출)</vt:lpstr>
      <vt:lpstr>10. 백준2581 소수 https://www.acmicpc.net/problem/2581 (소스코드와 “맞았습니다!!”스크린 샷 제출)</vt:lpstr>
    </vt:vector>
  </TitlesOfParts>
  <Company>kpu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STL</dc:title>
  <dc:creator>kys</dc:creator>
  <cp:lastModifiedBy>김해님(2022184015)</cp:lastModifiedBy>
  <cp:revision>272</cp:revision>
  <cp:lastPrinted>2023-07-23T09:30:34Z</cp:lastPrinted>
  <dcterms:created xsi:type="dcterms:W3CDTF">2008-03-02T04:39:19Z</dcterms:created>
  <dcterms:modified xsi:type="dcterms:W3CDTF">2025-04-14T07:05:41Z</dcterms:modified>
</cp:coreProperties>
</file>