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8" r:id="rId2"/>
    <p:sldId id="344" r:id="rId3"/>
    <p:sldId id="366" r:id="rId4"/>
    <p:sldId id="368" r:id="rId5"/>
    <p:sldId id="370" r:id="rId6"/>
    <p:sldId id="372" r:id="rId7"/>
    <p:sldId id="376" r:id="rId8"/>
    <p:sldId id="374" r:id="rId9"/>
    <p:sldId id="357" r:id="rId10"/>
    <p:sldId id="378" r:id="rId11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>
      <p:cViewPr varScale="1">
        <p:scale>
          <a:sx n="72" d="100"/>
          <a:sy n="72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3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0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0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8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09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1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9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7. </a:t>
            </a:r>
            <a:r>
              <a:rPr lang="ko-KR" altLang="en-US" b="1" dirty="0">
                <a:solidFill>
                  <a:srgbClr val="0000FF"/>
                </a:solidFill>
              </a:rPr>
              <a:t>리스트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9. </a:t>
            </a:r>
            <a:r>
              <a:rPr lang="en-US" altLang="ko-KR" sz="3200" dirty="0" err="1"/>
              <a:t>TUKorea</a:t>
            </a:r>
            <a:r>
              <a:rPr lang="en-US" altLang="ko-KR" sz="3200" dirty="0"/>
              <a:t> 0001 </a:t>
            </a:r>
            <a:r>
              <a:rPr lang="ko-KR" altLang="en-US" sz="3200" dirty="0" err="1"/>
              <a:t>소수회문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https://www.acmicpc.net/problem/2490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“Accepted!!”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주어진 정수와 그 정수를 </a:t>
            </a:r>
            <a:r>
              <a:rPr lang="en-US" altLang="ko-KR" sz="2000" dirty="0">
                <a:latin typeface="Open Sans" panose="020F0502020204030204" pitchFamily="34" charset="0"/>
              </a:rPr>
              <a:t>reverse</a:t>
            </a:r>
            <a:r>
              <a:rPr lang="ko-KR" altLang="en-US" sz="2000" dirty="0">
                <a:latin typeface="Open Sans" panose="020F0502020204030204" pitchFamily="34" charset="0"/>
              </a:rPr>
              <a:t>한 정수가 서로 같으면 그 정수는 회문</a:t>
            </a:r>
            <a:r>
              <a:rPr lang="en-US" altLang="ko-KR" sz="2000" dirty="0">
                <a:latin typeface="Open Sans" panose="020F0502020204030204" pitchFamily="34" charset="0"/>
              </a:rPr>
              <a:t>(Palindrome)</a:t>
            </a:r>
            <a:r>
              <a:rPr lang="ko-KR" altLang="en-US" sz="2000" dirty="0">
                <a:latin typeface="Open Sans" panose="020F0502020204030204" pitchFamily="34" charset="0"/>
              </a:rPr>
              <a:t>이라고 합니다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r>
              <a:rPr lang="ko-KR" altLang="en-US" sz="2000" dirty="0">
                <a:latin typeface="Open Sans" panose="020F0502020204030204" pitchFamily="34" charset="0"/>
              </a:rPr>
              <a:t>예를 들어 </a:t>
            </a:r>
            <a:r>
              <a:rPr lang="en-US" altLang="ko-KR" sz="2000" dirty="0">
                <a:latin typeface="Open Sans" panose="020F0502020204030204" pitchFamily="34" charset="0"/>
              </a:rPr>
              <a:t>79197 </a:t>
            </a:r>
            <a:r>
              <a:rPr lang="ko-KR" altLang="en-US" sz="2000" dirty="0">
                <a:latin typeface="Open Sans" panose="020F0502020204030204" pitchFamily="34" charset="0"/>
              </a:rPr>
              <a:t>및 </a:t>
            </a:r>
            <a:r>
              <a:rPr lang="en-US" altLang="ko-KR" sz="2000" dirty="0">
                <a:latin typeface="Open Sans" panose="020F0502020204030204" pitchFamily="34" charset="0"/>
              </a:rPr>
              <a:t>324423</a:t>
            </a:r>
            <a:r>
              <a:rPr lang="ko-KR" altLang="en-US" sz="2000" dirty="0">
                <a:latin typeface="Open Sans" panose="020F0502020204030204" pitchFamily="34" charset="0"/>
              </a:rPr>
              <a:t>은 </a:t>
            </a:r>
            <a:r>
              <a:rPr lang="en-US" altLang="ko-KR" sz="2000" dirty="0">
                <a:latin typeface="Open Sans" panose="020F0502020204030204" pitchFamily="34" charset="0"/>
              </a:rPr>
              <a:t>Palindrome</a:t>
            </a:r>
            <a:r>
              <a:rPr lang="ko-KR" altLang="en-US" sz="2000" dirty="0">
                <a:latin typeface="Open Sans" panose="020F0502020204030204" pitchFamily="34" charset="0"/>
              </a:rPr>
              <a:t>입니다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정수 </a:t>
            </a:r>
            <a:r>
              <a:rPr lang="en-US" altLang="ko-KR" sz="2000" dirty="0">
                <a:latin typeface="Open Sans" panose="020F0502020204030204" pitchFamily="34" charset="0"/>
              </a:rPr>
              <a:t>N(1 ≤ N ≤ 1000000)</a:t>
            </a:r>
            <a:r>
              <a:rPr lang="ko-KR" altLang="en-US" sz="2000" dirty="0">
                <a:latin typeface="Open Sans" panose="020F0502020204030204" pitchFamily="34" charset="0"/>
              </a:rPr>
              <a:t>이 하나 주어지고</a:t>
            </a:r>
            <a:r>
              <a:rPr lang="en-US" altLang="ko-KR" sz="2000" dirty="0">
                <a:latin typeface="Open Sans" panose="020F0502020204030204" pitchFamily="34" charset="0"/>
              </a:rPr>
              <a:t>,  M</a:t>
            </a:r>
            <a:r>
              <a:rPr lang="ko-KR" altLang="en-US" sz="2000" dirty="0">
                <a:latin typeface="Open Sans" panose="020F0502020204030204" pitchFamily="34" charset="0"/>
              </a:rPr>
              <a:t>이 소수</a:t>
            </a:r>
            <a:r>
              <a:rPr lang="en-US" altLang="ko-KR" sz="2000" dirty="0">
                <a:latin typeface="Open Sans" panose="020F0502020204030204" pitchFamily="34" charset="0"/>
              </a:rPr>
              <a:t>(prime number)</a:t>
            </a:r>
            <a:r>
              <a:rPr lang="ko-KR" altLang="en-US" sz="2000" dirty="0">
                <a:latin typeface="Open Sans" panose="020F0502020204030204" pitchFamily="34" charset="0"/>
              </a:rPr>
              <a:t>이고 </a:t>
            </a:r>
            <a:r>
              <a:rPr lang="en-US" altLang="ko-KR" sz="2000" dirty="0">
                <a:latin typeface="Open Sans" panose="020F0502020204030204" pitchFamily="34" charset="0"/>
              </a:rPr>
              <a:t>Palindrome</a:t>
            </a:r>
            <a:r>
              <a:rPr lang="ko-KR" altLang="en-US" sz="2000" dirty="0">
                <a:latin typeface="Open Sans" panose="020F0502020204030204" pitchFamily="34" charset="0"/>
              </a:rPr>
              <a:t>이 되는 가장 작은 정수</a:t>
            </a:r>
            <a:r>
              <a:rPr lang="en-US" altLang="ko-KR" sz="2000" dirty="0">
                <a:latin typeface="Open Sans" panose="020F0502020204030204" pitchFamily="34" charset="0"/>
              </a:rPr>
              <a:t>M (M ≥ N)</a:t>
            </a:r>
            <a:r>
              <a:rPr lang="ko-KR" altLang="en-US" sz="2000" dirty="0">
                <a:latin typeface="Open Sans" panose="020F0502020204030204" pitchFamily="34" charset="0"/>
              </a:rPr>
              <a:t>을 찾습니다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은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보다 크거나 같습니다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이 소수</a:t>
            </a:r>
            <a:r>
              <a:rPr lang="en-US" altLang="ko-KR" sz="2000" dirty="0">
                <a:latin typeface="Open Sans" panose="020F0502020204030204" pitchFamily="34" charset="0"/>
              </a:rPr>
              <a:t>(prime number)</a:t>
            </a:r>
            <a:r>
              <a:rPr lang="ko-KR" altLang="en-US" sz="2000" dirty="0">
                <a:latin typeface="Open Sans" panose="020F0502020204030204" pitchFamily="34" charset="0"/>
              </a:rPr>
              <a:t>이므로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은 </a:t>
            </a:r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과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으로만 나누어 떨어져야 합니다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25" y="4869160"/>
            <a:ext cx="7090775" cy="11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2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다음은 리스트에 </a:t>
            </a:r>
            <a:r>
              <a:rPr lang="en-US" altLang="ko-KR" dirty="0"/>
              <a:t>10</a:t>
            </a:r>
            <a:r>
              <a:rPr lang="ko-KR" altLang="en-US" dirty="0"/>
              <a:t>개의 값을 </a:t>
            </a:r>
            <a:r>
              <a:rPr lang="ko-KR" altLang="en-US" dirty="0" err="1"/>
              <a:t>랜덤하게</a:t>
            </a:r>
            <a:r>
              <a:rPr lang="ko-KR" altLang="en-US" dirty="0"/>
              <a:t> 대입한 후</a:t>
            </a:r>
            <a:r>
              <a:rPr lang="en-US" altLang="ko-KR" dirty="0"/>
              <a:t>, </a:t>
            </a:r>
            <a:r>
              <a:rPr lang="ko-KR" altLang="en-US" dirty="0"/>
              <a:t>합계를 출력하는 코드입니다</a:t>
            </a:r>
            <a:r>
              <a:rPr lang="en-US" altLang="ko-KR" dirty="0"/>
              <a:t>. </a:t>
            </a:r>
            <a:r>
              <a:rPr lang="ko-KR" altLang="en-US" dirty="0"/>
              <a:t>빈 칸을 채우세요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03673"/>
              </p:ext>
            </p:extLst>
          </p:nvPr>
        </p:nvGraphicFramePr>
        <p:xfrm>
          <a:off x="611560" y="2915691"/>
          <a:ext cx="57251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random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[]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_ in range(10) :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random.randrange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(1, 100)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__________1___________</a:t>
                      </a:r>
                      <a:endParaRPr lang="ko-KR" altLang="ko-KR" sz="18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 = 0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range(10) :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______2_______</a:t>
                      </a:r>
                      <a:endParaRPr lang="ko-KR" altLang="ko-KR" sz="18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hap +=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print(hap)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75D75F-A7E4-42E2-1945-B8737B0E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70" y="2928728"/>
            <a:ext cx="4206291" cy="2974542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다음은 배열을 역순으로 만드는 코드입니다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빈 부분에 들어갈 코드를 고르세요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① 3, 1, -1</a:t>
            </a:r>
          </a:p>
          <a:p>
            <a:pPr marL="0" indent="0">
              <a:buNone/>
            </a:pPr>
            <a:r>
              <a:rPr lang="en-US" altLang="ko-KR" sz="1800" dirty="0"/>
              <a:t>② 3, -1, -1</a:t>
            </a:r>
          </a:p>
          <a:p>
            <a:pPr marL="0" indent="0">
              <a:buNone/>
            </a:pPr>
            <a:r>
              <a:rPr lang="en-US" altLang="ko-KR" sz="1800" dirty="0"/>
              <a:t>③ 4, -1, -1</a:t>
            </a:r>
          </a:p>
          <a:p>
            <a:pPr marL="0" indent="0">
              <a:buNone/>
            </a:pPr>
            <a:r>
              <a:rPr lang="en-US" altLang="ko-KR" sz="1800" dirty="0"/>
              <a:t>④ 3, 0, -1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49079"/>
              </p:ext>
            </p:extLst>
          </p:nvPr>
        </p:nvGraphicFramePr>
        <p:xfrm>
          <a:off x="755576" y="1824791"/>
          <a:ext cx="5725160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결과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3, 4]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3, 2, 1]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42716"/>
              </p:ext>
            </p:extLst>
          </p:nvPr>
        </p:nvGraphicFramePr>
        <p:xfrm>
          <a:off x="755576" y="2780928"/>
          <a:ext cx="5725160" cy="1706880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ary1 = [ 1, 2, 3, 4 ]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ary2 = []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range(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_____________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ary2.append(ary1[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fontAlgn="base"/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print(ary1)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print(ary2)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04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5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다음 각 코드가 출력하는 것을 쓰세요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(1) nn[4]</a:t>
            </a:r>
          </a:p>
          <a:p>
            <a:pPr marL="0" indent="0">
              <a:buNone/>
            </a:pPr>
            <a:r>
              <a:rPr lang="nn-NO" altLang="ko-KR" sz="2000" dirty="0"/>
              <a:t>(2) nn[-1]</a:t>
            </a:r>
          </a:p>
          <a:p>
            <a:pPr marL="0" indent="0">
              <a:buNone/>
            </a:pPr>
            <a:r>
              <a:rPr lang="nn-NO" altLang="ko-KR" sz="2000" dirty="0"/>
              <a:t>(3) nn[-2]</a:t>
            </a:r>
          </a:p>
          <a:p>
            <a:pPr marL="0" indent="0">
              <a:buNone/>
            </a:pPr>
            <a:r>
              <a:rPr lang="nn-NO" altLang="ko-KR" sz="2000" dirty="0"/>
              <a:t>(4) nn[1:4]</a:t>
            </a:r>
          </a:p>
          <a:p>
            <a:pPr marL="0" indent="0">
              <a:buNone/>
            </a:pPr>
            <a:r>
              <a:rPr lang="nn-NO" altLang="ko-KR" sz="2000" dirty="0"/>
              <a:t>(5) nn[0:1]</a:t>
            </a:r>
          </a:p>
          <a:p>
            <a:pPr marL="0" indent="0">
              <a:buNone/>
            </a:pPr>
            <a:r>
              <a:rPr lang="nn-NO" altLang="ko-KR" sz="2000" dirty="0"/>
              <a:t>(6) nn[2:-1]</a:t>
            </a:r>
          </a:p>
          <a:p>
            <a:pPr marL="0" indent="0">
              <a:buNone/>
            </a:pPr>
            <a:r>
              <a:rPr lang="nn-NO" altLang="ko-KR" sz="2000" dirty="0"/>
              <a:t>(7) nn[0::2]</a:t>
            </a:r>
          </a:p>
          <a:p>
            <a:pPr marL="0" indent="0">
              <a:buNone/>
            </a:pPr>
            <a:r>
              <a:rPr lang="nn-NO" altLang="ko-KR" sz="2000" dirty="0"/>
              <a:t>(8) nn[::-1]</a:t>
            </a:r>
          </a:p>
          <a:p>
            <a:pPr marL="0" indent="0">
              <a:buNone/>
            </a:pPr>
            <a:r>
              <a:rPr lang="nn-NO" altLang="ko-KR" sz="2000" dirty="0"/>
              <a:t>(9) nn[::-2]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55576" y="1824791"/>
          <a:ext cx="572516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[ 100, 200, 300, 400, 500 ]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3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7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각 리스트 함수에 대한 설명을 보기 중에서 선택하세요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(1) </a:t>
            </a:r>
            <a:r>
              <a:rPr lang="ko-KR" altLang="en-US" sz="2000" dirty="0"/>
              <a:t>리스트의 전체 개수를 센다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(2) </a:t>
            </a:r>
            <a:r>
              <a:rPr lang="ko-KR" altLang="en-US" sz="2000" dirty="0"/>
              <a:t>두 리스트를 연결한다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(3) </a:t>
            </a:r>
            <a:r>
              <a:rPr lang="ko-KR" altLang="en-US" sz="2000" dirty="0"/>
              <a:t>리스트 맨 뒤의 항목을 추출한다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(4) </a:t>
            </a:r>
            <a:r>
              <a:rPr lang="ko-KR" altLang="en-US" sz="2000" dirty="0"/>
              <a:t>지정한 값을 찾아서 위치를 알아낸다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(5) </a:t>
            </a:r>
            <a:r>
              <a:rPr lang="ko-KR" altLang="en-US" sz="2000" dirty="0"/>
              <a:t>리스트에서 특정 값의 개수를 센다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81750"/>
              </p:ext>
            </p:extLst>
          </p:nvPr>
        </p:nvGraphicFramePr>
        <p:xfrm>
          <a:off x="755576" y="1575881"/>
          <a:ext cx="7560840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756084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append(), pop(), sort(), reverse(), index(), insert(), remove(), extend(), count(), del(),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copy()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9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5.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14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14. </a:t>
            </a:r>
            <a:r>
              <a:rPr lang="ko-KR" altLang="en-US" sz="2000" dirty="0"/>
              <a:t>다음 코드를 실행하면 </a:t>
            </a:r>
            <a:r>
              <a:rPr lang="en-US" altLang="ko-KR" sz="2000" dirty="0" err="1"/>
              <a:t>myData</a:t>
            </a:r>
            <a:r>
              <a:rPr lang="ko-KR" altLang="en-US" sz="2000" dirty="0"/>
              <a:t>에 저장된 값은 무엇인가요</a:t>
            </a:r>
            <a:r>
              <a:rPr lang="en-US" altLang="ko-KR" sz="2000" dirty="0"/>
              <a:t>?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86533"/>
              </p:ext>
            </p:extLst>
          </p:nvPr>
        </p:nvGraphicFramePr>
        <p:xfrm>
          <a:off x="683568" y="2144831"/>
          <a:ext cx="756084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756084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myData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 [ n* m for n in range(1, 3) ] for m in range(2, 4)]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2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6. Ch7. </a:t>
            </a:r>
            <a:r>
              <a:rPr lang="ko-KR" altLang="en-US" sz="3200" dirty="0" err="1"/>
              <a:t>응용예제</a:t>
            </a:r>
            <a:r>
              <a:rPr lang="en-US" altLang="ko-KR" sz="3200" dirty="0"/>
              <a:t>01 16</a:t>
            </a:r>
            <a:r>
              <a:rPr lang="ko-KR" altLang="en-US" sz="3200" dirty="0"/>
              <a:t>진수 정렬하기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38396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16</a:t>
            </a:r>
            <a:r>
              <a:rPr lang="ko-KR" altLang="en-US" sz="1800" dirty="0"/>
              <a:t>진수가 저장된 리스트를 정렬하는 프로그램이다</a:t>
            </a:r>
            <a:r>
              <a:rPr lang="en-US" altLang="ko-KR" sz="1800" dirty="0"/>
              <a:t>. </a:t>
            </a:r>
            <a:r>
              <a:rPr lang="ko-KR" altLang="en-US" sz="1800" dirty="0"/>
              <a:t>여기서는 </a:t>
            </a:r>
            <a:r>
              <a:rPr lang="en-US" altLang="ko-KR" sz="1800" dirty="0"/>
              <a:t>A37B, 23CC, 88D9, BB8F, 3A9A</a:t>
            </a:r>
            <a:r>
              <a:rPr lang="ko-KR" altLang="en-US" sz="1800" dirty="0"/>
              <a:t>의 값 </a:t>
            </a:r>
            <a:r>
              <a:rPr lang="en-US" altLang="ko-KR" sz="1800" dirty="0"/>
              <a:t>5</a:t>
            </a:r>
            <a:r>
              <a:rPr lang="ko-KR" altLang="en-US" sz="1800" dirty="0"/>
              <a:t>개를 오름차순 정렬하고자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선택 정렬 방식을 사용했는데</a:t>
            </a:r>
            <a:r>
              <a:rPr lang="en-US" altLang="ko-KR" sz="1800" dirty="0"/>
              <a:t>, </a:t>
            </a:r>
            <a:r>
              <a:rPr lang="ko-KR" altLang="en-US" sz="1800" dirty="0"/>
              <a:t>리스트의 </a:t>
            </a:r>
            <a:r>
              <a:rPr lang="en-US" altLang="ko-KR" sz="1800" dirty="0"/>
              <a:t>sort() </a:t>
            </a:r>
            <a:r>
              <a:rPr lang="ko-KR" altLang="en-US" sz="1800" dirty="0"/>
              <a:t>함수나 </a:t>
            </a:r>
            <a:r>
              <a:rPr lang="en-US" altLang="ko-KR" sz="1800" dirty="0"/>
              <a:t>sorted() </a:t>
            </a:r>
            <a:r>
              <a:rPr lang="ko-KR" altLang="en-US" sz="1800" dirty="0"/>
              <a:t>함수를 사용하지 않고 정렬하는 코드를 직접 작성해 보자</a:t>
            </a:r>
            <a:r>
              <a:rPr lang="en-US" altLang="ko-KR" sz="1800" dirty="0"/>
              <a:t>.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13873"/>
            <a:ext cx="7632848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15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38396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15. [</a:t>
            </a:r>
            <a:r>
              <a:rPr lang="ko-KR" altLang="en-US" sz="1800" dirty="0"/>
              <a:t>프로그램 </a:t>
            </a:r>
            <a:r>
              <a:rPr lang="en-US" altLang="ko-KR" sz="1800" dirty="0"/>
              <a:t>1]</a:t>
            </a:r>
            <a:r>
              <a:rPr lang="ko-KR" altLang="en-US" sz="1800" dirty="0"/>
              <a:t>을 수정해서 거북이의 각도도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</a:t>
            </a:r>
            <a:r>
              <a:rPr lang="en-US" altLang="ko-KR" sz="1800" dirty="0"/>
              <a:t>0~360</a:t>
            </a:r>
            <a:r>
              <a:rPr lang="ko-KR" altLang="en-US" sz="1800" dirty="0"/>
              <a:t>도 추가한다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</a:t>
            </a:r>
            <a:r>
              <a:rPr lang="en-US" altLang="ko-KR" sz="1800" dirty="0"/>
              <a:t>, </a:t>
            </a:r>
            <a:r>
              <a:rPr lang="ko-KR" altLang="en-US" sz="1800" dirty="0"/>
              <a:t>거북이의 크기는 </a:t>
            </a:r>
            <a:r>
              <a:rPr lang="en-US" altLang="ko-KR" sz="1800" dirty="0"/>
              <a:t>1.0~9.9</a:t>
            </a:r>
            <a:r>
              <a:rPr lang="ko-KR" altLang="en-US" sz="1800" dirty="0"/>
              <a:t>까지 소수점 크기로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생성한다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거북의의</a:t>
            </a:r>
            <a:r>
              <a:rPr lang="ko-KR" altLang="en-US" sz="1800" dirty="0"/>
              <a:t> 크기가 가장 작은 거북이부터 정렬한 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거북이끼리</a:t>
            </a:r>
            <a:r>
              <a:rPr lang="ko-KR" altLang="en-US" sz="1800" dirty="0"/>
              <a:t> 선을 긋는다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 그림은 </a:t>
            </a:r>
            <a:r>
              <a:rPr lang="en-US" altLang="ko-KR" sz="1800" dirty="0"/>
              <a:t>5</a:t>
            </a:r>
            <a:r>
              <a:rPr lang="ko-KR" altLang="en-US" sz="1800" dirty="0"/>
              <a:t>마리 거북이를 크기로 정렬한 후에 선을 그은 결과다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FF"/>
                </a:solidFill>
              </a:rPr>
              <a:t>힌트</a:t>
            </a:r>
            <a:r>
              <a:rPr lang="en-US" altLang="ko-KR" sz="1800" dirty="0">
                <a:solidFill>
                  <a:srgbClr val="0000FF"/>
                </a:solidFill>
              </a:rPr>
              <a:t>1) 1.0</a:t>
            </a:r>
            <a:r>
              <a:rPr lang="ko-KR" altLang="en-US" sz="1800" dirty="0">
                <a:solidFill>
                  <a:srgbClr val="0000FF"/>
                </a:solidFill>
              </a:rPr>
              <a:t>부터 </a:t>
            </a:r>
            <a:r>
              <a:rPr lang="en-US" altLang="ko-KR" sz="1800" dirty="0">
                <a:solidFill>
                  <a:srgbClr val="0000FF"/>
                </a:solidFill>
              </a:rPr>
              <a:t>9.9</a:t>
            </a:r>
            <a:r>
              <a:rPr lang="ko-KR" altLang="en-US" sz="1800" dirty="0">
                <a:solidFill>
                  <a:srgbClr val="0000FF"/>
                </a:solidFill>
              </a:rPr>
              <a:t>까지 </a:t>
            </a:r>
            <a:r>
              <a:rPr lang="ko-KR" altLang="en-US" sz="1800" dirty="0" err="1">
                <a:solidFill>
                  <a:srgbClr val="0000FF"/>
                </a:solidFill>
              </a:rPr>
              <a:t>랜덤한</a:t>
            </a:r>
            <a:r>
              <a:rPr lang="ko-KR" altLang="en-US" sz="1800" dirty="0">
                <a:solidFill>
                  <a:srgbClr val="0000FF"/>
                </a:solidFill>
              </a:rPr>
              <a:t> 숫자는 </a:t>
            </a:r>
            <a:r>
              <a:rPr lang="en-US" altLang="ko-KR" sz="1800" dirty="0" err="1">
                <a:solidFill>
                  <a:srgbClr val="0000FF"/>
                </a:solidFill>
              </a:rPr>
              <a:t>random.randrange</a:t>
            </a:r>
            <a:r>
              <a:rPr lang="en-US" altLang="ko-KR" sz="1800" dirty="0">
                <a:solidFill>
                  <a:srgbClr val="0000FF"/>
                </a:solidFill>
              </a:rPr>
              <a:t>(10, 100)/10</a:t>
            </a:r>
            <a:r>
              <a:rPr lang="ko-KR" altLang="en-US" sz="1800" dirty="0">
                <a:solidFill>
                  <a:srgbClr val="0000FF"/>
                </a:solidFill>
              </a:rPr>
              <a:t>로 만든다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FF"/>
                </a:solidFill>
              </a:rPr>
              <a:t>힌트</a:t>
            </a:r>
            <a:r>
              <a:rPr lang="en-US" altLang="ko-KR" sz="1800" dirty="0">
                <a:solidFill>
                  <a:srgbClr val="0000FF"/>
                </a:solidFill>
              </a:rPr>
              <a:t>2) </a:t>
            </a:r>
            <a:r>
              <a:rPr lang="ko-KR" altLang="en-US" sz="1800" dirty="0">
                <a:solidFill>
                  <a:srgbClr val="0000FF"/>
                </a:solidFill>
              </a:rPr>
              <a:t>시작 거북이는 크기로 정렬 후의 가장 첫번째 거북이로 해야 한다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FF"/>
                </a:solidFill>
              </a:rPr>
              <a:t>힌트</a:t>
            </a:r>
            <a:r>
              <a:rPr lang="en-US" altLang="ko-KR" sz="1800" dirty="0">
                <a:solidFill>
                  <a:srgbClr val="0000FF"/>
                </a:solidFill>
              </a:rPr>
              <a:t>3) </a:t>
            </a:r>
            <a:r>
              <a:rPr lang="ko-KR" altLang="en-US" sz="1800" dirty="0">
                <a:solidFill>
                  <a:srgbClr val="0000FF"/>
                </a:solidFill>
              </a:rPr>
              <a:t>거북이 사이에 선을 긋기 위해서는 앞 거북이의 좌표를 저장하고 있어야 한다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248032"/>
            <a:ext cx="3117477" cy="32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8.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2490 </a:t>
            </a:r>
            <a:r>
              <a:rPr lang="ko-KR" altLang="en-US" sz="3200" dirty="0"/>
              <a:t>윷놀이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https://www.acmicpc.net/problem/2490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윷놀이는 네 개의 윷짝을 던져서 배</a:t>
            </a:r>
            <a:r>
              <a:rPr lang="en-US" altLang="ko-KR" sz="2000" dirty="0">
                <a:latin typeface="Open Sans" panose="020F0502020204030204" pitchFamily="34" charset="0"/>
              </a:rPr>
              <a:t>(0)</a:t>
            </a:r>
            <a:r>
              <a:rPr lang="ko-KR" altLang="en-US" sz="2000" dirty="0">
                <a:latin typeface="Open Sans" panose="020F0502020204030204" pitchFamily="34" charset="0"/>
              </a:rPr>
              <a:t>와 등</a:t>
            </a:r>
            <a:r>
              <a:rPr lang="en-US" altLang="ko-KR" sz="2000" dirty="0">
                <a:latin typeface="Open Sans" panose="020F0502020204030204" pitchFamily="34" charset="0"/>
              </a:rPr>
              <a:t>(1)</a:t>
            </a:r>
            <a:r>
              <a:rPr lang="ko-KR" altLang="en-US" sz="2000" dirty="0">
                <a:latin typeface="Open Sans" panose="020F0502020204030204" pitchFamily="34" charset="0"/>
              </a:rPr>
              <a:t>이 나오는 숫자를 세어 도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걸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윷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모를 결정한다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네 개 윷짝을 던져서 나온 각 윷짝의 배 혹은 등 정보가 주어질 때 도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한 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등 세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두 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등 두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걸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세 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등 한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윷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네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모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등 네 개</a:t>
            </a:r>
            <a:r>
              <a:rPr lang="en-US" altLang="ko-KR" sz="2000" dirty="0">
                <a:latin typeface="Open Sans" panose="020F0502020204030204" pitchFamily="34" charset="0"/>
              </a:rPr>
              <a:t>) </a:t>
            </a:r>
            <a:r>
              <a:rPr lang="ko-KR" altLang="en-US" sz="2000" dirty="0">
                <a:latin typeface="Open Sans" panose="020F0502020204030204" pitchFamily="34" charset="0"/>
              </a:rPr>
              <a:t>중 어떤 것인지를 결정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줄부터 셋째 줄까지 각 줄에 각각 한 번 던진 윷짝들의 상태를 나타내는 네 개의 정수</a:t>
            </a:r>
            <a:r>
              <a:rPr lang="en-US" altLang="ko-KR" sz="2000" dirty="0">
                <a:latin typeface="Open Sans" panose="020F0502020204030204" pitchFamily="34" charset="0"/>
              </a:rPr>
              <a:t>(0 </a:t>
            </a:r>
            <a:r>
              <a:rPr lang="ko-KR" altLang="en-US" sz="2000" dirty="0">
                <a:latin typeface="Open Sans" panose="020F0502020204030204" pitchFamily="34" charset="0"/>
              </a:rPr>
              <a:t>또는 </a:t>
            </a:r>
            <a:r>
              <a:rPr lang="en-US" altLang="ko-KR" sz="2000" dirty="0">
                <a:latin typeface="Open Sans" panose="020F0502020204030204" pitchFamily="34" charset="0"/>
              </a:rPr>
              <a:t>1)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</a:rPr>
              <a:t>도는 </a:t>
            </a:r>
            <a:r>
              <a:rPr lang="en-US" altLang="ko-KR" sz="2000" dirty="0">
                <a:solidFill>
                  <a:srgbClr val="0000FF"/>
                </a:solidFill>
              </a:rPr>
              <a:t>A, </a:t>
            </a:r>
            <a:r>
              <a:rPr lang="ko-KR" altLang="en-US" sz="2000" dirty="0">
                <a:solidFill>
                  <a:srgbClr val="0000FF"/>
                </a:solidFill>
              </a:rPr>
              <a:t>개는 </a:t>
            </a:r>
            <a:r>
              <a:rPr lang="en-US" altLang="ko-KR" sz="2000" dirty="0">
                <a:solidFill>
                  <a:srgbClr val="0000FF"/>
                </a:solidFill>
              </a:rPr>
              <a:t>B, </a:t>
            </a:r>
            <a:r>
              <a:rPr lang="ko-KR" altLang="en-US" sz="2000" dirty="0">
                <a:solidFill>
                  <a:srgbClr val="0000FF"/>
                </a:solidFill>
              </a:rPr>
              <a:t>걸은 </a:t>
            </a:r>
            <a:r>
              <a:rPr lang="en-US" altLang="ko-KR" sz="2000" dirty="0">
                <a:solidFill>
                  <a:srgbClr val="0000FF"/>
                </a:solidFill>
              </a:rPr>
              <a:t>C, </a:t>
            </a:r>
            <a:r>
              <a:rPr lang="ko-KR" altLang="en-US" sz="2000" dirty="0">
                <a:solidFill>
                  <a:srgbClr val="0000FF"/>
                </a:solidFill>
              </a:rPr>
              <a:t>윷은 </a:t>
            </a:r>
            <a:r>
              <a:rPr lang="en-US" altLang="ko-KR" sz="2000" dirty="0">
                <a:solidFill>
                  <a:srgbClr val="0000FF"/>
                </a:solidFill>
              </a:rPr>
              <a:t>D, </a:t>
            </a:r>
            <a:r>
              <a:rPr lang="ko-KR" altLang="en-US" sz="2000" dirty="0">
                <a:solidFill>
                  <a:srgbClr val="0000FF"/>
                </a:solidFill>
              </a:rPr>
              <a:t>모는 </a:t>
            </a:r>
            <a:r>
              <a:rPr lang="en-US" altLang="ko-KR" sz="2000" dirty="0">
                <a:solidFill>
                  <a:srgbClr val="0000FF"/>
                </a:solidFill>
              </a:rPr>
              <a:t>E</a:t>
            </a:r>
            <a:r>
              <a:rPr lang="ko-KR" altLang="en-US" sz="2000" dirty="0">
                <a:solidFill>
                  <a:srgbClr val="0000FF"/>
                </a:solidFill>
              </a:rPr>
              <a:t>로 출력한다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58" y="4188710"/>
            <a:ext cx="7647484" cy="21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</TotalTime>
  <Words>867</Words>
  <Application>Microsoft Office PowerPoint</Application>
  <PresentationFormat>화면 슬라이드 쇼(4:3)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malgun gothic</vt:lpstr>
      <vt:lpstr>malgun gothic</vt:lpstr>
      <vt:lpstr>Arial</vt:lpstr>
      <vt:lpstr>Open Sans</vt:lpstr>
      <vt:lpstr>Office 테마</vt:lpstr>
      <vt:lpstr>숙제7. 리스트</vt:lpstr>
      <vt:lpstr>1. Ch7. 연습문제 2번</vt:lpstr>
      <vt:lpstr>2. Ch7. 연습문제 4번</vt:lpstr>
      <vt:lpstr>3. Ch7. 연습문제 5번</vt:lpstr>
      <vt:lpstr>4. Ch7. 연습문제 7번</vt:lpstr>
      <vt:lpstr>5. Ch7. 연습문제 14번</vt:lpstr>
      <vt:lpstr>6. Ch7. 응용예제01 16진수 정렬하기</vt:lpstr>
      <vt:lpstr>7. Ch7. 연습문제 15번</vt:lpstr>
      <vt:lpstr>8. 백준2490 윷놀이 https://www.acmicpc.net/problem/2490 (소스코드와 “맞았습니다!!”스크린 샷 제출)</vt:lpstr>
      <vt:lpstr>9. TUKorea 0001 소수회문 https://www.acmicpc.net/problem/2490 (소스코드와 “Accepted!!”스크린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286</cp:revision>
  <cp:lastPrinted>2023-07-23T09:30:34Z</cp:lastPrinted>
  <dcterms:created xsi:type="dcterms:W3CDTF">2008-03-02T04:39:19Z</dcterms:created>
  <dcterms:modified xsi:type="dcterms:W3CDTF">2025-04-14T06:51:29Z</dcterms:modified>
</cp:coreProperties>
</file>