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7"/>
  </p:notesMasterIdLst>
  <p:sldIdLst>
    <p:sldId id="258" r:id="rId2"/>
    <p:sldId id="344" r:id="rId3"/>
    <p:sldId id="357" r:id="rId4"/>
    <p:sldId id="360" r:id="rId5"/>
    <p:sldId id="362" r:id="rId6"/>
  </p:sldIdLst>
  <p:sldSz cx="9144000" cy="6858000" type="screen4x3"/>
  <p:notesSz cx="6796088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1" autoAdjust="0"/>
    <p:restoredTop sz="94660"/>
  </p:normalViewPr>
  <p:slideViewPr>
    <p:cSldViewPr>
      <p:cViewPr varScale="1">
        <p:scale>
          <a:sx n="110" d="100"/>
          <a:sy n="110" d="100"/>
        </p:scale>
        <p:origin x="139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481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755AD21-19C0-49A3-8C7F-3EE70D30FEBF}" type="datetimeFigureOut">
              <a:rPr lang="ko-KR" altLang="en-US"/>
              <a:pPr>
                <a:defRPr/>
              </a:pPr>
              <a:t>2025-05-19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71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4812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F8CEB46D-9B0E-47D1-8684-1DB50B81E07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99BD248-42D7-44D8-991C-BF0E4233C8AD}" type="slidenum">
              <a:rPr lang="ko-KR" altLang="en-US"/>
              <a:pPr>
                <a:spcBef>
                  <a:spcPct val="0"/>
                </a:spcBef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877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160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841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563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214313" y="6356350"/>
            <a:ext cx="26431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29CDB7A-47E2-4059-8EF4-A0640D1BC9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203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2FCFE9-07D1-4516-8BF2-C49BDADA48E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9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C30A18C-D925-420F-814E-C2D3F93C526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37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266700" y="6356350"/>
            <a:ext cx="3733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2</a:t>
            </a:r>
            <a:r>
              <a:rPr lang="ko-KR" altLang="en-US"/>
              <a:t>학기 </a:t>
            </a:r>
            <a:r>
              <a:rPr lang="en-US" altLang="ko-KR"/>
              <a:t>3D</a:t>
            </a:r>
            <a:r>
              <a:rPr lang="ko-KR" altLang="en-US"/>
              <a:t>게임프로그래밍</a:t>
            </a:r>
            <a:r>
              <a:rPr lang="en-US" altLang="ko-KR"/>
              <a:t>II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268DA64-E15D-4814-A1DA-86D92D55042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784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26670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D6C9443-308F-41EB-9403-36E994EE3C1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93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354F6A4-0517-45C2-862F-B475182F438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41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날짜 개체 틀 6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9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666478B-8FBF-4F39-8AAE-C744841EBA9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322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E7DB5AE-6182-458A-9442-7D0E5621EC3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72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3" name="날짜 개체 틀 1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4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DF7FABC-72A3-4036-B860-C8EA1438AE6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74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B92AEAB-351F-4F89-A116-7A44E83E55A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088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EE7A7B-3993-47B6-A1BC-0275495E6D5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376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14313" y="6356350"/>
            <a:ext cx="2571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smtClean="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0749D700-1C6B-4D65-B91E-BEEB48FB19C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7" r:id="rId1"/>
    <p:sldLayoutId id="2147484158" r:id="rId2"/>
    <p:sldLayoutId id="2147484159" r:id="rId3"/>
    <p:sldLayoutId id="2147484160" r:id="rId4"/>
    <p:sldLayoutId id="2147484161" r:id="rId5"/>
    <p:sldLayoutId id="2147484162" r:id="rId6"/>
    <p:sldLayoutId id="2147484163" r:id="rId7"/>
    <p:sldLayoutId id="2147484164" r:id="rId8"/>
    <p:sldLayoutId id="2147484165" r:id="rId9"/>
    <p:sldLayoutId id="2147484166" r:id="rId10"/>
    <p:sldLayoutId id="2147484167" r:id="rId11"/>
  </p:sldLayoutIdLst>
  <p:hf hdr="0" ftr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600" kern="1200">
          <a:solidFill>
            <a:srgbClr val="C00000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b="1" dirty="0">
                <a:solidFill>
                  <a:srgbClr val="0000FF"/>
                </a:solidFill>
              </a:rPr>
              <a:t>숙제</a:t>
            </a:r>
            <a:r>
              <a:rPr lang="en-US" altLang="ko-KR" b="1" dirty="0">
                <a:solidFill>
                  <a:srgbClr val="0000FF"/>
                </a:solidFill>
              </a:rPr>
              <a:t>10. </a:t>
            </a:r>
            <a:r>
              <a:rPr lang="ko-KR" altLang="en-US" b="1" dirty="0">
                <a:solidFill>
                  <a:srgbClr val="0000FF"/>
                </a:solidFill>
              </a:rPr>
              <a:t>윈도 프로그래밍</a:t>
            </a:r>
            <a:endParaRPr lang="en-US" altLang="ko-KR" b="1" dirty="0">
              <a:solidFill>
                <a:srgbClr val="0000FF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7544" y="3886200"/>
            <a:ext cx="8424936" cy="406896"/>
          </a:xfrm>
        </p:spPr>
        <p:txBody>
          <a:bodyPr/>
          <a:lstStyle/>
          <a:p>
            <a:pPr lvl="1" eaLnBrk="1" hangingPunct="1"/>
            <a:r>
              <a:rPr lang="ko-KR" altLang="en-US" dirty="0">
                <a:solidFill>
                  <a:schemeClr val="tx1"/>
                </a:solidFill>
              </a:rPr>
              <a:t>담당교수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김영식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868346"/>
          </a:xfrm>
        </p:spPr>
        <p:txBody>
          <a:bodyPr/>
          <a:lstStyle/>
          <a:p>
            <a:r>
              <a:rPr lang="en-US" altLang="ko-KR" sz="3200" dirty="0"/>
              <a:t>1. Ch10. </a:t>
            </a:r>
            <a:r>
              <a:rPr lang="ko-KR" altLang="en-US" sz="3200" dirty="0" err="1"/>
              <a:t>응용예제</a:t>
            </a:r>
            <a:r>
              <a:rPr lang="en-US" altLang="ko-KR" sz="3200" dirty="0"/>
              <a:t>01 </a:t>
            </a:r>
            <a:r>
              <a:rPr lang="ko-KR" altLang="en-US" sz="3200" dirty="0"/>
              <a:t>좋아하는 동물 투표하기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4785395"/>
          </a:xfrm>
        </p:spPr>
        <p:txBody>
          <a:bodyPr/>
          <a:lstStyle/>
          <a:p>
            <a:pPr marL="0" indent="0" algn="just">
              <a:buNone/>
            </a:pPr>
            <a:r>
              <a:rPr lang="ko-KR" altLang="en-US" dirty="0"/>
              <a:t>이 프로그램은 지금까지 배운 위젯을 모두 활용한다</a:t>
            </a:r>
            <a:r>
              <a:rPr lang="en-US" altLang="ko-KR" dirty="0"/>
              <a:t>. </a:t>
            </a:r>
            <a:r>
              <a:rPr lang="ko-KR" altLang="en-US" dirty="0"/>
              <a:t>레이블</a:t>
            </a:r>
            <a:r>
              <a:rPr lang="en-US" altLang="ko-KR" dirty="0"/>
              <a:t>, </a:t>
            </a:r>
            <a:r>
              <a:rPr lang="ko-KR" altLang="en-US" dirty="0" err="1"/>
              <a:t>라디오버튼</a:t>
            </a:r>
            <a:r>
              <a:rPr lang="en-US" altLang="ko-KR" dirty="0"/>
              <a:t>, </a:t>
            </a:r>
            <a:r>
              <a:rPr lang="ko-KR" altLang="en-US" dirty="0"/>
              <a:t>버튼</a:t>
            </a:r>
            <a:r>
              <a:rPr lang="en-US" altLang="ko-KR" dirty="0"/>
              <a:t>, </a:t>
            </a:r>
            <a:r>
              <a:rPr lang="ko-KR" altLang="en-US" dirty="0"/>
              <a:t>이미지를 모두 활용해서 좋아하는 동물 투표 프로그램을 만들어 보자</a:t>
            </a:r>
            <a:r>
              <a:rPr lang="en-US" altLang="ko-KR" dirty="0"/>
              <a:t>. </a:t>
            </a:r>
          </a:p>
          <a:p>
            <a:pPr marL="0" indent="0" algn="just">
              <a:buNone/>
            </a:pPr>
            <a:r>
              <a:rPr lang="ko-KR" altLang="en-US" dirty="0" err="1"/>
              <a:t>예제소스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00FF"/>
                </a:solidFill>
              </a:rPr>
              <a:t>http://www.hanbit.co.kr/src/4574</a:t>
            </a:r>
            <a:r>
              <a:rPr lang="en-US" altLang="ko-KR" dirty="0"/>
              <a:t>) GIF </a:t>
            </a:r>
            <a:r>
              <a:rPr lang="ko-KR" altLang="en-US" dirty="0"/>
              <a:t>폴더를</a:t>
            </a:r>
            <a:r>
              <a:rPr lang="en-US" altLang="ko-KR" dirty="0"/>
              <a:t> </a:t>
            </a:r>
            <a:r>
              <a:rPr lang="ko-KR" altLang="en-US" dirty="0"/>
              <a:t> 사용한다</a:t>
            </a:r>
            <a:r>
              <a:rPr lang="en-US" altLang="ko-KR" dirty="0"/>
              <a:t>.</a:t>
            </a:r>
          </a:p>
          <a:p>
            <a:pPr marL="0" indent="0" algn="just">
              <a:buNone/>
            </a:pP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91084" y="31409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75974" y="196195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815" y="3010604"/>
            <a:ext cx="3299073" cy="355116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EAB5869-414F-3D78-0CBF-030133B5E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3182" y="1340768"/>
            <a:ext cx="6557636" cy="4518371"/>
          </a:xfrm>
          <a:prstGeom prst="rect">
            <a:avLst/>
          </a:prstGeom>
          <a:ln w="127000" cap="sq">
            <a:solidFill>
              <a:schemeClr val="accent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4490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2. </a:t>
            </a:r>
            <a:r>
              <a:rPr lang="ko-KR" altLang="en-US" sz="3200" dirty="0"/>
              <a:t>백준</a:t>
            </a:r>
            <a:r>
              <a:rPr lang="en-US" altLang="ko-KR" sz="3200" dirty="0"/>
              <a:t>10798 </a:t>
            </a:r>
            <a:r>
              <a:rPr lang="ko-KR" altLang="en-US" sz="3200" dirty="0" err="1"/>
              <a:t>세로읽기</a:t>
            </a:r>
            <a:br>
              <a:rPr lang="en-US" altLang="ko-KR" sz="3200" dirty="0"/>
            </a:br>
            <a:r>
              <a:rPr lang="en-US" altLang="ko-KR" sz="2000" dirty="0"/>
              <a:t>https://www.acmicpc.net/problem/10798</a:t>
            </a:r>
            <a:br>
              <a:rPr lang="en-US" altLang="ko-KR" sz="2000" dirty="0"/>
            </a:br>
            <a:r>
              <a:rPr lang="en-US" altLang="ko-KR" sz="2000" dirty="0"/>
              <a:t>(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소스코드와 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“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맞았습니다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!!”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스크린 샷 제출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91264" cy="4785395"/>
          </a:xfrm>
        </p:spPr>
        <p:txBody>
          <a:bodyPr/>
          <a:lstStyle/>
          <a:p>
            <a:pPr algn="just"/>
            <a:r>
              <a:rPr lang="ko-KR" altLang="en-US" sz="2000" dirty="0">
                <a:latin typeface="Open Sans" panose="020F0502020204030204" pitchFamily="34" charset="0"/>
              </a:rPr>
              <a:t>칠판에 만들어진 다섯 개의 단어를 세로로 읽으려 한다</a:t>
            </a:r>
            <a:r>
              <a:rPr lang="en-US" altLang="ko-KR" sz="2000" dirty="0">
                <a:latin typeface="Open Sans" panose="020F0502020204030204" pitchFamily="34" charset="0"/>
              </a:rPr>
              <a:t>. </a:t>
            </a:r>
          </a:p>
          <a:p>
            <a:pPr algn="just"/>
            <a:r>
              <a:rPr lang="ko-KR" altLang="en-US" sz="2000" dirty="0">
                <a:latin typeface="Open Sans" panose="020F0502020204030204" pitchFamily="34" charset="0"/>
              </a:rPr>
              <a:t>세로로 읽을 때</a:t>
            </a:r>
            <a:r>
              <a:rPr lang="en-US" altLang="ko-KR" sz="2000" dirty="0">
                <a:latin typeface="Open Sans" panose="020F0502020204030204" pitchFamily="34" charset="0"/>
              </a:rPr>
              <a:t>, </a:t>
            </a:r>
            <a:r>
              <a:rPr lang="ko-KR" altLang="en-US" sz="2000" dirty="0">
                <a:latin typeface="Open Sans" panose="020F0502020204030204" pitchFamily="34" charset="0"/>
              </a:rPr>
              <a:t>각 단어의 첫 번째 글자들을 위에서 아래로 세로로 읽는다</a:t>
            </a:r>
            <a:r>
              <a:rPr lang="en-US" altLang="ko-KR" sz="2000" dirty="0">
                <a:latin typeface="Open Sans" panose="020F0502020204030204" pitchFamily="34" charset="0"/>
              </a:rPr>
              <a:t>. </a:t>
            </a:r>
            <a:r>
              <a:rPr lang="ko-KR" altLang="en-US" sz="2000" dirty="0">
                <a:latin typeface="Open Sans" panose="020F0502020204030204" pitchFamily="34" charset="0"/>
              </a:rPr>
              <a:t>다음에 두 번째 글자들을 세로로 읽는다</a:t>
            </a:r>
            <a:r>
              <a:rPr lang="en-US" altLang="ko-KR" sz="2000" dirty="0">
                <a:latin typeface="Open Sans" panose="020F0502020204030204" pitchFamily="34" charset="0"/>
              </a:rPr>
              <a:t>. </a:t>
            </a:r>
          </a:p>
          <a:p>
            <a:pPr algn="just"/>
            <a:r>
              <a:rPr lang="ko-KR" altLang="en-US" sz="2000" dirty="0">
                <a:latin typeface="Open Sans" panose="020F0502020204030204" pitchFamily="34" charset="0"/>
              </a:rPr>
              <a:t>세로로 읽을 때 해당 자리의 글자가 없으면</a:t>
            </a:r>
            <a:r>
              <a:rPr lang="en-US" altLang="ko-KR" sz="2000" dirty="0">
                <a:latin typeface="Open Sans" panose="020F0502020204030204" pitchFamily="34" charset="0"/>
              </a:rPr>
              <a:t>, </a:t>
            </a:r>
            <a:r>
              <a:rPr lang="ko-KR" altLang="en-US" sz="2000" dirty="0">
                <a:latin typeface="Open Sans" panose="020F0502020204030204" pitchFamily="34" charset="0"/>
              </a:rPr>
              <a:t>읽지 않고 그 다음 글자를 계속 읽는다</a:t>
            </a:r>
            <a:r>
              <a:rPr lang="en-US" altLang="ko-KR" sz="2000" dirty="0">
                <a:latin typeface="Open Sans" panose="020F0502020204030204" pitchFamily="34" charset="0"/>
              </a:rPr>
              <a:t>.</a:t>
            </a:r>
          </a:p>
          <a:p>
            <a:pPr algn="just"/>
            <a:r>
              <a:rPr lang="ko-KR" altLang="en-US" sz="2000" dirty="0">
                <a:solidFill>
                  <a:srgbClr val="0000FF"/>
                </a:solidFill>
              </a:rPr>
              <a:t>세로로 읽은 순서대로 글자들을 공백 없이 출력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733" y="3933056"/>
            <a:ext cx="7706197" cy="21157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3465BEA-57F8-9203-D882-8A5801658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257" y="1357023"/>
            <a:ext cx="8135485" cy="4143953"/>
          </a:xfrm>
          <a:prstGeom prst="rect">
            <a:avLst/>
          </a:prstGeom>
          <a:ln w="127000" cap="sq">
            <a:solidFill>
              <a:schemeClr val="accent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2629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3. </a:t>
            </a:r>
            <a:r>
              <a:rPr lang="ko-KR" altLang="en-US" sz="3200" dirty="0"/>
              <a:t>백준</a:t>
            </a:r>
            <a:r>
              <a:rPr lang="en-US" altLang="ko-KR" sz="3200" dirty="0"/>
              <a:t>10809 </a:t>
            </a:r>
            <a:r>
              <a:rPr lang="ko-KR" altLang="en-US" sz="3200" dirty="0"/>
              <a:t>알파벳 찾기</a:t>
            </a:r>
            <a:br>
              <a:rPr lang="en-US" altLang="ko-KR" sz="3200" dirty="0"/>
            </a:br>
            <a:r>
              <a:rPr lang="en-US" altLang="ko-KR" sz="2000" dirty="0"/>
              <a:t>https://www.acmicpc.net/problem/10809</a:t>
            </a:r>
            <a:br>
              <a:rPr lang="en-US" altLang="ko-KR" sz="2000" dirty="0"/>
            </a:br>
            <a:r>
              <a:rPr lang="en-US" altLang="ko-KR" sz="2000" dirty="0"/>
              <a:t>(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소스코드와 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“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맞았습니다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!!”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스크린 샷 제출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91264" cy="4785395"/>
          </a:xfrm>
        </p:spPr>
        <p:txBody>
          <a:bodyPr/>
          <a:lstStyle/>
          <a:p>
            <a:pPr algn="just"/>
            <a:r>
              <a:rPr lang="ko-KR" altLang="en-US" sz="2000" dirty="0">
                <a:latin typeface="Open Sans" panose="020F0502020204030204" pitchFamily="34" charset="0"/>
              </a:rPr>
              <a:t>알파벳 소문자로만 이루어진 단어 </a:t>
            </a:r>
            <a:r>
              <a:rPr lang="en-US" altLang="ko-KR" sz="2000" dirty="0">
                <a:latin typeface="Open Sans" panose="020F0502020204030204" pitchFamily="34" charset="0"/>
              </a:rPr>
              <a:t>S</a:t>
            </a:r>
            <a:r>
              <a:rPr lang="ko-KR" altLang="en-US" sz="2000" dirty="0">
                <a:latin typeface="Open Sans" panose="020F0502020204030204" pitchFamily="34" charset="0"/>
              </a:rPr>
              <a:t>가 주어진다</a:t>
            </a:r>
            <a:r>
              <a:rPr lang="en-US" altLang="ko-KR" sz="2000" dirty="0">
                <a:latin typeface="Open Sans" panose="020F0502020204030204" pitchFamily="34" charset="0"/>
              </a:rPr>
              <a:t>. </a:t>
            </a:r>
          </a:p>
          <a:p>
            <a:pPr algn="just"/>
            <a:r>
              <a:rPr lang="en-US" altLang="ko-KR" sz="2000" dirty="0"/>
              <a:t>a</a:t>
            </a:r>
            <a:r>
              <a:rPr lang="ko-KR" altLang="en-US" sz="2000" dirty="0"/>
              <a:t>가 처음 등장하는 위치</a:t>
            </a:r>
            <a:r>
              <a:rPr lang="en-US" altLang="ko-KR" sz="2000" dirty="0"/>
              <a:t>, b</a:t>
            </a:r>
            <a:r>
              <a:rPr lang="ko-KR" altLang="en-US" sz="2000" dirty="0"/>
              <a:t>가 처음 등장하는 위치</a:t>
            </a:r>
            <a:r>
              <a:rPr lang="en-US" altLang="ko-KR" sz="2000" dirty="0"/>
              <a:t>, ... z</a:t>
            </a:r>
            <a:r>
              <a:rPr lang="ko-KR" altLang="en-US" sz="2000" dirty="0"/>
              <a:t>가 처음 등장하는 위치를 공백으로 구분해서 출력한다</a:t>
            </a:r>
            <a:r>
              <a:rPr lang="en-US" altLang="ko-KR" sz="2000" dirty="0"/>
              <a:t>.</a:t>
            </a:r>
          </a:p>
          <a:p>
            <a:pPr algn="just"/>
            <a:r>
              <a:rPr lang="ko-KR" altLang="en-US" sz="2000" dirty="0"/>
              <a:t>만약</a:t>
            </a:r>
            <a:r>
              <a:rPr lang="en-US" altLang="ko-KR" sz="2000" dirty="0"/>
              <a:t>, </a:t>
            </a:r>
            <a:r>
              <a:rPr lang="ko-KR" altLang="en-US" sz="2000" dirty="0"/>
              <a:t>어떤 알파벳이 단어에 포함되어 있지 않다면 </a:t>
            </a:r>
            <a:r>
              <a:rPr lang="en-US" altLang="ko-KR" sz="2000" dirty="0"/>
              <a:t>-1</a:t>
            </a:r>
            <a:r>
              <a:rPr lang="ko-KR" altLang="en-US" sz="2000" dirty="0"/>
              <a:t>을 출력한다</a:t>
            </a:r>
            <a:r>
              <a:rPr lang="en-US" altLang="ko-KR" sz="2000" dirty="0"/>
              <a:t>. </a:t>
            </a:r>
          </a:p>
          <a:p>
            <a:pPr algn="just"/>
            <a:r>
              <a:rPr lang="ko-KR" altLang="en-US" sz="2000" dirty="0"/>
              <a:t>단어의 첫 번째 글자는 </a:t>
            </a:r>
            <a:r>
              <a:rPr lang="en-US" altLang="ko-KR" sz="2000" dirty="0"/>
              <a:t>0</a:t>
            </a:r>
            <a:r>
              <a:rPr lang="ko-KR" altLang="en-US" sz="2000" dirty="0"/>
              <a:t>번째 위치이고</a:t>
            </a:r>
            <a:r>
              <a:rPr lang="en-US" altLang="ko-KR" sz="2000" dirty="0"/>
              <a:t>, </a:t>
            </a:r>
            <a:r>
              <a:rPr lang="ko-KR" altLang="en-US" sz="2000" dirty="0"/>
              <a:t>두 번째 글자는 </a:t>
            </a:r>
            <a:r>
              <a:rPr lang="en-US" altLang="ko-KR" sz="2000" dirty="0"/>
              <a:t>1</a:t>
            </a:r>
            <a:r>
              <a:rPr lang="ko-KR" altLang="en-US" sz="2000" dirty="0"/>
              <a:t>번째 위치이다</a:t>
            </a:r>
            <a:r>
              <a:rPr lang="en-US" altLang="ko-KR" sz="2000" dirty="0"/>
              <a:t>.</a:t>
            </a:r>
          </a:p>
          <a:p>
            <a:pPr algn="just"/>
            <a:r>
              <a:rPr lang="en-US" altLang="ko-KR" sz="2000" dirty="0" err="1">
                <a:solidFill>
                  <a:srgbClr val="0000FF"/>
                </a:solidFill>
              </a:rPr>
              <a:t>ord</a:t>
            </a:r>
            <a:r>
              <a:rPr lang="en-US" altLang="ko-KR" sz="2000" dirty="0">
                <a:solidFill>
                  <a:srgbClr val="0000FF"/>
                </a:solidFill>
              </a:rPr>
              <a:t>(‘a’)=&gt;97, </a:t>
            </a:r>
            <a:r>
              <a:rPr lang="en-US" altLang="ko-KR" sz="2000" dirty="0" err="1">
                <a:solidFill>
                  <a:srgbClr val="0000FF"/>
                </a:solidFill>
              </a:rPr>
              <a:t>ord</a:t>
            </a:r>
            <a:r>
              <a:rPr lang="en-US" altLang="ko-KR" sz="2000" dirty="0">
                <a:solidFill>
                  <a:srgbClr val="0000FF"/>
                </a:solidFill>
              </a:rPr>
              <a:t>(‘b’)=&gt;98, </a:t>
            </a:r>
            <a:r>
              <a:rPr lang="en-US" altLang="ko-KR" sz="2000" dirty="0" err="1">
                <a:solidFill>
                  <a:srgbClr val="0000FF"/>
                </a:solidFill>
              </a:rPr>
              <a:t>chr</a:t>
            </a:r>
            <a:r>
              <a:rPr lang="en-US" altLang="ko-KR" sz="2000" dirty="0">
                <a:solidFill>
                  <a:srgbClr val="0000FF"/>
                </a:solidFill>
              </a:rPr>
              <a:t>(97)=&gt;’a’, </a:t>
            </a:r>
            <a:r>
              <a:rPr lang="en-US" altLang="ko-KR" sz="2000" dirty="0" err="1">
                <a:solidFill>
                  <a:srgbClr val="0000FF"/>
                </a:solidFill>
              </a:rPr>
              <a:t>chr</a:t>
            </a:r>
            <a:r>
              <a:rPr lang="en-US" altLang="ko-KR" sz="2000" dirty="0">
                <a:solidFill>
                  <a:srgbClr val="0000FF"/>
                </a:solidFill>
              </a:rPr>
              <a:t>(</a:t>
            </a:r>
            <a:r>
              <a:rPr lang="en-US" altLang="ko-KR" sz="2000" dirty="0" err="1">
                <a:solidFill>
                  <a:srgbClr val="0000FF"/>
                </a:solidFill>
              </a:rPr>
              <a:t>ord</a:t>
            </a:r>
            <a:r>
              <a:rPr lang="en-US" altLang="ko-KR" sz="2000" dirty="0">
                <a:solidFill>
                  <a:srgbClr val="0000FF"/>
                </a:solidFill>
              </a:rPr>
              <a:t>(‘a’))=&gt;’a’</a:t>
            </a:r>
          </a:p>
          <a:p>
            <a:pPr algn="just"/>
            <a:r>
              <a:rPr lang="en-US" altLang="ko-KR" sz="2000" dirty="0" err="1">
                <a:solidFill>
                  <a:srgbClr val="0000FF"/>
                </a:solidFill>
              </a:rPr>
              <a:t>baekjoon.find</a:t>
            </a:r>
            <a:r>
              <a:rPr lang="en-US" altLang="ko-KR" sz="2000" dirty="0">
                <a:solidFill>
                  <a:srgbClr val="0000FF"/>
                </a:solidFill>
              </a:rPr>
              <a:t>(‘a’) =&gt; 1, </a:t>
            </a:r>
            <a:r>
              <a:rPr lang="en-US" altLang="ko-KR" sz="2000" dirty="0" err="1">
                <a:solidFill>
                  <a:srgbClr val="0000FF"/>
                </a:solidFill>
              </a:rPr>
              <a:t>baekjoon.find</a:t>
            </a:r>
            <a:r>
              <a:rPr lang="en-US" altLang="ko-KR" sz="2000" dirty="0">
                <a:solidFill>
                  <a:srgbClr val="0000FF"/>
                </a:solidFill>
              </a:rPr>
              <a:t>(‘z’) =&gt; -1</a:t>
            </a:r>
            <a:endParaRPr lang="ko-KR" altLang="en-US" sz="2000" dirty="0">
              <a:solidFill>
                <a:srgbClr val="0000FF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589" y="4293096"/>
            <a:ext cx="6669113" cy="23558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22A376D-C671-6EEC-5C89-42C2A45A6F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494" y="1437997"/>
            <a:ext cx="8145012" cy="3982006"/>
          </a:xfrm>
          <a:prstGeom prst="rect">
            <a:avLst/>
          </a:prstGeom>
          <a:ln w="127000" cap="sq">
            <a:solidFill>
              <a:schemeClr val="accent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6296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4. </a:t>
            </a:r>
            <a:r>
              <a:rPr lang="ko-KR" altLang="en-US" sz="3200" dirty="0"/>
              <a:t>백준</a:t>
            </a:r>
            <a:r>
              <a:rPr lang="en-US" altLang="ko-KR" sz="3200" dirty="0"/>
              <a:t>5635 </a:t>
            </a:r>
            <a:r>
              <a:rPr lang="ko-KR" altLang="en-US" sz="3200" dirty="0"/>
              <a:t>생일</a:t>
            </a:r>
            <a:br>
              <a:rPr lang="en-US" altLang="ko-KR" sz="3200" dirty="0"/>
            </a:br>
            <a:r>
              <a:rPr lang="en-US" altLang="ko-KR" sz="2000" dirty="0"/>
              <a:t>https://www.acmicpc.net/problem/5635</a:t>
            </a:r>
            <a:br>
              <a:rPr lang="en-US" altLang="ko-KR" sz="2000" dirty="0"/>
            </a:br>
            <a:r>
              <a:rPr lang="en-US" altLang="ko-KR" sz="2000" dirty="0"/>
              <a:t>(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소스코드와 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“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맞았습니다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!!”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스크린 샷 제출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endParaRPr lang="ko-KR" altLang="en-US" sz="20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/>
              <a:t>첫째 줄에 반에 있는 학생의 수 </a:t>
            </a:r>
            <a:r>
              <a:rPr lang="en-US" altLang="ko-KR" sz="1800" dirty="0"/>
              <a:t>n</a:t>
            </a:r>
            <a:r>
              <a:rPr lang="ko-KR" altLang="en-US" sz="1800" dirty="0"/>
              <a:t>이 주어진다</a:t>
            </a:r>
            <a:r>
              <a:rPr lang="en-US" altLang="ko-KR" sz="1800" dirty="0"/>
              <a:t>. (1 ≤ n ≤ 100)</a:t>
            </a:r>
          </a:p>
          <a:p>
            <a:r>
              <a:rPr lang="ko-KR" altLang="en-US" sz="1800" dirty="0"/>
              <a:t>다음 </a:t>
            </a:r>
            <a:r>
              <a:rPr lang="en-US" altLang="ko-KR" sz="1800" dirty="0"/>
              <a:t>n</a:t>
            </a:r>
            <a:r>
              <a:rPr lang="ko-KR" altLang="en-US" sz="1800" dirty="0"/>
              <a:t>개 줄에는 각 학생의 이름과 생일이 </a:t>
            </a:r>
            <a:r>
              <a:rPr lang="en-US" altLang="ko-KR" sz="1800" dirty="0"/>
              <a:t>"</a:t>
            </a:r>
            <a:r>
              <a:rPr lang="ko-KR" altLang="en-US" sz="1800" dirty="0"/>
              <a:t>이름 </a:t>
            </a:r>
            <a:r>
              <a:rPr lang="en-US" altLang="ko-KR" sz="1800" dirty="0" err="1"/>
              <a:t>dd</a:t>
            </a:r>
            <a:r>
              <a:rPr lang="en-US" altLang="ko-KR" sz="1800" dirty="0"/>
              <a:t> mm </a:t>
            </a:r>
            <a:r>
              <a:rPr lang="en-US" altLang="ko-KR" sz="1800" dirty="0" err="1"/>
              <a:t>yyyy</a:t>
            </a:r>
            <a:r>
              <a:rPr lang="en-US" altLang="ko-KR" sz="1800" dirty="0"/>
              <a:t>"</a:t>
            </a:r>
            <a:r>
              <a:rPr lang="ko-KR" altLang="en-US" sz="1800" dirty="0"/>
              <a:t>와 같은 형식으로 주어진다</a:t>
            </a:r>
            <a:r>
              <a:rPr lang="en-US" altLang="ko-KR" sz="1800" dirty="0"/>
              <a:t>. </a:t>
            </a:r>
          </a:p>
          <a:p>
            <a:r>
              <a:rPr lang="ko-KR" altLang="en-US" sz="1800" dirty="0">
                <a:solidFill>
                  <a:srgbClr val="0000FF"/>
                </a:solidFill>
              </a:rPr>
              <a:t>첫째 줄에 가장 나이가 적은 사람의 이름</a:t>
            </a:r>
            <a:r>
              <a:rPr lang="en-US" altLang="ko-KR" sz="1800" dirty="0">
                <a:solidFill>
                  <a:srgbClr val="0000FF"/>
                </a:solidFill>
              </a:rPr>
              <a:t>, </a:t>
            </a:r>
            <a:r>
              <a:rPr lang="ko-KR" altLang="en-US" sz="1800" dirty="0">
                <a:solidFill>
                  <a:srgbClr val="0000FF"/>
                </a:solidFill>
              </a:rPr>
              <a:t>둘째 줄에 가장 나이가 많은 사람 이름을 출력한다</a:t>
            </a:r>
            <a:r>
              <a:rPr lang="en-US" altLang="ko-KR" sz="1800" dirty="0">
                <a:solidFill>
                  <a:srgbClr val="0000FF"/>
                </a:solidFill>
              </a:rPr>
              <a:t>.</a:t>
            </a:r>
          </a:p>
          <a:p>
            <a:r>
              <a:rPr lang="en-US" altLang="ko-KR" sz="1800" dirty="0">
                <a:solidFill>
                  <a:srgbClr val="0000FF"/>
                </a:solidFill>
              </a:rPr>
              <a:t>L = [input().split() for _ in range(n)] #[['Mike','1','10','1990'], …]</a:t>
            </a:r>
          </a:p>
          <a:p>
            <a:r>
              <a:rPr lang="en-US" altLang="ko-KR" sz="1800" dirty="0" err="1">
                <a:solidFill>
                  <a:srgbClr val="0000FF"/>
                </a:solidFill>
              </a:rPr>
              <a:t>L.sort</a:t>
            </a:r>
            <a:r>
              <a:rPr lang="en-US" altLang="ko-KR" sz="1800" dirty="0">
                <a:solidFill>
                  <a:srgbClr val="0000FF"/>
                </a:solidFill>
              </a:rPr>
              <a:t>(key=lambda x: (</a:t>
            </a:r>
            <a:r>
              <a:rPr lang="en-US" altLang="ko-KR" sz="1800" dirty="0" err="1">
                <a:solidFill>
                  <a:srgbClr val="0000FF"/>
                </a:solidFill>
              </a:rPr>
              <a:t>int</a:t>
            </a:r>
            <a:r>
              <a:rPr lang="en-US" altLang="ko-KR" sz="1800" dirty="0">
                <a:solidFill>
                  <a:srgbClr val="0000FF"/>
                </a:solidFill>
              </a:rPr>
              <a:t>(x[3]),</a:t>
            </a:r>
            <a:r>
              <a:rPr lang="en-US" altLang="ko-KR" sz="1800" dirty="0" err="1">
                <a:solidFill>
                  <a:srgbClr val="0000FF"/>
                </a:solidFill>
              </a:rPr>
              <a:t>int</a:t>
            </a:r>
            <a:r>
              <a:rPr lang="en-US" altLang="ko-KR" sz="1800" dirty="0">
                <a:solidFill>
                  <a:srgbClr val="0000FF"/>
                </a:solidFill>
              </a:rPr>
              <a:t>(x[2]),</a:t>
            </a:r>
            <a:r>
              <a:rPr lang="en-US" altLang="ko-KR" sz="1800" dirty="0" err="1">
                <a:solidFill>
                  <a:srgbClr val="0000FF"/>
                </a:solidFill>
              </a:rPr>
              <a:t>int</a:t>
            </a:r>
            <a:r>
              <a:rPr lang="en-US" altLang="ko-KR" sz="1800" dirty="0">
                <a:solidFill>
                  <a:srgbClr val="0000FF"/>
                </a:solidFill>
              </a:rPr>
              <a:t>(x[1])))</a:t>
            </a:r>
            <a:endParaRPr lang="ko-KR" altLang="en-US" sz="1800" dirty="0">
              <a:solidFill>
                <a:srgbClr val="0000FF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4005064"/>
            <a:ext cx="6366315" cy="23512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2F1D01C-5A40-F268-DF17-E877B499A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8896" y="1531448"/>
            <a:ext cx="5666208" cy="3795103"/>
          </a:xfrm>
          <a:prstGeom prst="rect">
            <a:avLst/>
          </a:prstGeom>
          <a:ln w="127000" cap="sq">
            <a:solidFill>
              <a:schemeClr val="accent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0019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풍요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5157</TotalTime>
  <Words>412</Words>
  <Application>Microsoft Office PowerPoint</Application>
  <PresentationFormat>화면 슬라이드 쇼(4:3)</PresentationFormat>
  <Paragraphs>32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굴림</vt:lpstr>
      <vt:lpstr>malgun gothic</vt:lpstr>
      <vt:lpstr>malgun gothic</vt:lpstr>
      <vt:lpstr>Arial</vt:lpstr>
      <vt:lpstr>Open Sans</vt:lpstr>
      <vt:lpstr>Office 테마</vt:lpstr>
      <vt:lpstr>숙제10. 윈도 프로그래밍</vt:lpstr>
      <vt:lpstr>1. Ch10. 응용예제01 좋아하는 동물 투표하기</vt:lpstr>
      <vt:lpstr>2. 백준10798 세로읽기 https://www.acmicpc.net/problem/10798 (소스코드와 “맞았습니다!!”스크린 샷 제출)</vt:lpstr>
      <vt:lpstr>3. 백준10809 알파벳 찾기 https://www.acmicpc.net/problem/10809 (소스코드와 “맞았습니다!!”스크린 샷 제출)</vt:lpstr>
      <vt:lpstr>4. 백준5635 생일 https://www.acmicpc.net/problem/5635 (소스코드와 “맞았습니다!!”스크린 샷 제출)</vt:lpstr>
    </vt:vector>
  </TitlesOfParts>
  <Company>kpu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STL</dc:title>
  <dc:creator>kys</dc:creator>
  <cp:lastModifiedBy>김해님(2022184015)</cp:lastModifiedBy>
  <cp:revision>267</cp:revision>
  <cp:lastPrinted>2023-07-23T09:30:34Z</cp:lastPrinted>
  <dcterms:created xsi:type="dcterms:W3CDTF">2008-03-02T04:39:19Z</dcterms:created>
  <dcterms:modified xsi:type="dcterms:W3CDTF">2025-05-19T06:47:36Z</dcterms:modified>
</cp:coreProperties>
</file>