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7"/>
  </p:notesMasterIdLst>
  <p:sldIdLst>
    <p:sldId id="258" r:id="rId2"/>
    <p:sldId id="344" r:id="rId3"/>
    <p:sldId id="361" r:id="rId4"/>
    <p:sldId id="363" r:id="rId5"/>
    <p:sldId id="365" r:id="rId6"/>
  </p:sldIdLst>
  <p:sldSz cx="9144000" cy="6858000" type="screen4x3"/>
  <p:notesSz cx="6796088" cy="99266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1" autoAdjust="0"/>
    <p:restoredTop sz="94660"/>
  </p:normalViewPr>
  <p:slideViewPr>
    <p:cSldViewPr>
      <p:cViewPr varScale="1">
        <p:scale>
          <a:sx n="110" d="100"/>
          <a:sy n="110" d="100"/>
        </p:scale>
        <p:origin x="1392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4812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755AD21-19C0-49A3-8C7F-3EE70D30FEBF}" type="datetimeFigureOut">
              <a:rPr lang="ko-KR" altLang="en-US"/>
              <a:pPr>
                <a:defRPr/>
              </a:pPr>
              <a:t>2025-05-26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7188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481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4812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 smtClean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F8CEB46D-9B0E-47D1-8684-1DB50B81E07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36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399BD248-42D7-44D8-991C-BF0E4233C8AD}" type="slidenum">
              <a:rPr lang="ko-KR" altLang="en-US"/>
              <a:pPr>
                <a:spcBef>
                  <a:spcPct val="0"/>
                </a:spcBef>
              </a:pPr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1688F8-5F87-5720-444A-1721D475DE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D00004F-D8EA-614A-3DBC-3E425426DA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B41AE31-036B-30BC-DCF7-1F84F0D2C2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3BF956-C273-78EE-309C-C157A256EC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CEB46D-9B0E-47D1-8684-1DB50B81E07A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8775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1688F8-5F87-5720-444A-1721D475DE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D00004F-D8EA-614A-3DBC-3E425426DA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B41AE31-036B-30BC-DCF7-1F84F0D2C2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3BF956-C273-78EE-309C-C157A256EC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CEB46D-9B0E-47D1-8684-1DB50B81E07A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050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1688F8-5F87-5720-444A-1721D475DE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D00004F-D8EA-614A-3DBC-3E425426DA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B41AE31-036B-30BC-DCF7-1F84F0D2C2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3BF956-C273-78EE-309C-C157A256EC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CEB46D-9B0E-47D1-8684-1DB50B81E07A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31708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1688F8-5F87-5720-444A-1721D475DE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D00004F-D8EA-614A-3DBC-3E425426DA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B41AE31-036B-30BC-DCF7-1F84F0D2C2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3BF956-C273-78EE-309C-C157A256EC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CEB46D-9B0E-47D1-8684-1DB50B81E07A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1196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>
          <a:xfrm>
            <a:off x="214313" y="6356350"/>
            <a:ext cx="26431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  <a:endParaRPr lang="ko-KR" altLang="en-US" dirty="0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29CDB7A-47E2-4059-8EF4-A0640D1BC94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203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>
          <a:xfrm>
            <a:off x="0" y="6356350"/>
            <a:ext cx="259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72FCFE9-07D1-4516-8BF2-C49BDADA48E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791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>
          <a:xfrm>
            <a:off x="0" y="6356350"/>
            <a:ext cx="259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C30A18C-D925-420F-814E-C2D3F93C526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378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>
          <a:xfrm>
            <a:off x="266700" y="6356350"/>
            <a:ext cx="3733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2</a:t>
            </a:r>
            <a:r>
              <a:rPr lang="ko-KR" altLang="en-US"/>
              <a:t>학기 </a:t>
            </a:r>
            <a:r>
              <a:rPr lang="en-US" altLang="ko-KR"/>
              <a:t>3D</a:t>
            </a:r>
            <a:r>
              <a:rPr lang="ko-KR" altLang="en-US"/>
              <a:t>게임프로그래밍</a:t>
            </a:r>
            <a:r>
              <a:rPr lang="en-US" altLang="ko-KR"/>
              <a:t>II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268DA64-E15D-4814-A1DA-86D92D55042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784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>
          <a:xfrm>
            <a:off x="266700" y="6356350"/>
            <a:ext cx="259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D6C9443-308F-41EB-9403-36E994EE3C1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937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날짜 개체 틀 4"/>
          <p:cNvSpPr>
            <a:spLocks noGrp="1"/>
          </p:cNvSpPr>
          <p:nvPr>
            <p:ph type="dt" sz="half" idx="10"/>
          </p:nvPr>
        </p:nvSpPr>
        <p:spPr>
          <a:xfrm>
            <a:off x="0" y="6356350"/>
            <a:ext cx="259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  <a:endParaRPr lang="ko-KR" altLang="en-US" dirty="0"/>
          </a:p>
        </p:txBody>
      </p:sp>
      <p:sp>
        <p:nvSpPr>
          <p:cNvPr id="7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354F6A4-0517-45C2-862F-B475182F438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419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8" name="날짜 개체 틀 6"/>
          <p:cNvSpPr>
            <a:spLocks noGrp="1"/>
          </p:cNvSpPr>
          <p:nvPr>
            <p:ph type="dt" sz="half" idx="10"/>
          </p:nvPr>
        </p:nvSpPr>
        <p:spPr>
          <a:xfrm>
            <a:off x="0" y="6356350"/>
            <a:ext cx="259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  <a:endParaRPr lang="ko-KR" altLang="en-US" dirty="0"/>
          </a:p>
        </p:txBody>
      </p:sp>
      <p:sp>
        <p:nvSpPr>
          <p:cNvPr id="9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0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666478B-8FBF-4F39-8AAE-C744841EBA9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322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2"/>
          <p:cNvSpPr>
            <a:spLocks noGrp="1"/>
          </p:cNvSpPr>
          <p:nvPr>
            <p:ph type="dt" sz="half" idx="10"/>
          </p:nvPr>
        </p:nvSpPr>
        <p:spPr>
          <a:xfrm>
            <a:off x="0" y="6356350"/>
            <a:ext cx="259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  <a:endParaRPr lang="ko-KR" altLang="en-US" dirty="0"/>
          </a:p>
        </p:txBody>
      </p:sp>
      <p:sp>
        <p:nvSpPr>
          <p:cNvPr id="5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E7DB5AE-6182-458A-9442-7D0E5621EC3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72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3" name="날짜 개체 틀 1"/>
          <p:cNvSpPr>
            <a:spLocks noGrp="1"/>
          </p:cNvSpPr>
          <p:nvPr>
            <p:ph type="dt" sz="half" idx="10"/>
          </p:nvPr>
        </p:nvSpPr>
        <p:spPr>
          <a:xfrm>
            <a:off x="0" y="6356350"/>
            <a:ext cx="259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</a:p>
        </p:txBody>
      </p:sp>
      <p:sp>
        <p:nvSpPr>
          <p:cNvPr id="4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DF7FABC-72A3-4036-B860-C8EA1438AE6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1744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날짜 개체 틀 4"/>
          <p:cNvSpPr>
            <a:spLocks noGrp="1"/>
          </p:cNvSpPr>
          <p:nvPr>
            <p:ph type="dt" sz="half" idx="10"/>
          </p:nvPr>
        </p:nvSpPr>
        <p:spPr>
          <a:xfrm>
            <a:off x="0" y="6356350"/>
            <a:ext cx="259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</a:p>
        </p:txBody>
      </p:sp>
      <p:sp>
        <p:nvSpPr>
          <p:cNvPr id="7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B92AEAB-351F-4F89-A116-7A44E83E55A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088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날짜 개체 틀 4"/>
          <p:cNvSpPr>
            <a:spLocks noGrp="1"/>
          </p:cNvSpPr>
          <p:nvPr>
            <p:ph type="dt" sz="half" idx="10"/>
          </p:nvPr>
        </p:nvSpPr>
        <p:spPr>
          <a:xfrm>
            <a:off x="0" y="6356350"/>
            <a:ext cx="259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</a:p>
        </p:txBody>
      </p:sp>
      <p:sp>
        <p:nvSpPr>
          <p:cNvPr id="7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3EE7A7B-3993-47B6-A1BC-0275495E6D5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376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214313" y="6356350"/>
            <a:ext cx="2571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 smtClean="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0749D700-1C6B-4D65-B91E-BEEB48FB19C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7" name="모서리가 둥근 직사각형 6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7" r:id="rId1"/>
    <p:sldLayoutId id="2147484158" r:id="rId2"/>
    <p:sldLayoutId id="2147484159" r:id="rId3"/>
    <p:sldLayoutId id="2147484160" r:id="rId4"/>
    <p:sldLayoutId id="2147484161" r:id="rId5"/>
    <p:sldLayoutId id="2147484162" r:id="rId6"/>
    <p:sldLayoutId id="2147484163" r:id="rId7"/>
    <p:sldLayoutId id="2147484164" r:id="rId8"/>
    <p:sldLayoutId id="2147484165" r:id="rId9"/>
    <p:sldLayoutId id="2147484166" r:id="rId10"/>
    <p:sldLayoutId id="2147484167" r:id="rId11"/>
  </p:sldLayoutIdLst>
  <p:hf hdr="0" ftr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3600" kern="1200">
          <a:solidFill>
            <a:srgbClr val="C00000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3600">
          <a:solidFill>
            <a:srgbClr val="C00000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3600">
          <a:solidFill>
            <a:srgbClr val="C00000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3600">
          <a:solidFill>
            <a:srgbClr val="C00000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3600">
          <a:solidFill>
            <a:srgbClr val="C00000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ko-KR" altLang="en-US" b="1" dirty="0">
                <a:solidFill>
                  <a:srgbClr val="0000FF"/>
                </a:solidFill>
              </a:rPr>
              <a:t>숙제</a:t>
            </a:r>
            <a:r>
              <a:rPr lang="en-US" altLang="ko-KR" b="1" dirty="0">
                <a:solidFill>
                  <a:srgbClr val="0000FF"/>
                </a:solidFill>
              </a:rPr>
              <a:t>11. </a:t>
            </a:r>
            <a:r>
              <a:rPr lang="ko-KR" altLang="en-US" b="1" dirty="0">
                <a:solidFill>
                  <a:srgbClr val="0000FF"/>
                </a:solidFill>
              </a:rPr>
              <a:t>파일 입출력</a:t>
            </a:r>
            <a:endParaRPr lang="en-US" altLang="ko-KR" b="1" dirty="0">
              <a:solidFill>
                <a:srgbClr val="0000FF"/>
              </a:solidFill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7544" y="3886200"/>
            <a:ext cx="8424936" cy="406896"/>
          </a:xfrm>
        </p:spPr>
        <p:txBody>
          <a:bodyPr/>
          <a:lstStyle/>
          <a:p>
            <a:pPr lvl="1" eaLnBrk="1" hangingPunct="1"/>
            <a:r>
              <a:rPr lang="ko-KR" altLang="en-US" dirty="0">
                <a:solidFill>
                  <a:schemeClr val="tx1"/>
                </a:solidFill>
              </a:rPr>
              <a:t>담당교수 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김영식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AC85E7-3CF8-67B9-A10A-EE026569C9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03BD85-67F7-DB37-CA40-0BD36E03B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1. Ch11. </a:t>
            </a:r>
            <a:r>
              <a:rPr lang="ko-KR" altLang="en-US" sz="3200" dirty="0" err="1"/>
              <a:t>응용예제</a:t>
            </a:r>
            <a:r>
              <a:rPr lang="en-US" altLang="ko-KR" sz="3200" dirty="0"/>
              <a:t>01 </a:t>
            </a:r>
            <a:r>
              <a:rPr lang="ko-KR" altLang="en-US" sz="3200" dirty="0" err="1"/>
              <a:t>파일탐색기</a:t>
            </a:r>
            <a:r>
              <a:rPr lang="ko-KR" altLang="en-US" sz="3200" dirty="0"/>
              <a:t> 만들기</a:t>
            </a:r>
            <a:endParaRPr lang="ko-KR" altLang="en-US" sz="2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203ADC-4566-9C05-FA6F-37E1FF24D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142984"/>
            <a:ext cx="8229600" cy="4785395"/>
          </a:xfrm>
        </p:spPr>
        <p:txBody>
          <a:bodyPr/>
          <a:lstStyle/>
          <a:p>
            <a:pPr marL="0" indent="0" algn="just">
              <a:buNone/>
            </a:pPr>
            <a:r>
              <a:rPr lang="ko-KR" altLang="en-US" sz="2000" dirty="0"/>
              <a:t>윈도의 파일 탐색기와 기능이 비슷한 프로그램을 만들어 보자</a:t>
            </a:r>
            <a:r>
              <a:rPr lang="en-US" altLang="ko-KR" sz="2000" dirty="0"/>
              <a:t>. </a:t>
            </a:r>
            <a:r>
              <a:rPr lang="ko-KR" altLang="en-US" sz="2000" dirty="0"/>
              <a:t>그림을 보면 위쪽에는 현재 </a:t>
            </a:r>
            <a:r>
              <a:rPr lang="ko-KR" altLang="en-US" sz="2000" dirty="0" err="1"/>
              <a:t>폴더명을</a:t>
            </a:r>
            <a:r>
              <a:rPr lang="ko-KR" altLang="en-US" sz="2000" dirty="0"/>
              <a:t> 표시하고</a:t>
            </a:r>
            <a:r>
              <a:rPr lang="en-US" altLang="ko-KR" sz="2000" dirty="0"/>
              <a:t>, </a:t>
            </a:r>
            <a:r>
              <a:rPr lang="ko-KR" altLang="en-US" sz="2000" dirty="0"/>
              <a:t>왼쪽에는 현재 폴더의 하위 폴더 목록을 표시하며</a:t>
            </a:r>
            <a:r>
              <a:rPr lang="en-US" altLang="ko-KR" sz="2000" dirty="0"/>
              <a:t>, </a:t>
            </a:r>
            <a:r>
              <a:rPr lang="ko-KR" altLang="en-US" sz="2000" dirty="0"/>
              <a:t>오른쪽에는 현재 폴더의 파일 목록을 표시한다</a:t>
            </a:r>
            <a:r>
              <a:rPr lang="en-US" altLang="ko-KR" sz="2000" dirty="0"/>
              <a:t>. </a:t>
            </a:r>
            <a:r>
              <a:rPr lang="ko-KR" altLang="en-US" sz="2000" dirty="0"/>
              <a:t>또 왼쪽의 폴더를 클릭하면 해당 폴더로 이동하고</a:t>
            </a:r>
            <a:r>
              <a:rPr lang="en-US" altLang="ko-KR" sz="2000" dirty="0"/>
              <a:t>, ‘</a:t>
            </a:r>
            <a:r>
              <a:rPr lang="ko-KR" altLang="en-US" sz="2000" dirty="0" err="1"/>
              <a:t>상위폴더</a:t>
            </a:r>
            <a:r>
              <a:rPr lang="en-US" altLang="ko-KR" sz="2000" dirty="0"/>
              <a:t>＇</a:t>
            </a:r>
            <a:r>
              <a:rPr lang="ko-KR" altLang="en-US" sz="2000" dirty="0"/>
              <a:t>를 클릭하면 상위 폴더로 이동한다</a:t>
            </a:r>
            <a:r>
              <a:rPr lang="en-US" altLang="ko-KR" sz="2000" dirty="0"/>
              <a:t>.</a:t>
            </a:r>
            <a:endParaRPr lang="ko-KR" altLang="ko-KR" sz="2000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336FE90-6B8C-ACA4-E1F1-D5ABAAB50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8DA64-E15D-4814-A1DA-86D92D550423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91084" y="314096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475974" y="196195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2780928"/>
            <a:ext cx="2512690" cy="381642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8024" y="2780928"/>
            <a:ext cx="2528162" cy="381642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A732AEE-3A16-892A-DF05-3869A0131E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1537" y="815812"/>
            <a:ext cx="5503149" cy="5769145"/>
          </a:xfrm>
          <a:prstGeom prst="rect">
            <a:avLst/>
          </a:prstGeom>
          <a:ln w="127000" cap="sq">
            <a:solidFill>
              <a:schemeClr val="accent1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34490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AC85E7-3CF8-67B9-A10A-EE026569C9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03BD85-67F7-DB37-CA40-0BD36E03B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2. </a:t>
            </a:r>
            <a:r>
              <a:rPr lang="ko-KR" altLang="en-US" sz="3200" dirty="0"/>
              <a:t>백준</a:t>
            </a:r>
            <a:r>
              <a:rPr lang="en-US" altLang="ko-KR" sz="3200" dirty="0"/>
              <a:t>11723 </a:t>
            </a:r>
            <a:r>
              <a:rPr lang="ko-KR" altLang="en-US" sz="3200" dirty="0"/>
              <a:t>집합</a:t>
            </a:r>
            <a:br>
              <a:rPr lang="en-US" altLang="ko-KR" sz="3200" dirty="0"/>
            </a:br>
            <a:r>
              <a:rPr lang="en-US" altLang="ko-KR" sz="2000" dirty="0"/>
              <a:t>https://www.acmicpc.net/problem/11723</a:t>
            </a:r>
            <a:br>
              <a:rPr lang="en-US" altLang="ko-KR" sz="2000" dirty="0"/>
            </a:br>
            <a:r>
              <a:rPr lang="en-US" altLang="ko-KR" sz="2000" dirty="0"/>
              <a:t>(</a:t>
            </a:r>
            <a:r>
              <a:rPr lang="ko-KR" altLang="en-US" sz="20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소스코드와 </a:t>
            </a:r>
            <a:r>
              <a:rPr lang="en-US" altLang="ko-KR" sz="20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“</a:t>
            </a:r>
            <a:r>
              <a:rPr lang="ko-KR" altLang="en-US" sz="20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맞았습니다</a:t>
            </a:r>
            <a:r>
              <a:rPr lang="en-US" altLang="ko-KR" sz="20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!!”</a:t>
            </a:r>
            <a:r>
              <a:rPr lang="ko-KR" altLang="en-US" sz="20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스크린 샷 제출</a:t>
            </a:r>
            <a:r>
              <a:rPr lang="en-US" altLang="ko-KR" sz="20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  <a:endParaRPr lang="ko-KR" altLang="en-US" sz="2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203ADC-4566-9C05-FA6F-37E1FF24D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40768"/>
            <a:ext cx="8291264" cy="4497363"/>
          </a:xfrm>
        </p:spPr>
        <p:txBody>
          <a:bodyPr/>
          <a:lstStyle/>
          <a:p>
            <a:pPr algn="just"/>
            <a:r>
              <a:rPr lang="ko-KR" altLang="en-US" sz="2000" dirty="0">
                <a:latin typeface="Open Sans" panose="020F0502020204030204" pitchFamily="34" charset="0"/>
              </a:rPr>
              <a:t>비어있는 공집합 </a:t>
            </a:r>
            <a:r>
              <a:rPr lang="en-US" altLang="ko-KR" sz="2000" dirty="0">
                <a:latin typeface="Open Sans" panose="020F0502020204030204" pitchFamily="34" charset="0"/>
              </a:rPr>
              <a:t>S</a:t>
            </a:r>
          </a:p>
          <a:p>
            <a:pPr algn="just"/>
            <a:r>
              <a:rPr lang="en-US" altLang="ko-KR" sz="2000" dirty="0">
                <a:latin typeface="Open Sans" panose="020F0502020204030204" pitchFamily="34" charset="0"/>
              </a:rPr>
              <a:t>add x: S</a:t>
            </a:r>
            <a:r>
              <a:rPr lang="ko-KR" altLang="en-US" sz="2000" dirty="0">
                <a:latin typeface="Open Sans" panose="020F0502020204030204" pitchFamily="34" charset="0"/>
              </a:rPr>
              <a:t>에 </a:t>
            </a:r>
            <a:r>
              <a:rPr lang="en-US" altLang="ko-KR" sz="2000" dirty="0">
                <a:latin typeface="Open Sans" panose="020F0502020204030204" pitchFamily="34" charset="0"/>
              </a:rPr>
              <a:t>x </a:t>
            </a:r>
            <a:r>
              <a:rPr lang="ko-KR" altLang="en-US" sz="2000" dirty="0">
                <a:latin typeface="Open Sans" panose="020F0502020204030204" pitchFamily="34" charset="0"/>
              </a:rPr>
              <a:t>추가</a:t>
            </a:r>
            <a:r>
              <a:rPr lang="en-US" altLang="ko-KR" sz="2000" dirty="0">
                <a:latin typeface="Open Sans" panose="020F0502020204030204" pitchFamily="34" charset="0"/>
              </a:rPr>
              <a:t>. (1 ≤ x ≤ 20) S</a:t>
            </a:r>
            <a:r>
              <a:rPr lang="ko-KR" altLang="en-US" sz="2000" dirty="0">
                <a:latin typeface="Open Sans" panose="020F0502020204030204" pitchFamily="34" charset="0"/>
              </a:rPr>
              <a:t>에 </a:t>
            </a:r>
            <a:r>
              <a:rPr lang="en-US" altLang="ko-KR" sz="2000" dirty="0">
                <a:latin typeface="Open Sans" panose="020F0502020204030204" pitchFamily="34" charset="0"/>
              </a:rPr>
              <a:t>x</a:t>
            </a:r>
            <a:r>
              <a:rPr lang="ko-KR" altLang="en-US" sz="2000" dirty="0">
                <a:latin typeface="Open Sans" panose="020F0502020204030204" pitchFamily="34" charset="0"/>
              </a:rPr>
              <a:t>가 이미 있는 경우에는 무시</a:t>
            </a:r>
            <a:endParaRPr lang="en-US" altLang="ko-KR" sz="2000" dirty="0">
              <a:latin typeface="Open Sans" panose="020F0502020204030204" pitchFamily="34" charset="0"/>
            </a:endParaRPr>
          </a:p>
          <a:p>
            <a:pPr algn="just"/>
            <a:r>
              <a:rPr lang="en-US" altLang="ko-KR" sz="2000" dirty="0">
                <a:solidFill>
                  <a:srgbClr val="0000FF"/>
                </a:solidFill>
                <a:latin typeface="Open Sans" panose="020F0502020204030204" pitchFamily="34" charset="0"/>
              </a:rPr>
              <a:t>remove x: S</a:t>
            </a:r>
            <a:r>
              <a:rPr lang="ko-KR" altLang="en-US" sz="2000" dirty="0">
                <a:solidFill>
                  <a:srgbClr val="0000FF"/>
                </a:solidFill>
                <a:latin typeface="Open Sans" panose="020F0502020204030204" pitchFamily="34" charset="0"/>
              </a:rPr>
              <a:t>에서 </a:t>
            </a:r>
            <a:r>
              <a:rPr lang="en-US" altLang="ko-KR" sz="2000" dirty="0">
                <a:solidFill>
                  <a:srgbClr val="0000FF"/>
                </a:solidFill>
                <a:latin typeface="Open Sans" panose="020F0502020204030204" pitchFamily="34" charset="0"/>
              </a:rPr>
              <a:t>x</a:t>
            </a:r>
            <a:r>
              <a:rPr lang="ko-KR" altLang="en-US" sz="2000" dirty="0">
                <a:solidFill>
                  <a:srgbClr val="0000FF"/>
                </a:solidFill>
                <a:latin typeface="Open Sans" panose="020F0502020204030204" pitchFamily="34" charset="0"/>
              </a:rPr>
              <a:t> 제거</a:t>
            </a:r>
            <a:r>
              <a:rPr lang="en-US" altLang="ko-KR" sz="2000" dirty="0">
                <a:solidFill>
                  <a:srgbClr val="0000FF"/>
                </a:solidFill>
                <a:latin typeface="Open Sans" panose="020F0502020204030204" pitchFamily="34" charset="0"/>
              </a:rPr>
              <a:t>. (1 ≤ x ≤ 20) S</a:t>
            </a:r>
            <a:r>
              <a:rPr lang="ko-KR" altLang="en-US" sz="2000" dirty="0">
                <a:solidFill>
                  <a:srgbClr val="0000FF"/>
                </a:solidFill>
                <a:latin typeface="Open Sans" panose="020F0502020204030204" pitchFamily="34" charset="0"/>
              </a:rPr>
              <a:t>에 </a:t>
            </a:r>
            <a:r>
              <a:rPr lang="en-US" altLang="ko-KR" sz="2000" dirty="0">
                <a:solidFill>
                  <a:srgbClr val="0000FF"/>
                </a:solidFill>
                <a:latin typeface="Open Sans" panose="020F0502020204030204" pitchFamily="34" charset="0"/>
              </a:rPr>
              <a:t>x</a:t>
            </a:r>
            <a:r>
              <a:rPr lang="ko-KR" altLang="en-US" sz="2000" dirty="0">
                <a:solidFill>
                  <a:srgbClr val="0000FF"/>
                </a:solidFill>
                <a:latin typeface="Open Sans" panose="020F0502020204030204" pitchFamily="34" charset="0"/>
              </a:rPr>
              <a:t>가 없는 경우에는 무시</a:t>
            </a:r>
            <a:endParaRPr lang="en-US" altLang="ko-KR" sz="2000" dirty="0">
              <a:solidFill>
                <a:srgbClr val="0000FF"/>
              </a:solidFill>
              <a:latin typeface="Open Sans" panose="020F0502020204030204" pitchFamily="34" charset="0"/>
            </a:endParaRPr>
          </a:p>
          <a:p>
            <a:pPr algn="just"/>
            <a:r>
              <a:rPr lang="en-US" altLang="ko-KR" sz="2000" dirty="0">
                <a:latin typeface="Open Sans" panose="020F0502020204030204" pitchFamily="34" charset="0"/>
              </a:rPr>
              <a:t>check x: S</a:t>
            </a:r>
            <a:r>
              <a:rPr lang="ko-KR" altLang="en-US" sz="2000" dirty="0">
                <a:latin typeface="Open Sans" panose="020F0502020204030204" pitchFamily="34" charset="0"/>
              </a:rPr>
              <a:t>에 </a:t>
            </a:r>
            <a:r>
              <a:rPr lang="en-US" altLang="ko-KR" sz="2000" dirty="0">
                <a:latin typeface="Open Sans" panose="020F0502020204030204" pitchFamily="34" charset="0"/>
              </a:rPr>
              <a:t>x</a:t>
            </a:r>
            <a:r>
              <a:rPr lang="ko-KR" altLang="en-US" sz="2000" dirty="0">
                <a:latin typeface="Open Sans" panose="020F0502020204030204" pitchFamily="34" charset="0"/>
              </a:rPr>
              <a:t>가 있으면 </a:t>
            </a:r>
            <a:r>
              <a:rPr lang="en-US" altLang="ko-KR" sz="2000" dirty="0">
                <a:latin typeface="Open Sans" panose="020F0502020204030204" pitchFamily="34" charset="0"/>
              </a:rPr>
              <a:t>1</a:t>
            </a:r>
            <a:r>
              <a:rPr lang="ko-KR" altLang="en-US" sz="2000" dirty="0">
                <a:latin typeface="Open Sans" panose="020F0502020204030204" pitchFamily="34" charset="0"/>
              </a:rPr>
              <a:t>을</a:t>
            </a:r>
            <a:r>
              <a:rPr lang="en-US" altLang="ko-KR" sz="2000" dirty="0">
                <a:latin typeface="Open Sans" panose="020F0502020204030204" pitchFamily="34" charset="0"/>
              </a:rPr>
              <a:t>, </a:t>
            </a:r>
            <a:r>
              <a:rPr lang="ko-KR" altLang="en-US" sz="2000" dirty="0">
                <a:latin typeface="Open Sans" panose="020F0502020204030204" pitchFamily="34" charset="0"/>
              </a:rPr>
              <a:t>없으면 </a:t>
            </a:r>
            <a:r>
              <a:rPr lang="en-US" altLang="ko-KR" sz="2000" dirty="0">
                <a:latin typeface="Open Sans" panose="020F0502020204030204" pitchFamily="34" charset="0"/>
              </a:rPr>
              <a:t>0</a:t>
            </a:r>
            <a:r>
              <a:rPr lang="ko-KR" altLang="en-US" sz="2000" dirty="0">
                <a:latin typeface="Open Sans" panose="020F0502020204030204" pitchFamily="34" charset="0"/>
              </a:rPr>
              <a:t>을 출력한다</a:t>
            </a:r>
            <a:r>
              <a:rPr lang="en-US" altLang="ko-KR" sz="2000" dirty="0">
                <a:latin typeface="Open Sans" panose="020F0502020204030204" pitchFamily="34" charset="0"/>
              </a:rPr>
              <a:t>. (1 ≤ x ≤ 20)</a:t>
            </a:r>
          </a:p>
          <a:p>
            <a:pPr algn="just"/>
            <a:r>
              <a:rPr lang="en-US" altLang="ko-KR" sz="2000" dirty="0">
                <a:latin typeface="Open Sans" panose="020F0502020204030204" pitchFamily="34" charset="0"/>
              </a:rPr>
              <a:t>toggle x: S</a:t>
            </a:r>
            <a:r>
              <a:rPr lang="ko-KR" altLang="en-US" sz="2000" dirty="0">
                <a:latin typeface="Open Sans" panose="020F0502020204030204" pitchFamily="34" charset="0"/>
              </a:rPr>
              <a:t>에 </a:t>
            </a:r>
            <a:r>
              <a:rPr lang="en-US" altLang="ko-KR" sz="2000" dirty="0">
                <a:latin typeface="Open Sans" panose="020F0502020204030204" pitchFamily="34" charset="0"/>
              </a:rPr>
              <a:t>x</a:t>
            </a:r>
            <a:r>
              <a:rPr lang="ko-KR" altLang="en-US" sz="2000" dirty="0">
                <a:latin typeface="Open Sans" panose="020F0502020204030204" pitchFamily="34" charset="0"/>
              </a:rPr>
              <a:t>가 있으면 </a:t>
            </a:r>
            <a:r>
              <a:rPr lang="en-US" altLang="ko-KR" sz="2000" dirty="0">
                <a:latin typeface="Open Sans" panose="020F0502020204030204" pitchFamily="34" charset="0"/>
              </a:rPr>
              <a:t>x</a:t>
            </a:r>
            <a:r>
              <a:rPr lang="ko-KR" altLang="en-US" sz="2000" dirty="0">
                <a:latin typeface="Open Sans" panose="020F0502020204030204" pitchFamily="34" charset="0"/>
              </a:rPr>
              <a:t>를 제거하고</a:t>
            </a:r>
            <a:r>
              <a:rPr lang="en-US" altLang="ko-KR" sz="2000" dirty="0">
                <a:latin typeface="Open Sans" panose="020F0502020204030204" pitchFamily="34" charset="0"/>
              </a:rPr>
              <a:t>, </a:t>
            </a:r>
            <a:r>
              <a:rPr lang="ko-KR" altLang="en-US" sz="2000" dirty="0">
                <a:latin typeface="Open Sans" panose="020F0502020204030204" pitchFamily="34" charset="0"/>
              </a:rPr>
              <a:t>없으면 </a:t>
            </a:r>
            <a:r>
              <a:rPr lang="en-US" altLang="ko-KR" sz="2000" dirty="0">
                <a:latin typeface="Open Sans" panose="020F0502020204030204" pitchFamily="34" charset="0"/>
              </a:rPr>
              <a:t>x</a:t>
            </a:r>
            <a:r>
              <a:rPr lang="ko-KR" altLang="en-US" sz="2000" dirty="0">
                <a:latin typeface="Open Sans" panose="020F0502020204030204" pitchFamily="34" charset="0"/>
              </a:rPr>
              <a:t>를 추가한다</a:t>
            </a:r>
            <a:r>
              <a:rPr lang="en-US" altLang="ko-KR" sz="2000" dirty="0">
                <a:latin typeface="Open Sans" panose="020F0502020204030204" pitchFamily="34" charset="0"/>
              </a:rPr>
              <a:t>. (1 ≤ x ≤ 20)</a:t>
            </a:r>
          </a:p>
          <a:p>
            <a:pPr algn="just"/>
            <a:r>
              <a:rPr lang="en-US" altLang="ko-KR" sz="2000" dirty="0">
                <a:latin typeface="Open Sans" panose="020F0502020204030204" pitchFamily="34" charset="0"/>
              </a:rPr>
              <a:t>all: S</a:t>
            </a:r>
            <a:r>
              <a:rPr lang="ko-KR" altLang="en-US" sz="2000" dirty="0">
                <a:latin typeface="Open Sans" panose="020F0502020204030204" pitchFamily="34" charset="0"/>
              </a:rPr>
              <a:t>를 </a:t>
            </a:r>
            <a:r>
              <a:rPr lang="en-US" altLang="ko-KR" sz="2000" dirty="0">
                <a:latin typeface="Open Sans" panose="020F0502020204030204" pitchFamily="34" charset="0"/>
              </a:rPr>
              <a:t>{1, 2, ..., 20} </a:t>
            </a:r>
            <a:r>
              <a:rPr lang="ko-KR" altLang="en-US" sz="2000" dirty="0">
                <a:latin typeface="Open Sans" panose="020F0502020204030204" pitchFamily="34" charset="0"/>
              </a:rPr>
              <a:t>으로 바꾼다</a:t>
            </a:r>
            <a:r>
              <a:rPr lang="en-US" altLang="ko-KR" sz="2000" dirty="0">
                <a:latin typeface="Open Sans" panose="020F0502020204030204" pitchFamily="34" charset="0"/>
              </a:rPr>
              <a:t>.</a:t>
            </a:r>
          </a:p>
          <a:p>
            <a:pPr algn="just"/>
            <a:r>
              <a:rPr lang="en-US" altLang="ko-KR" sz="2000" dirty="0">
                <a:latin typeface="Open Sans" panose="020F0502020204030204" pitchFamily="34" charset="0"/>
              </a:rPr>
              <a:t>empty: S</a:t>
            </a:r>
            <a:r>
              <a:rPr lang="ko-KR" altLang="en-US" sz="2000" dirty="0">
                <a:latin typeface="Open Sans" panose="020F0502020204030204" pitchFamily="34" charset="0"/>
              </a:rPr>
              <a:t>를 공집합으로 바꾼다</a:t>
            </a:r>
            <a:r>
              <a:rPr lang="en-US" altLang="ko-KR" sz="2000" dirty="0">
                <a:latin typeface="Open Sans" panose="020F0502020204030204" pitchFamily="34" charset="0"/>
              </a:rPr>
              <a:t>.</a:t>
            </a:r>
          </a:p>
          <a:p>
            <a:pPr algn="just"/>
            <a:r>
              <a:rPr lang="en-US" altLang="ko-KR" sz="2000" dirty="0">
                <a:solidFill>
                  <a:srgbClr val="0000FF"/>
                </a:solidFill>
                <a:latin typeface="Open Sans" panose="020F0502020204030204" pitchFamily="34" charset="0"/>
              </a:rPr>
              <a:t>import sys</a:t>
            </a:r>
          </a:p>
          <a:p>
            <a:pPr algn="just"/>
            <a:r>
              <a:rPr lang="en-US" altLang="ko-KR" sz="2000" dirty="0">
                <a:solidFill>
                  <a:srgbClr val="0000FF"/>
                </a:solidFill>
                <a:latin typeface="Open Sans" panose="020F0502020204030204" pitchFamily="34" charset="0"/>
              </a:rPr>
              <a:t>input = </a:t>
            </a:r>
            <a:r>
              <a:rPr lang="en-US" altLang="ko-KR" sz="2000" dirty="0" err="1">
                <a:solidFill>
                  <a:srgbClr val="0000FF"/>
                </a:solidFill>
                <a:latin typeface="Open Sans" panose="020F0502020204030204" pitchFamily="34" charset="0"/>
              </a:rPr>
              <a:t>sys.stdin.readline</a:t>
            </a:r>
            <a:endParaRPr lang="ko-KR" altLang="en-US" sz="2000" dirty="0">
              <a:solidFill>
                <a:srgbClr val="0000FF"/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336FE90-6B8C-ACA4-E1F1-D5ABAAB50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8DA64-E15D-4814-A1DA-86D92D550423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4293096"/>
            <a:ext cx="5798518" cy="192803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1C50B6F-AFE1-8BAF-179D-7847A1D221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2741" y="1263684"/>
            <a:ext cx="5798518" cy="5185279"/>
          </a:xfrm>
          <a:prstGeom prst="rect">
            <a:avLst/>
          </a:prstGeom>
          <a:ln w="127000" cap="sq">
            <a:solidFill>
              <a:schemeClr val="accent1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97341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AC85E7-3CF8-67B9-A10A-EE026569C9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03BD85-67F7-DB37-CA40-0BD36E03B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3. </a:t>
            </a:r>
            <a:r>
              <a:rPr lang="ko-KR" altLang="en-US" sz="3200" dirty="0"/>
              <a:t>백준</a:t>
            </a:r>
            <a:r>
              <a:rPr lang="en-US" altLang="ko-KR" sz="3200" dirty="0"/>
              <a:t>1100 </a:t>
            </a:r>
            <a:r>
              <a:rPr lang="ko-KR" altLang="en-US" sz="3200" dirty="0" err="1"/>
              <a:t>하얀칸</a:t>
            </a:r>
            <a:br>
              <a:rPr lang="en-US" altLang="ko-KR" sz="3200" dirty="0"/>
            </a:br>
            <a:r>
              <a:rPr lang="en-US" altLang="ko-KR" sz="2000" dirty="0"/>
              <a:t>https://www.acmicpc.net/problem/1100</a:t>
            </a:r>
            <a:br>
              <a:rPr lang="en-US" altLang="ko-KR" sz="2000" dirty="0"/>
            </a:br>
            <a:r>
              <a:rPr lang="en-US" altLang="ko-KR" sz="2000" dirty="0"/>
              <a:t>(</a:t>
            </a:r>
            <a:r>
              <a:rPr lang="ko-KR" altLang="en-US" sz="20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소스코드와 </a:t>
            </a:r>
            <a:r>
              <a:rPr lang="en-US" altLang="ko-KR" sz="20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“</a:t>
            </a:r>
            <a:r>
              <a:rPr lang="ko-KR" altLang="en-US" sz="20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맞았습니다</a:t>
            </a:r>
            <a:r>
              <a:rPr lang="en-US" altLang="ko-KR" sz="20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!!”</a:t>
            </a:r>
            <a:r>
              <a:rPr lang="ko-KR" altLang="en-US" sz="20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스크린 샷 제출</a:t>
            </a:r>
            <a:r>
              <a:rPr lang="en-US" altLang="ko-KR" sz="20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  <a:endParaRPr lang="ko-KR" altLang="en-US" sz="2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203ADC-4566-9C05-FA6F-37E1FF24D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40768"/>
            <a:ext cx="8291264" cy="4497363"/>
          </a:xfrm>
        </p:spPr>
        <p:txBody>
          <a:bodyPr/>
          <a:lstStyle/>
          <a:p>
            <a:pPr algn="just"/>
            <a:r>
              <a:rPr lang="ko-KR" altLang="en-US" sz="2000" dirty="0" err="1">
                <a:latin typeface="Open Sans" panose="020F0502020204030204" pitchFamily="34" charset="0"/>
              </a:rPr>
              <a:t>체스판은</a:t>
            </a:r>
            <a:r>
              <a:rPr lang="ko-KR" altLang="en-US" sz="2000" dirty="0">
                <a:latin typeface="Open Sans" panose="020F0502020204030204" pitchFamily="34" charset="0"/>
              </a:rPr>
              <a:t> </a:t>
            </a:r>
            <a:r>
              <a:rPr lang="en-US" altLang="ko-KR" sz="2000" dirty="0">
                <a:latin typeface="Open Sans" panose="020F0502020204030204" pitchFamily="34" charset="0"/>
              </a:rPr>
              <a:t>8×8</a:t>
            </a:r>
            <a:r>
              <a:rPr lang="ko-KR" altLang="en-US" sz="2000" dirty="0">
                <a:latin typeface="Open Sans" panose="020F0502020204030204" pitchFamily="34" charset="0"/>
              </a:rPr>
              <a:t>크기이고</a:t>
            </a:r>
            <a:r>
              <a:rPr lang="en-US" altLang="ko-KR" sz="2000" dirty="0">
                <a:latin typeface="Open Sans" panose="020F0502020204030204" pitchFamily="34" charset="0"/>
              </a:rPr>
              <a:t>, </a:t>
            </a:r>
            <a:r>
              <a:rPr lang="ko-KR" altLang="en-US" sz="2000" dirty="0">
                <a:latin typeface="Open Sans" panose="020F0502020204030204" pitchFamily="34" charset="0"/>
              </a:rPr>
              <a:t>검정 칸과 하얀 칸이 번갈아가면서 색칠되어 있다</a:t>
            </a:r>
            <a:r>
              <a:rPr lang="en-US" altLang="ko-KR" sz="2000" dirty="0">
                <a:latin typeface="Open Sans" panose="020F0502020204030204" pitchFamily="34" charset="0"/>
              </a:rPr>
              <a:t>. </a:t>
            </a:r>
            <a:r>
              <a:rPr lang="ko-KR" altLang="en-US" sz="2000" dirty="0">
                <a:latin typeface="Open Sans" panose="020F0502020204030204" pitchFamily="34" charset="0"/>
              </a:rPr>
              <a:t>가장 왼쪽 위칸 </a:t>
            </a:r>
            <a:r>
              <a:rPr lang="en-US" altLang="ko-KR" sz="2000" dirty="0">
                <a:latin typeface="Open Sans" panose="020F0502020204030204" pitchFamily="34" charset="0"/>
              </a:rPr>
              <a:t>(0,0)</a:t>
            </a:r>
            <a:r>
              <a:rPr lang="ko-KR" altLang="en-US" sz="2000" dirty="0">
                <a:latin typeface="Open Sans" panose="020F0502020204030204" pitchFamily="34" charset="0"/>
              </a:rPr>
              <a:t>은 하얀색이다</a:t>
            </a:r>
            <a:r>
              <a:rPr lang="en-US" altLang="ko-KR" sz="2000" dirty="0">
                <a:latin typeface="Open Sans" panose="020F0502020204030204" pitchFamily="34" charset="0"/>
              </a:rPr>
              <a:t>. </a:t>
            </a:r>
            <a:r>
              <a:rPr lang="ko-KR" altLang="en-US" sz="2000" dirty="0" err="1">
                <a:latin typeface="Open Sans" panose="020F0502020204030204" pitchFamily="34" charset="0"/>
              </a:rPr>
              <a:t>체스판의</a:t>
            </a:r>
            <a:r>
              <a:rPr lang="ko-KR" altLang="en-US" sz="2000" dirty="0">
                <a:latin typeface="Open Sans" panose="020F0502020204030204" pitchFamily="34" charset="0"/>
              </a:rPr>
              <a:t> 상태가 주어졌을 때</a:t>
            </a:r>
            <a:r>
              <a:rPr lang="en-US" altLang="ko-KR" sz="2000" dirty="0">
                <a:latin typeface="Open Sans" panose="020F0502020204030204" pitchFamily="34" charset="0"/>
              </a:rPr>
              <a:t>, </a:t>
            </a:r>
            <a:r>
              <a:rPr lang="ko-KR" altLang="en-US" sz="2000" dirty="0">
                <a:latin typeface="Open Sans" panose="020F0502020204030204" pitchFamily="34" charset="0"/>
              </a:rPr>
              <a:t>하얀 칸 위에 말이 몇 개 있는지 출력하는 프로그램을 작성하시오</a:t>
            </a:r>
            <a:r>
              <a:rPr lang="en-US" altLang="ko-KR" sz="2000" dirty="0">
                <a:latin typeface="Open Sans" panose="020F0502020204030204" pitchFamily="34" charset="0"/>
              </a:rPr>
              <a:t>.</a:t>
            </a:r>
          </a:p>
          <a:p>
            <a:pPr algn="just"/>
            <a:r>
              <a:rPr lang="ko-KR" altLang="en-US" sz="2000" dirty="0">
                <a:latin typeface="Open Sans" panose="020F0502020204030204" pitchFamily="34" charset="0"/>
              </a:rPr>
              <a:t>첫째 줄부터 </a:t>
            </a:r>
            <a:r>
              <a:rPr lang="en-US" altLang="ko-KR" sz="2000" dirty="0">
                <a:latin typeface="Open Sans" panose="020F0502020204030204" pitchFamily="34" charset="0"/>
              </a:rPr>
              <a:t>8</a:t>
            </a:r>
            <a:r>
              <a:rPr lang="ko-KR" altLang="en-US" sz="2000" dirty="0">
                <a:latin typeface="Open Sans" panose="020F0502020204030204" pitchFamily="34" charset="0"/>
              </a:rPr>
              <a:t>개의 줄에 </a:t>
            </a:r>
            <a:r>
              <a:rPr lang="ko-KR" altLang="en-US" sz="2000" dirty="0" err="1">
                <a:latin typeface="Open Sans" panose="020F0502020204030204" pitchFamily="34" charset="0"/>
              </a:rPr>
              <a:t>체스판의</a:t>
            </a:r>
            <a:r>
              <a:rPr lang="ko-KR" altLang="en-US" sz="2000" dirty="0">
                <a:latin typeface="Open Sans" panose="020F0502020204030204" pitchFamily="34" charset="0"/>
              </a:rPr>
              <a:t> 상태가 주어진다</a:t>
            </a:r>
            <a:r>
              <a:rPr lang="en-US" altLang="ko-KR" sz="2000" dirty="0">
                <a:latin typeface="Open Sans" panose="020F0502020204030204" pitchFamily="34" charset="0"/>
              </a:rPr>
              <a:t>. ‘.’</a:t>
            </a:r>
            <a:r>
              <a:rPr lang="ko-KR" altLang="en-US" sz="2000" dirty="0">
                <a:latin typeface="Open Sans" panose="020F0502020204030204" pitchFamily="34" charset="0"/>
              </a:rPr>
              <a:t>은 빈 칸이고</a:t>
            </a:r>
            <a:r>
              <a:rPr lang="en-US" altLang="ko-KR" sz="2000" dirty="0">
                <a:latin typeface="Open Sans" panose="020F0502020204030204" pitchFamily="34" charset="0"/>
              </a:rPr>
              <a:t>, ‘F’</a:t>
            </a:r>
            <a:r>
              <a:rPr lang="ko-KR" altLang="en-US" sz="2000" dirty="0">
                <a:latin typeface="Open Sans" panose="020F0502020204030204" pitchFamily="34" charset="0"/>
              </a:rPr>
              <a:t>는 위에 말이 있는 칸이다</a:t>
            </a:r>
            <a:r>
              <a:rPr lang="en-US" altLang="ko-KR" sz="2000" dirty="0">
                <a:latin typeface="Open Sans" panose="020F0502020204030204" pitchFamily="34" charset="0"/>
              </a:rPr>
              <a:t>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336FE90-6B8C-ACA4-E1F1-D5ABAAB50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8DA64-E15D-4814-A1DA-86D92D550423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3240221"/>
            <a:ext cx="5901358" cy="279569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A11940D-00C6-759D-4B8A-BA2385414B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3659" y="2172518"/>
            <a:ext cx="5656682" cy="3764505"/>
          </a:xfrm>
          <a:prstGeom prst="rect">
            <a:avLst/>
          </a:prstGeom>
          <a:ln w="127000" cap="sq">
            <a:solidFill>
              <a:schemeClr val="accent1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60047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AC85E7-3CF8-67B9-A10A-EE026569C9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03BD85-67F7-DB37-CA40-0BD36E03B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4. </a:t>
            </a:r>
            <a:r>
              <a:rPr lang="ko-KR" altLang="en-US" sz="3200" dirty="0"/>
              <a:t>백준</a:t>
            </a:r>
            <a:r>
              <a:rPr lang="en-US" altLang="ko-KR" sz="3200" dirty="0"/>
              <a:t>2747 </a:t>
            </a:r>
            <a:r>
              <a:rPr lang="ko-KR" altLang="en-US" sz="3200" dirty="0"/>
              <a:t>피보나치 수</a:t>
            </a:r>
            <a:br>
              <a:rPr lang="en-US" altLang="ko-KR" sz="3200" dirty="0"/>
            </a:br>
            <a:r>
              <a:rPr lang="en-US" altLang="ko-KR" sz="2000" dirty="0"/>
              <a:t>https://www.acmicpc.net/problem/2747</a:t>
            </a:r>
            <a:br>
              <a:rPr lang="en-US" altLang="ko-KR" sz="2000" dirty="0"/>
            </a:br>
            <a:r>
              <a:rPr lang="en-US" altLang="ko-KR" sz="2000" dirty="0"/>
              <a:t>(</a:t>
            </a:r>
            <a:r>
              <a:rPr lang="ko-KR" altLang="en-US" sz="20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소스코드와 </a:t>
            </a:r>
            <a:r>
              <a:rPr lang="en-US" altLang="ko-KR" sz="20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“</a:t>
            </a:r>
            <a:r>
              <a:rPr lang="ko-KR" altLang="en-US" sz="20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맞았습니다</a:t>
            </a:r>
            <a:r>
              <a:rPr lang="en-US" altLang="ko-KR" sz="20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!!”</a:t>
            </a:r>
            <a:r>
              <a:rPr lang="ko-KR" altLang="en-US" sz="20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스크린 샷 제출</a:t>
            </a:r>
            <a:r>
              <a:rPr lang="en-US" altLang="ko-KR" sz="20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  <a:endParaRPr lang="ko-KR" altLang="en-US" sz="2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203ADC-4566-9C05-FA6F-37E1FF24D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40768"/>
            <a:ext cx="8291264" cy="4785395"/>
          </a:xfrm>
        </p:spPr>
        <p:txBody>
          <a:bodyPr/>
          <a:lstStyle/>
          <a:p>
            <a:pPr algn="just"/>
            <a:r>
              <a:rPr lang="ko-KR" altLang="en-US" sz="2000" dirty="0">
                <a:latin typeface="Open Sans" panose="020F0502020204030204" pitchFamily="34" charset="0"/>
              </a:rPr>
              <a:t>피보나치 수는 </a:t>
            </a:r>
            <a:r>
              <a:rPr lang="en-US" altLang="ko-KR" sz="2000" dirty="0">
                <a:latin typeface="Open Sans" panose="020F0502020204030204" pitchFamily="34" charset="0"/>
              </a:rPr>
              <a:t>0</a:t>
            </a:r>
            <a:r>
              <a:rPr lang="ko-KR" altLang="en-US" sz="2000" dirty="0">
                <a:latin typeface="Open Sans" panose="020F0502020204030204" pitchFamily="34" charset="0"/>
              </a:rPr>
              <a:t>과 </a:t>
            </a:r>
            <a:r>
              <a:rPr lang="en-US" altLang="ko-KR" sz="2000" dirty="0">
                <a:latin typeface="Open Sans" panose="020F0502020204030204" pitchFamily="34" charset="0"/>
              </a:rPr>
              <a:t>1</a:t>
            </a:r>
            <a:r>
              <a:rPr lang="ko-KR" altLang="en-US" sz="2000" dirty="0">
                <a:latin typeface="Open Sans" panose="020F0502020204030204" pitchFamily="34" charset="0"/>
              </a:rPr>
              <a:t>로 시작한다</a:t>
            </a:r>
            <a:r>
              <a:rPr lang="en-US" altLang="ko-KR" sz="2000" dirty="0">
                <a:latin typeface="Open Sans" panose="020F0502020204030204" pitchFamily="34" charset="0"/>
              </a:rPr>
              <a:t>. 0</a:t>
            </a:r>
            <a:r>
              <a:rPr lang="ko-KR" altLang="en-US" sz="2000" dirty="0">
                <a:latin typeface="Open Sans" panose="020F0502020204030204" pitchFamily="34" charset="0"/>
              </a:rPr>
              <a:t>번째 피보나치 수는 </a:t>
            </a:r>
            <a:r>
              <a:rPr lang="en-US" altLang="ko-KR" sz="2000" dirty="0">
                <a:latin typeface="Open Sans" panose="020F0502020204030204" pitchFamily="34" charset="0"/>
              </a:rPr>
              <a:t>0</a:t>
            </a:r>
            <a:r>
              <a:rPr lang="ko-KR" altLang="en-US" sz="2000" dirty="0">
                <a:latin typeface="Open Sans" panose="020F0502020204030204" pitchFamily="34" charset="0"/>
              </a:rPr>
              <a:t>이고</a:t>
            </a:r>
            <a:r>
              <a:rPr lang="en-US" altLang="ko-KR" sz="2000" dirty="0">
                <a:latin typeface="Open Sans" panose="020F0502020204030204" pitchFamily="34" charset="0"/>
              </a:rPr>
              <a:t>, 1</a:t>
            </a:r>
            <a:r>
              <a:rPr lang="ko-KR" altLang="en-US" sz="2000" dirty="0">
                <a:latin typeface="Open Sans" panose="020F0502020204030204" pitchFamily="34" charset="0"/>
              </a:rPr>
              <a:t>번째 피보나치 수는 </a:t>
            </a:r>
            <a:r>
              <a:rPr lang="en-US" altLang="ko-KR" sz="2000" dirty="0">
                <a:latin typeface="Open Sans" panose="020F0502020204030204" pitchFamily="34" charset="0"/>
              </a:rPr>
              <a:t>1</a:t>
            </a:r>
            <a:r>
              <a:rPr lang="ko-KR" altLang="en-US" sz="2000" dirty="0">
                <a:latin typeface="Open Sans" panose="020F0502020204030204" pitchFamily="34" charset="0"/>
              </a:rPr>
              <a:t>이다</a:t>
            </a:r>
            <a:r>
              <a:rPr lang="en-US" altLang="ko-KR" sz="2000" dirty="0">
                <a:latin typeface="Open Sans" panose="020F0502020204030204" pitchFamily="34" charset="0"/>
              </a:rPr>
              <a:t>. </a:t>
            </a:r>
            <a:r>
              <a:rPr lang="ko-KR" altLang="en-US" sz="2000" dirty="0">
                <a:latin typeface="Open Sans" panose="020F0502020204030204" pitchFamily="34" charset="0"/>
              </a:rPr>
              <a:t>그 다음 </a:t>
            </a:r>
            <a:r>
              <a:rPr lang="en-US" altLang="ko-KR" sz="2000" dirty="0">
                <a:latin typeface="Open Sans" panose="020F0502020204030204" pitchFamily="34" charset="0"/>
              </a:rPr>
              <a:t>2</a:t>
            </a:r>
            <a:r>
              <a:rPr lang="ko-KR" altLang="en-US" sz="2000" dirty="0">
                <a:latin typeface="Open Sans" panose="020F0502020204030204" pitchFamily="34" charset="0"/>
              </a:rPr>
              <a:t>번째 부터는 바로 앞 두 피보나치 수의 합이 된다</a:t>
            </a:r>
            <a:r>
              <a:rPr lang="en-US" altLang="ko-KR" sz="2000" dirty="0">
                <a:latin typeface="Open Sans" panose="020F0502020204030204" pitchFamily="34" charset="0"/>
              </a:rPr>
              <a:t>.</a:t>
            </a:r>
          </a:p>
          <a:p>
            <a:pPr algn="just"/>
            <a:r>
              <a:rPr lang="ko-KR" altLang="en-US" sz="2000" dirty="0">
                <a:latin typeface="Open Sans" panose="020F0502020204030204" pitchFamily="34" charset="0"/>
              </a:rPr>
              <a:t>이를 식으로 써보면 </a:t>
            </a:r>
            <a:r>
              <a:rPr lang="en-US" altLang="ko-KR" sz="2000" dirty="0" err="1">
                <a:latin typeface="Open Sans" panose="020F0502020204030204" pitchFamily="34" charset="0"/>
              </a:rPr>
              <a:t>Fn</a:t>
            </a:r>
            <a:r>
              <a:rPr lang="en-US" altLang="ko-KR" sz="2000" dirty="0">
                <a:latin typeface="Open Sans" panose="020F0502020204030204" pitchFamily="34" charset="0"/>
              </a:rPr>
              <a:t> = Fn-1 + Fn-2 (n ≥ 2)</a:t>
            </a:r>
            <a:r>
              <a:rPr lang="ko-KR" altLang="en-US" sz="2000" dirty="0">
                <a:latin typeface="Open Sans" panose="020F0502020204030204" pitchFamily="34" charset="0"/>
              </a:rPr>
              <a:t>가 된다</a:t>
            </a:r>
            <a:r>
              <a:rPr lang="en-US" altLang="ko-KR" sz="2000" dirty="0">
                <a:latin typeface="Open Sans" panose="020F0502020204030204" pitchFamily="34" charset="0"/>
              </a:rPr>
              <a:t>.</a:t>
            </a:r>
          </a:p>
          <a:p>
            <a:pPr algn="just"/>
            <a:r>
              <a:rPr lang="en-US" altLang="ko-KR" sz="2000" dirty="0">
                <a:latin typeface="Open Sans" panose="020F0502020204030204" pitchFamily="34" charset="0"/>
              </a:rPr>
              <a:t>n=17</a:t>
            </a:r>
            <a:r>
              <a:rPr lang="ko-KR" altLang="en-US" sz="2000" dirty="0" err="1">
                <a:latin typeface="Open Sans" panose="020F0502020204030204" pitchFamily="34" charset="0"/>
              </a:rPr>
              <a:t>일때</a:t>
            </a:r>
            <a:r>
              <a:rPr lang="ko-KR" altLang="en-US" sz="2000" dirty="0">
                <a:latin typeface="Open Sans" panose="020F0502020204030204" pitchFamily="34" charset="0"/>
              </a:rPr>
              <a:t> 까지 피보나치 수를 써보면 다음과 같다</a:t>
            </a:r>
            <a:r>
              <a:rPr lang="en-US" altLang="ko-KR" sz="2000" dirty="0">
                <a:latin typeface="Open Sans" panose="020F0502020204030204" pitchFamily="34" charset="0"/>
              </a:rPr>
              <a:t>.</a:t>
            </a:r>
          </a:p>
          <a:p>
            <a:pPr algn="just"/>
            <a:r>
              <a:rPr lang="en-US" altLang="ko-KR" sz="2000" dirty="0">
                <a:latin typeface="Open Sans" panose="020F0502020204030204" pitchFamily="34" charset="0"/>
              </a:rPr>
              <a:t>0, 1, 1, 2, 3, 5, 8, 13, 21, 34, 55, 89, 144, 233, 377, 610, 987, 1597</a:t>
            </a:r>
          </a:p>
          <a:p>
            <a:pPr algn="just"/>
            <a:r>
              <a:rPr lang="en-US" altLang="ko-KR" sz="2000" dirty="0">
                <a:latin typeface="Open Sans" panose="020F0502020204030204" pitchFamily="34" charset="0"/>
              </a:rPr>
              <a:t>n</a:t>
            </a:r>
            <a:r>
              <a:rPr lang="ko-KR" altLang="en-US" sz="2000" dirty="0">
                <a:latin typeface="Open Sans" panose="020F0502020204030204" pitchFamily="34" charset="0"/>
              </a:rPr>
              <a:t>이 주어졌을 때</a:t>
            </a:r>
            <a:r>
              <a:rPr lang="en-US" altLang="ko-KR" sz="2000" dirty="0">
                <a:latin typeface="Open Sans" panose="020F0502020204030204" pitchFamily="34" charset="0"/>
              </a:rPr>
              <a:t>, n</a:t>
            </a:r>
            <a:r>
              <a:rPr lang="ko-KR" altLang="en-US" sz="2000" dirty="0">
                <a:latin typeface="Open Sans" panose="020F0502020204030204" pitchFamily="34" charset="0"/>
              </a:rPr>
              <a:t>번째 피보나치 수를 구하는 프로그램을 작성하시오</a:t>
            </a:r>
            <a:r>
              <a:rPr lang="en-US" altLang="ko-KR" sz="2000" dirty="0">
                <a:latin typeface="Open Sans" panose="020F0502020204030204" pitchFamily="34" charset="0"/>
              </a:rPr>
              <a:t>.</a:t>
            </a:r>
            <a:endParaRPr lang="ko-KR" altLang="en-US" sz="2000" dirty="0">
              <a:solidFill>
                <a:srgbClr val="0000FF"/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336FE90-6B8C-ACA4-E1F1-D5ABAAB50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8DA64-E15D-4814-A1DA-86D92D550423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59" y="4437112"/>
            <a:ext cx="7855655" cy="162419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E773488-69D2-CB91-3523-8FD6811A5F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731" y="1423707"/>
            <a:ext cx="8154538" cy="4010585"/>
          </a:xfrm>
          <a:prstGeom prst="rect">
            <a:avLst/>
          </a:prstGeom>
          <a:ln w="127000" cap="sq">
            <a:solidFill>
              <a:schemeClr val="accent1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25390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풍요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5205</TotalTime>
  <Words>451</Words>
  <Application>Microsoft Office PowerPoint</Application>
  <PresentationFormat>화면 슬라이드 쇼(4:3)</PresentationFormat>
  <Paragraphs>32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굴림</vt:lpstr>
      <vt:lpstr>malgun gothic</vt:lpstr>
      <vt:lpstr>malgun gothic</vt:lpstr>
      <vt:lpstr>Arial</vt:lpstr>
      <vt:lpstr>Open Sans</vt:lpstr>
      <vt:lpstr>Office 테마</vt:lpstr>
      <vt:lpstr>숙제11. 파일 입출력</vt:lpstr>
      <vt:lpstr>1. Ch11. 응용예제01 파일탐색기 만들기</vt:lpstr>
      <vt:lpstr>2. 백준11723 집합 https://www.acmicpc.net/problem/11723 (소스코드와 “맞았습니다!!”스크린 샷 제출)</vt:lpstr>
      <vt:lpstr>3. 백준1100 하얀칸 https://www.acmicpc.net/problem/1100 (소스코드와 “맞았습니다!!”스크린 샷 제출)</vt:lpstr>
      <vt:lpstr>4. 백준2747 피보나치 수 https://www.acmicpc.net/problem/2747 (소스코드와 “맞았습니다!!”스크린 샷 제출)</vt:lpstr>
    </vt:vector>
  </TitlesOfParts>
  <Company>kpu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STL</dc:title>
  <dc:creator>kys</dc:creator>
  <cp:lastModifiedBy>김해님(2022184015)</cp:lastModifiedBy>
  <cp:revision>273</cp:revision>
  <cp:lastPrinted>2023-07-23T09:30:34Z</cp:lastPrinted>
  <dcterms:created xsi:type="dcterms:W3CDTF">2008-03-02T04:39:19Z</dcterms:created>
  <dcterms:modified xsi:type="dcterms:W3CDTF">2025-05-26T06:29:46Z</dcterms:modified>
</cp:coreProperties>
</file>