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8" r:id="rId2"/>
    <p:sldId id="344" r:id="rId3"/>
    <p:sldId id="360" r:id="rId4"/>
    <p:sldId id="362" r:id="rId5"/>
    <p:sldId id="352" r:id="rId6"/>
    <p:sldId id="353" r:id="rId7"/>
    <p:sldId id="366" r:id="rId8"/>
    <p:sldId id="370" r:id="rId9"/>
    <p:sldId id="368" r:id="rId10"/>
    <p:sldId id="357" r:id="rId11"/>
    <p:sldId id="336" r:id="rId12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>
      <p:cViewPr varScale="1">
        <p:scale>
          <a:sx n="72" d="100"/>
          <a:sy n="72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1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9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8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4. </a:t>
            </a:r>
            <a:r>
              <a:rPr lang="ko-KR" altLang="en-US" b="1" dirty="0">
                <a:solidFill>
                  <a:srgbClr val="0000FF"/>
                </a:solidFill>
              </a:rPr>
              <a:t>연산자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ko-KR" altLang="en-US" sz="3200" dirty="0"/>
              <a:t>백준</a:t>
            </a:r>
            <a:r>
              <a:rPr lang="en-US" altLang="ko-KR" sz="3200" dirty="0"/>
              <a:t>2914 </a:t>
            </a:r>
            <a:r>
              <a:rPr lang="ko-KR" altLang="en-US" sz="3200" dirty="0"/>
              <a:t>저작권</a:t>
            </a:r>
            <a:br>
              <a:rPr lang="en-US" altLang="ko-KR" sz="3200" dirty="0"/>
            </a:br>
            <a:r>
              <a:rPr lang="en-US" altLang="ko-KR" sz="2000" dirty="0"/>
              <a:t>https://www.acmicpc.net/problem/2914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저작권이 있는 멜로디의 평균값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= (</a:t>
            </a:r>
            <a:r>
              <a:rPr lang="ko-KR" altLang="en-US" sz="2000" dirty="0">
                <a:latin typeface="Open Sans" panose="020F0502020204030204" pitchFamily="34" charset="0"/>
              </a:rPr>
              <a:t>창영이 앨범에 수록된 곡에 포함되어 있는 저작권이 있는 멜로디의 개수</a:t>
            </a:r>
            <a:r>
              <a:rPr lang="en-US" altLang="ko-KR" sz="2000" dirty="0">
                <a:latin typeface="Open Sans" panose="020F0502020204030204" pitchFamily="34" charset="0"/>
              </a:rPr>
              <a:t>) / (</a:t>
            </a:r>
            <a:r>
              <a:rPr lang="ko-KR" altLang="en-US" sz="2000" dirty="0">
                <a:latin typeface="Open Sans" panose="020F0502020204030204" pitchFamily="34" charset="0"/>
              </a:rPr>
              <a:t>앨범에 수록된 곡의 개수</a:t>
            </a:r>
            <a:r>
              <a:rPr lang="en-US" altLang="ko-KR" sz="2000" dirty="0">
                <a:latin typeface="Open Sans" panose="020F0502020204030204" pitchFamily="34" charset="0"/>
              </a:rPr>
              <a:t>)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앨범에 수록된 곡의 개수 </a:t>
            </a:r>
            <a:r>
              <a:rPr lang="en-US" altLang="ko-KR" sz="2000" dirty="0">
                <a:solidFill>
                  <a:srgbClr val="0000FF"/>
                </a:solidFill>
              </a:rPr>
              <a:t>A</a:t>
            </a:r>
            <a:r>
              <a:rPr lang="ko-KR" altLang="en-US" sz="2000" dirty="0">
                <a:solidFill>
                  <a:srgbClr val="0000FF"/>
                </a:solidFill>
              </a:rPr>
              <a:t>와 평균값 </a:t>
            </a:r>
            <a:r>
              <a:rPr lang="en-US" altLang="ko-KR" sz="2000" dirty="0">
                <a:solidFill>
                  <a:srgbClr val="0000FF"/>
                </a:solidFill>
              </a:rPr>
              <a:t>I</a:t>
            </a:r>
            <a:r>
              <a:rPr lang="ko-KR" altLang="en-US" sz="2000" dirty="0">
                <a:solidFill>
                  <a:srgbClr val="0000FF"/>
                </a:solidFill>
              </a:rPr>
              <a:t>가 주어진다</a:t>
            </a:r>
            <a:r>
              <a:rPr lang="en-US" altLang="ko-KR" sz="2000" dirty="0">
                <a:solidFill>
                  <a:srgbClr val="0000FF"/>
                </a:solidFill>
              </a:rPr>
              <a:t>. (1 ≤ A, I ≤ 100)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적어도 몇 곡이 저작권이 있는 멜로디인지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X / A = I, A*(I-1)+1 &lt;= X &lt;= A*I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3501008"/>
            <a:ext cx="4968552" cy="3089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34A409-3AB6-BC30-D612-84FB964F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24" y="1509010"/>
            <a:ext cx="7030431" cy="5029902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10. </a:t>
            </a:r>
            <a:r>
              <a:rPr lang="ko-KR" altLang="en-US" sz="3200" dirty="0"/>
              <a:t>백준</a:t>
            </a:r>
            <a:r>
              <a:rPr lang="en-US" altLang="ko-KR" sz="3200" dirty="0"/>
              <a:t>2530 </a:t>
            </a:r>
            <a:r>
              <a:rPr lang="ko-KR" altLang="en-US" sz="3200" dirty="0"/>
              <a:t>인공지능 시계</a:t>
            </a:r>
            <a:br>
              <a:rPr lang="en-US" altLang="ko-KR" sz="3200" dirty="0"/>
            </a:br>
            <a:r>
              <a:rPr lang="en-US" altLang="ko-KR" sz="2000" dirty="0"/>
              <a:t>https://www.acmicpc.net/problem/2530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훈제오리구이를 시작하는 시각과 </a:t>
            </a:r>
            <a:r>
              <a:rPr lang="ko-KR" altLang="en-US" sz="2000" dirty="0" err="1">
                <a:latin typeface="Open Sans" panose="020F0502020204030204" pitchFamily="34" charset="0"/>
              </a:rPr>
              <a:t>오븐구이를</a:t>
            </a:r>
            <a:r>
              <a:rPr lang="ko-KR" altLang="en-US" sz="2000" dirty="0">
                <a:latin typeface="Open Sans" panose="020F0502020204030204" pitchFamily="34" charset="0"/>
              </a:rPr>
              <a:t> 하는 데 필요한 시간이 초 단위로 주어졌을 때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 err="1">
                <a:latin typeface="Open Sans" panose="020F0502020204030204" pitchFamily="34" charset="0"/>
              </a:rPr>
              <a:t>오븐구이가</a:t>
            </a:r>
            <a:r>
              <a:rPr lang="ko-KR" altLang="en-US" sz="2000" dirty="0">
                <a:latin typeface="Open Sans" panose="020F0502020204030204" pitchFamily="34" charset="0"/>
              </a:rPr>
              <a:t> 끝나는 시각을 계산하는 프로그램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현재 시각은 시 </a:t>
            </a:r>
            <a:r>
              <a:rPr lang="en-US" altLang="ko-KR" sz="2000" dirty="0">
                <a:solidFill>
                  <a:srgbClr val="0000FF"/>
                </a:solidFill>
              </a:rPr>
              <a:t>A (0 ≤ A ≤ 23), </a:t>
            </a:r>
            <a:r>
              <a:rPr lang="ko-KR" altLang="en-US" sz="2000" dirty="0">
                <a:solidFill>
                  <a:srgbClr val="0000FF"/>
                </a:solidFill>
              </a:rPr>
              <a:t>분 </a:t>
            </a:r>
            <a:r>
              <a:rPr lang="en-US" altLang="ko-KR" sz="2000" dirty="0">
                <a:solidFill>
                  <a:srgbClr val="0000FF"/>
                </a:solidFill>
              </a:rPr>
              <a:t>B (0 ≤ B ≤ 59)</a:t>
            </a:r>
            <a:r>
              <a:rPr lang="ko-KR" altLang="en-US" sz="2000" dirty="0">
                <a:solidFill>
                  <a:srgbClr val="0000FF"/>
                </a:solidFill>
              </a:rPr>
              <a:t>와 초 </a:t>
            </a:r>
            <a:r>
              <a:rPr lang="en-US" altLang="ko-KR" sz="2000" dirty="0">
                <a:solidFill>
                  <a:srgbClr val="0000FF"/>
                </a:solidFill>
              </a:rPr>
              <a:t>C (0 ≤ C ≤ 59)</a:t>
            </a:r>
            <a:r>
              <a:rPr lang="ko-KR" altLang="en-US" sz="2000" dirty="0">
                <a:solidFill>
                  <a:srgbClr val="0000FF"/>
                </a:solidFill>
              </a:rPr>
              <a:t>가 정수로 빈칸을 사이에 두고 순서대로 주어진다</a:t>
            </a:r>
            <a:r>
              <a:rPr lang="en-US" altLang="ko-KR" sz="2000" dirty="0">
                <a:solidFill>
                  <a:srgbClr val="0000FF"/>
                </a:solidFill>
              </a:rPr>
              <a:t>. 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요리하는 데 필요한 시간 </a:t>
            </a:r>
            <a:r>
              <a:rPr lang="en-US" altLang="ko-KR" sz="2000" dirty="0">
                <a:solidFill>
                  <a:srgbClr val="0000FF"/>
                </a:solidFill>
              </a:rPr>
              <a:t>D (0 ≤ D ≤ 500,000)</a:t>
            </a:r>
            <a:r>
              <a:rPr lang="ko-KR" altLang="en-US" sz="2000" dirty="0">
                <a:solidFill>
                  <a:srgbClr val="0000FF"/>
                </a:solidFill>
              </a:rPr>
              <a:t>가 초 단위로 주어진다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종료되는 시각의 시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분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 err="1">
                <a:solidFill>
                  <a:srgbClr val="0000FF"/>
                </a:solidFill>
              </a:rPr>
              <a:t>초을</a:t>
            </a:r>
            <a:r>
              <a:rPr lang="ko-KR" altLang="en-US" sz="2000" dirty="0">
                <a:solidFill>
                  <a:srgbClr val="0000FF"/>
                </a:solidFill>
              </a:rPr>
              <a:t> 공백을 사이에 두고 출력한다</a:t>
            </a:r>
            <a:r>
              <a:rPr lang="en-US" altLang="ko-KR" sz="2000" dirty="0">
                <a:solidFill>
                  <a:srgbClr val="0000FF"/>
                </a:solidFill>
              </a:rPr>
              <a:t>. (</a:t>
            </a:r>
            <a:r>
              <a:rPr lang="ko-KR" altLang="en-US" sz="2000" dirty="0">
                <a:solidFill>
                  <a:srgbClr val="0000FF"/>
                </a:solidFill>
              </a:rPr>
              <a:t>단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시는 </a:t>
            </a:r>
            <a:r>
              <a:rPr lang="en-US" altLang="ko-KR" sz="2000" dirty="0">
                <a:solidFill>
                  <a:srgbClr val="0000FF"/>
                </a:solidFill>
              </a:rPr>
              <a:t>0</a:t>
            </a:r>
            <a:r>
              <a:rPr lang="ko-KR" altLang="en-US" sz="2000" dirty="0">
                <a:solidFill>
                  <a:srgbClr val="0000FF"/>
                </a:solidFill>
              </a:rPr>
              <a:t>부터 </a:t>
            </a:r>
            <a:r>
              <a:rPr lang="en-US" altLang="ko-KR" sz="2000" dirty="0">
                <a:solidFill>
                  <a:srgbClr val="0000FF"/>
                </a:solidFill>
              </a:rPr>
              <a:t>23</a:t>
            </a:r>
            <a:r>
              <a:rPr lang="ko-KR" altLang="en-US" sz="2000" dirty="0">
                <a:solidFill>
                  <a:srgbClr val="0000FF"/>
                </a:solidFill>
              </a:rPr>
              <a:t>까지의 정수이며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분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초는 </a:t>
            </a:r>
            <a:r>
              <a:rPr lang="en-US" altLang="ko-KR" sz="2000" dirty="0">
                <a:solidFill>
                  <a:srgbClr val="0000FF"/>
                </a:solidFill>
              </a:rPr>
              <a:t>0</a:t>
            </a:r>
            <a:r>
              <a:rPr lang="ko-KR" altLang="en-US" sz="2000" dirty="0">
                <a:solidFill>
                  <a:srgbClr val="0000FF"/>
                </a:solidFill>
              </a:rPr>
              <a:t>부터 </a:t>
            </a:r>
            <a:r>
              <a:rPr lang="en-US" altLang="ko-KR" sz="2000" dirty="0">
                <a:solidFill>
                  <a:srgbClr val="0000FF"/>
                </a:solidFill>
              </a:rPr>
              <a:t>59</a:t>
            </a:r>
            <a:r>
              <a:rPr lang="ko-KR" altLang="en-US" sz="2000" dirty="0">
                <a:solidFill>
                  <a:srgbClr val="0000FF"/>
                </a:solidFill>
              </a:rPr>
              <a:t>까지의 정수이다</a:t>
            </a:r>
            <a:r>
              <a:rPr lang="en-US" altLang="ko-KR" sz="2000" dirty="0">
                <a:solidFill>
                  <a:srgbClr val="0000FF"/>
                </a:solidFill>
              </a:rPr>
              <a:t>.)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3789040"/>
            <a:ext cx="6082989" cy="270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D0A42F-06FE-8072-01AD-D9B9A3A1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40" y="2708920"/>
            <a:ext cx="8532440" cy="3371750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Ch4. </a:t>
            </a:r>
            <a:r>
              <a:rPr lang="ko-KR" altLang="en-US" sz="3200"/>
              <a:t>연습문제 </a:t>
            </a:r>
            <a:r>
              <a:rPr lang="en-US" altLang="ko-KR" sz="3200" dirty="0"/>
              <a:t>2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다음과 같이 값이 들어 있을 때</a:t>
            </a:r>
            <a:r>
              <a:rPr lang="en-US" altLang="ko-KR" dirty="0"/>
              <a:t>, </a:t>
            </a:r>
            <a:r>
              <a:rPr lang="ko-KR" altLang="en-US" dirty="0"/>
              <a:t>각 문항의 계산 결과를 쓰세요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(1) n1 + n2 * n3 </a:t>
            </a:r>
            <a:r>
              <a:rPr lang="pt-BR" altLang="ko-KR" dirty="0">
                <a:highlight>
                  <a:srgbClr val="FFFF00"/>
                </a:highlight>
              </a:rPr>
              <a:t>= 7</a:t>
            </a:r>
          </a:p>
          <a:p>
            <a:pPr marL="0" indent="0">
              <a:buNone/>
            </a:pPr>
            <a:r>
              <a:rPr lang="pt-BR" altLang="ko-KR" dirty="0"/>
              <a:t>(2) n1 * n2 + n3 </a:t>
            </a:r>
            <a:r>
              <a:rPr lang="pt-BR" altLang="ko-KR" dirty="0">
                <a:highlight>
                  <a:srgbClr val="FFFF00"/>
                </a:highlight>
              </a:rPr>
              <a:t>= 5</a:t>
            </a:r>
          </a:p>
          <a:p>
            <a:pPr marL="0" indent="0">
              <a:buNone/>
            </a:pPr>
            <a:r>
              <a:rPr lang="pt-BR" altLang="ko-KR" dirty="0"/>
              <a:t>(3) n1 - n2 * n3 </a:t>
            </a:r>
            <a:r>
              <a:rPr lang="pt-BR" altLang="ko-KR" dirty="0">
                <a:highlight>
                  <a:srgbClr val="FFFF00"/>
                </a:highlight>
              </a:rPr>
              <a:t>= -5</a:t>
            </a:r>
          </a:p>
          <a:p>
            <a:pPr marL="0" indent="0">
              <a:buNone/>
            </a:pPr>
            <a:r>
              <a:rPr lang="pt-BR" altLang="ko-KR" dirty="0"/>
              <a:t>(4) n1 * n2 - n3 </a:t>
            </a:r>
            <a:r>
              <a:rPr lang="pt-BR" altLang="ko-KR" dirty="0">
                <a:highlight>
                  <a:srgbClr val="FFFF00"/>
                </a:highlight>
              </a:rPr>
              <a:t>= -1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0932"/>
              </p:ext>
            </p:extLst>
          </p:nvPr>
        </p:nvGraphicFramePr>
        <p:xfrm>
          <a:off x="683568" y="2114350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n1, n2, n3 = 1, 2, 3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Ch4. </a:t>
            </a:r>
            <a:r>
              <a:rPr lang="ko-KR" altLang="en-US" sz="3200"/>
              <a:t>연습문제 </a:t>
            </a:r>
            <a:r>
              <a:rPr lang="en-US" altLang="ko-KR" sz="3200" dirty="0"/>
              <a:t>6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다음 각 논리 연산자의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선택하세요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(1) (num1 == num2) and (num1 != num2) </a:t>
            </a:r>
            <a:r>
              <a:rPr lang="pt-BR" altLang="ko-KR" dirty="0">
                <a:highlight>
                  <a:srgbClr val="FFFF00"/>
                </a:highlight>
              </a:rPr>
              <a:t>= False</a:t>
            </a:r>
          </a:p>
          <a:p>
            <a:pPr marL="0" indent="0">
              <a:buNone/>
            </a:pPr>
            <a:r>
              <a:rPr lang="pt-BR" altLang="ko-KR" dirty="0"/>
              <a:t>(2) (num1 == num2) or (num1 != num2) </a:t>
            </a:r>
            <a:r>
              <a:rPr lang="pt-BR" altLang="ko-KR" dirty="0">
                <a:highlight>
                  <a:srgbClr val="FFFF00"/>
                </a:highlight>
              </a:rPr>
              <a:t>= True</a:t>
            </a:r>
          </a:p>
          <a:p>
            <a:pPr marL="0" indent="0">
              <a:buNone/>
            </a:pPr>
            <a:r>
              <a:rPr lang="pt-BR" altLang="ko-KR" dirty="0"/>
              <a:t>(3) (num1 &gt;= num2) and (num1 &lt;= num2) </a:t>
            </a:r>
            <a:r>
              <a:rPr lang="pt-BR" altLang="ko-KR" dirty="0">
                <a:highlight>
                  <a:srgbClr val="FFFF00"/>
                </a:highlight>
              </a:rPr>
              <a:t>= False</a:t>
            </a:r>
          </a:p>
          <a:p>
            <a:pPr marL="0" indent="0">
              <a:buNone/>
            </a:pPr>
            <a:r>
              <a:rPr lang="pt-BR" altLang="ko-KR" dirty="0"/>
              <a:t>(4) (num1 &gt;= num2) or (num1 &lt;= num2) </a:t>
            </a:r>
            <a:r>
              <a:rPr lang="pt-BR" altLang="ko-KR" dirty="0">
                <a:highlight>
                  <a:srgbClr val="FFFF00"/>
                </a:highlight>
              </a:rPr>
              <a:t>= True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17391"/>
              </p:ext>
            </p:extLst>
          </p:nvPr>
        </p:nvGraphicFramePr>
        <p:xfrm>
          <a:off x="683568" y="2114350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num1, num2 = -100, 100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Ch4. </a:t>
            </a:r>
            <a:r>
              <a:rPr lang="ko-KR" altLang="en-US" sz="3200"/>
              <a:t>연습문제 </a:t>
            </a:r>
            <a:r>
              <a:rPr lang="en-US" altLang="ko-KR" sz="3200" dirty="0"/>
              <a:t>7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다음 각 비트 연산자의 결과를 쓰세요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(1) num1 &amp; num2 </a:t>
            </a:r>
            <a:r>
              <a:rPr lang="pt-BR" altLang="ko-KR" dirty="0">
                <a:highlight>
                  <a:srgbClr val="FFFF00"/>
                </a:highlight>
              </a:rPr>
              <a:t>= 0</a:t>
            </a:r>
          </a:p>
          <a:p>
            <a:pPr marL="0" indent="0">
              <a:buNone/>
            </a:pPr>
            <a:r>
              <a:rPr lang="pt-BR" altLang="ko-KR" dirty="0"/>
              <a:t>(2) num1 | num2 </a:t>
            </a:r>
            <a:r>
              <a:rPr lang="pt-BR" altLang="ko-KR" dirty="0">
                <a:highlight>
                  <a:srgbClr val="FFFF00"/>
                </a:highlight>
              </a:rPr>
              <a:t>= 7</a:t>
            </a:r>
          </a:p>
          <a:p>
            <a:pPr marL="0" indent="0">
              <a:buNone/>
            </a:pPr>
            <a:r>
              <a:rPr lang="pt-BR" altLang="ko-KR" dirty="0"/>
              <a:t>(3) num1 &gt;&gt; num2 </a:t>
            </a:r>
            <a:r>
              <a:rPr lang="pt-BR" altLang="ko-KR" dirty="0">
                <a:highlight>
                  <a:srgbClr val="FFFF00"/>
                </a:highlight>
              </a:rPr>
              <a:t>= 3</a:t>
            </a:r>
          </a:p>
          <a:p>
            <a:pPr marL="0" indent="0">
              <a:buNone/>
            </a:pPr>
            <a:r>
              <a:rPr lang="pt-BR" altLang="ko-KR" dirty="0"/>
              <a:t>(4) num1 &lt;&lt; num2 </a:t>
            </a:r>
            <a:r>
              <a:rPr lang="pt-BR" altLang="ko-KR" dirty="0">
                <a:highlight>
                  <a:srgbClr val="FFFF00"/>
                </a:highlight>
              </a:rPr>
              <a:t>= 12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60738"/>
              </p:ext>
            </p:extLst>
          </p:nvPr>
        </p:nvGraphicFramePr>
        <p:xfrm>
          <a:off x="683568" y="2114350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num1, num2 = 6, 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Ch4. </a:t>
            </a:r>
            <a:r>
              <a:rPr lang="ko-KR" altLang="en-US" sz="3200"/>
              <a:t>연습문제 </a:t>
            </a:r>
            <a:r>
              <a:rPr lang="en-US" altLang="ko-KR" sz="3200" dirty="0"/>
              <a:t>9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240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9. 500</a:t>
            </a:r>
            <a:r>
              <a:rPr lang="ko-KR" altLang="en-US" sz="1800"/>
              <a:t>원</a:t>
            </a:r>
            <a:r>
              <a:rPr lang="en-US" altLang="ko-KR" sz="1800"/>
              <a:t>, 100</a:t>
            </a:r>
            <a:r>
              <a:rPr lang="ko-KR" altLang="en-US" sz="1800"/>
              <a:t>원</a:t>
            </a:r>
            <a:r>
              <a:rPr lang="en-US" altLang="ko-KR" sz="1800"/>
              <a:t>, 50</a:t>
            </a:r>
            <a:r>
              <a:rPr lang="ko-KR" altLang="en-US" sz="1800"/>
              <a:t>원</a:t>
            </a:r>
            <a:r>
              <a:rPr lang="en-US" altLang="ko-KR" sz="1800"/>
              <a:t>, 10</a:t>
            </a:r>
            <a:r>
              <a:rPr lang="ko-KR" altLang="en-US" sz="1800"/>
              <a:t>원의 동전의 개수를 입력하면 총 합계를 내는 코드를 작성하세요</a:t>
            </a:r>
            <a:r>
              <a:rPr lang="en-US" altLang="ko-KR" sz="180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76872"/>
            <a:ext cx="4040732" cy="244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4BA02C-B47E-9A61-3A42-E2FB82D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48" y="2447629"/>
            <a:ext cx="7308304" cy="3069603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89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Ch4. </a:t>
            </a:r>
            <a:r>
              <a:rPr lang="ko-KR" altLang="en-US" sz="3200"/>
              <a:t>응용예제</a:t>
            </a:r>
            <a:r>
              <a:rPr lang="en-US" altLang="ko-KR" sz="3200" dirty="0"/>
              <a:t>01 </a:t>
            </a:r>
            <a:r>
              <a:rPr lang="ko-KR" altLang="en-US" sz="3200"/>
              <a:t>윤년 계산하기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10783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입력된 연도가 윤년인지 계산하는 프로그램을 만들어 보자</a:t>
            </a:r>
            <a:endParaRPr lang="en-US" altLang="ko-KR" sz="1800" dirty="0"/>
          </a:p>
          <a:p>
            <a:pPr>
              <a:buAutoNum type="arabicParenBoth"/>
            </a:pPr>
            <a:r>
              <a:rPr lang="en-US" altLang="ko-KR" sz="1800" dirty="0"/>
              <a:t>4</a:t>
            </a:r>
            <a:r>
              <a:rPr lang="ko-KR" altLang="en-US" sz="1800"/>
              <a:t>로 나누어 떨어지고</a:t>
            </a:r>
            <a:r>
              <a:rPr lang="en-US" altLang="ko-KR" sz="1800" dirty="0"/>
              <a:t>, 100</a:t>
            </a:r>
            <a:r>
              <a:rPr lang="ko-KR" altLang="en-US" sz="1800"/>
              <a:t>으로 나누어 떨이지지 않으면 윤년이다</a:t>
            </a:r>
            <a:r>
              <a:rPr lang="en-US" altLang="ko-KR" sz="1800" dirty="0"/>
              <a:t>.</a:t>
            </a:r>
          </a:p>
          <a:p>
            <a:pPr>
              <a:buAutoNum type="arabicParenBoth"/>
            </a:pPr>
            <a:r>
              <a:rPr lang="en-US" altLang="ko-KR" sz="1800" dirty="0"/>
              <a:t>400</a:t>
            </a:r>
            <a:r>
              <a:rPr lang="ko-KR" altLang="en-US" sz="1800"/>
              <a:t>으로</a:t>
            </a:r>
            <a:r>
              <a:rPr lang="en-US" altLang="ko-KR" sz="1800" dirty="0"/>
              <a:t> </a:t>
            </a:r>
            <a:r>
              <a:rPr lang="ko-KR" altLang="en-US" sz="1800"/>
              <a:t>나누어 떨지는 해도 윤년에 포함된다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25" y="2852936"/>
            <a:ext cx="4508036" cy="1748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F5D39A-EABE-6C44-41EC-D99AA9277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61" y="2538836"/>
            <a:ext cx="8354591" cy="3639058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62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6. Ch4. </a:t>
            </a:r>
            <a:r>
              <a:rPr lang="ko-KR" altLang="en-US" sz="2800"/>
              <a:t>응용예제</a:t>
            </a:r>
            <a:r>
              <a:rPr lang="en-US" altLang="ko-KR" sz="2800" dirty="0"/>
              <a:t>02 </a:t>
            </a:r>
            <a:r>
              <a:rPr lang="ko-KR" altLang="en-US" sz="2800"/>
              <a:t>거북이로 </a:t>
            </a:r>
            <a:r>
              <a:rPr lang="en-US" altLang="ko-KR" sz="2800"/>
              <a:t>2</a:t>
            </a:r>
            <a:r>
              <a:rPr lang="ko-KR" altLang="en-US" sz="2800"/>
              <a:t>진수 숫자 표현하기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입력한 </a:t>
            </a:r>
            <a:r>
              <a:rPr lang="en-US" altLang="ko-KR" sz="1800" dirty="0"/>
              <a:t>10</a:t>
            </a:r>
            <a:r>
              <a:rPr lang="ko-KR" altLang="en-US" sz="1800" dirty="0"/>
              <a:t>진수를 </a:t>
            </a:r>
            <a:r>
              <a:rPr lang="en-US" altLang="ko-KR" sz="1800" dirty="0"/>
              <a:t>2</a:t>
            </a:r>
            <a:r>
              <a:rPr lang="ko-KR" altLang="en-US" sz="1800" dirty="0"/>
              <a:t>진수로 변환해 거북이로 표현하는 프로그램을 만들어보자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</a:t>
            </a:r>
            <a:r>
              <a:rPr lang="en-US" altLang="ko-KR" sz="1800" dirty="0"/>
              <a:t>5</a:t>
            </a:r>
            <a:r>
              <a:rPr lang="ko-KR" altLang="en-US" sz="1800" dirty="0"/>
              <a:t>를 입력하면 거북이로 </a:t>
            </a:r>
            <a:r>
              <a:rPr lang="en-US" altLang="ko-KR" sz="1800" dirty="0"/>
              <a:t>2</a:t>
            </a:r>
            <a:r>
              <a:rPr lang="ko-KR" altLang="en-US" sz="1800" dirty="0"/>
              <a:t>진수 </a:t>
            </a:r>
            <a:r>
              <a:rPr lang="en-US" altLang="ko-KR" sz="1800" dirty="0"/>
              <a:t>101</a:t>
            </a:r>
            <a:r>
              <a:rPr lang="ko-KR" altLang="en-US" sz="1800" dirty="0"/>
              <a:t>을 표현하도록 하는데</a:t>
            </a:r>
            <a:r>
              <a:rPr lang="en-US" altLang="ko-KR" sz="1800" dirty="0"/>
              <a:t>, 1</a:t>
            </a:r>
            <a:r>
              <a:rPr lang="ko-KR" altLang="en-US" sz="1800" dirty="0"/>
              <a:t>은 빨간색 거북이로 크기를 두 배 크게 출력하고 </a:t>
            </a:r>
            <a:r>
              <a:rPr lang="en-US" altLang="ko-KR" sz="1800" dirty="0"/>
              <a:t>0</a:t>
            </a:r>
            <a:r>
              <a:rPr lang="ko-KR" altLang="en-US" sz="1800" dirty="0"/>
              <a:t>은 파란색 거북이로 크기를 기본으로 출력한다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실행 결과는 </a:t>
            </a:r>
            <a:r>
              <a:rPr lang="en-US" altLang="ko-KR" sz="1800" dirty="0"/>
              <a:t>10</a:t>
            </a:r>
            <a:r>
              <a:rPr lang="ko-KR" altLang="en-US" sz="1800" dirty="0"/>
              <a:t>진수 </a:t>
            </a:r>
            <a:r>
              <a:rPr lang="en-US" altLang="ko-KR" sz="1800" dirty="0"/>
              <a:t>682</a:t>
            </a:r>
            <a:r>
              <a:rPr lang="ko-KR" altLang="en-US" sz="1800" dirty="0"/>
              <a:t>를 입력했을 </a:t>
            </a:r>
            <a:r>
              <a:rPr lang="ko-KR" altLang="en-US" sz="1800" dirty="0" err="1"/>
              <a:t>떄</a:t>
            </a:r>
            <a:r>
              <a:rPr lang="en-US" altLang="ko-KR" sz="1800" dirty="0"/>
              <a:t>, 2</a:t>
            </a:r>
            <a:r>
              <a:rPr lang="ko-KR" altLang="en-US" sz="1800" dirty="0"/>
              <a:t>진수에 해당하는 </a:t>
            </a:r>
            <a:r>
              <a:rPr lang="en-US" altLang="ko-KR" sz="1800" dirty="0"/>
              <a:t>1010101010 </a:t>
            </a:r>
            <a:r>
              <a:rPr lang="ko-KR" altLang="en-US" sz="1800" dirty="0"/>
              <a:t>이 거북이로 표현된 결과이다</a:t>
            </a:r>
            <a:r>
              <a:rPr lang="en-US" altLang="ko-KR" sz="18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7" y="2852936"/>
            <a:ext cx="8115038" cy="2952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200979-55A3-A158-65CB-75043C84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19" y="1142984"/>
            <a:ext cx="7102961" cy="5217984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5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Ch4. </a:t>
            </a:r>
            <a:r>
              <a:rPr lang="ko-KR" altLang="en-US" sz="3200"/>
              <a:t>연습문제 </a:t>
            </a:r>
            <a:r>
              <a:rPr lang="en-US" altLang="ko-KR" sz="3200" dirty="0"/>
              <a:t>10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72713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10. [</a:t>
            </a:r>
            <a:r>
              <a:rPr lang="ko-KR" altLang="en-US" sz="1800"/>
              <a:t>응용예제</a:t>
            </a:r>
            <a:r>
              <a:rPr lang="en-US" altLang="ko-KR" sz="1800" dirty="0"/>
              <a:t>02]</a:t>
            </a:r>
            <a:r>
              <a:rPr lang="ko-KR" altLang="en-US" sz="1800"/>
              <a:t>를 활용해서 비트 논리합을 구현한다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2</a:t>
            </a:r>
            <a:r>
              <a:rPr lang="ko-KR" altLang="en-US" sz="1800"/>
              <a:t>진수 </a:t>
            </a:r>
            <a:r>
              <a:rPr lang="en-US" altLang="ko-KR" sz="1800" dirty="0"/>
              <a:t>2</a:t>
            </a:r>
            <a:r>
              <a:rPr lang="ko-KR" altLang="en-US" sz="1800"/>
              <a:t>개를 입력 받아서 각 숫자에 대한 </a:t>
            </a:r>
            <a:r>
              <a:rPr lang="en-US" altLang="ko-KR" sz="1800" dirty="0"/>
              <a:t>2</a:t>
            </a:r>
            <a:r>
              <a:rPr lang="ko-KR" altLang="en-US" sz="1800"/>
              <a:t>진수와 비트 논리합</a:t>
            </a:r>
            <a:r>
              <a:rPr lang="en-US" altLang="ko-KR" sz="1800"/>
              <a:t>(|)</a:t>
            </a:r>
            <a:r>
              <a:rPr lang="ko-KR" altLang="en-US" sz="1800"/>
              <a:t>의 결과 </a:t>
            </a:r>
            <a:r>
              <a:rPr lang="en-US" altLang="ko-KR" sz="1800"/>
              <a:t>2</a:t>
            </a:r>
            <a:r>
              <a:rPr lang="ko-KR" altLang="en-US" sz="1800"/>
              <a:t>진수를 출력하는 프로그램을 작성하자</a:t>
            </a:r>
            <a:r>
              <a:rPr lang="en-US" altLang="ko-KR" sz="1800"/>
              <a:t>. </a:t>
            </a:r>
          </a:p>
          <a:p>
            <a:pPr marL="0" indent="0">
              <a:buNone/>
            </a:pPr>
            <a:r>
              <a:rPr lang="ko-KR" altLang="en-US" sz="1800"/>
              <a:t>예로 </a:t>
            </a:r>
            <a:r>
              <a:rPr lang="en-US" altLang="ko-KR" sz="1800"/>
              <a:t>1111011</a:t>
            </a:r>
            <a:r>
              <a:rPr lang="ko-KR" altLang="en-US" sz="1800"/>
              <a:t>과 </a:t>
            </a:r>
            <a:r>
              <a:rPr lang="en-US" altLang="ko-KR" sz="1800"/>
              <a:t>111001000</a:t>
            </a:r>
            <a:r>
              <a:rPr lang="ko-KR" altLang="en-US" sz="1800"/>
              <a:t>을 입력하면 </a:t>
            </a:r>
            <a:r>
              <a:rPr lang="en-US" altLang="ko-KR" sz="1800"/>
              <a:t>1111011 | 111001000</a:t>
            </a:r>
            <a:r>
              <a:rPr lang="ko-KR" altLang="en-US" sz="1800"/>
              <a:t>의 결과 </a:t>
            </a:r>
            <a:r>
              <a:rPr lang="en-US" altLang="ko-KR" sz="1800"/>
              <a:t>111111011</a:t>
            </a:r>
            <a:r>
              <a:rPr lang="ko-KR" altLang="en-US" sz="1800"/>
              <a:t>이 차례로 출력된 결과는 다음과 같습니다</a:t>
            </a:r>
            <a:r>
              <a:rPr lang="en-US" altLang="ko-KR" sz="1800"/>
              <a:t>.</a:t>
            </a: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2791"/>
            <a:ext cx="3790950" cy="131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4149080"/>
            <a:ext cx="6544057" cy="23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8ADFC2-D037-59E0-EBCE-B04FCD2C9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36" y="2125631"/>
            <a:ext cx="7524328" cy="4230719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263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2753 </a:t>
            </a:r>
            <a:r>
              <a:rPr lang="ko-KR" altLang="en-US" sz="3200" dirty="0"/>
              <a:t>윤년</a:t>
            </a:r>
            <a:br>
              <a:rPr lang="en-US" altLang="ko-KR" sz="3200" dirty="0"/>
            </a:br>
            <a:r>
              <a:rPr lang="en-US" altLang="ko-KR" sz="2000" dirty="0"/>
              <a:t>https://www.acmicpc.net/problem/2753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연도가 주어졌을 때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윤년이면 </a:t>
            </a:r>
            <a:r>
              <a:rPr lang="en-US" altLang="ko-KR" sz="2000" dirty="0">
                <a:latin typeface="Open Sans" panose="020F0502020204030204" pitchFamily="34" charset="0"/>
              </a:rPr>
              <a:t>1, </a:t>
            </a:r>
            <a:r>
              <a:rPr lang="ko-KR" altLang="en-US" sz="2000" dirty="0">
                <a:latin typeface="Open Sans" panose="020F0502020204030204" pitchFamily="34" charset="0"/>
              </a:rPr>
              <a:t>아니면 </a:t>
            </a:r>
            <a:r>
              <a:rPr lang="en-US" altLang="ko-KR" sz="2000" dirty="0">
                <a:latin typeface="Open Sans" panose="020F0502020204030204" pitchFamily="34" charset="0"/>
              </a:rPr>
              <a:t>0</a:t>
            </a:r>
            <a:r>
              <a:rPr lang="ko-KR" altLang="en-US" sz="2000" dirty="0">
                <a:latin typeface="Open Sans" panose="020F0502020204030204" pitchFamily="34" charset="0"/>
              </a:rPr>
              <a:t>을 출력하는 프로그램을 작성하시오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윤년은 연도가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4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의 배수이면서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100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의 배수가 아닐 때 또는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400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의 배수일 때이다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예를 들어</a:t>
            </a:r>
            <a:r>
              <a:rPr lang="en-US" altLang="ko-KR" sz="2000" dirty="0">
                <a:latin typeface="Open Sans" panose="020F0502020204030204" pitchFamily="34" charset="0"/>
              </a:rPr>
              <a:t>, 2012</a:t>
            </a:r>
            <a:r>
              <a:rPr lang="ko-KR" altLang="en-US" sz="2000" dirty="0">
                <a:latin typeface="Open Sans" panose="020F0502020204030204" pitchFamily="34" charset="0"/>
              </a:rPr>
              <a:t>년은 </a:t>
            </a:r>
            <a:r>
              <a:rPr lang="en-US" altLang="ko-KR" sz="2000" dirty="0">
                <a:latin typeface="Open Sans" panose="020F0502020204030204" pitchFamily="34" charset="0"/>
              </a:rPr>
              <a:t>4</a:t>
            </a:r>
            <a:r>
              <a:rPr lang="ko-KR" altLang="en-US" sz="2000" dirty="0">
                <a:latin typeface="Open Sans" panose="020F0502020204030204" pitchFamily="34" charset="0"/>
              </a:rPr>
              <a:t>의 배수이면서 </a:t>
            </a:r>
            <a:r>
              <a:rPr lang="en-US" altLang="ko-KR" sz="2000" dirty="0">
                <a:latin typeface="Open Sans" panose="020F0502020204030204" pitchFamily="34" charset="0"/>
              </a:rPr>
              <a:t>100</a:t>
            </a:r>
            <a:r>
              <a:rPr lang="ko-KR" altLang="en-US" sz="2000" dirty="0">
                <a:latin typeface="Open Sans" panose="020F0502020204030204" pitchFamily="34" charset="0"/>
              </a:rPr>
              <a:t>의 배수가 아니라서 윤년이다</a:t>
            </a:r>
            <a:r>
              <a:rPr lang="en-US" altLang="ko-KR" sz="2000" dirty="0">
                <a:latin typeface="Open Sans" panose="020F0502020204030204" pitchFamily="34" charset="0"/>
              </a:rPr>
              <a:t>. 1900</a:t>
            </a:r>
            <a:r>
              <a:rPr lang="ko-KR" altLang="en-US" sz="2000" dirty="0">
                <a:latin typeface="Open Sans" panose="020F0502020204030204" pitchFamily="34" charset="0"/>
              </a:rPr>
              <a:t>년은 </a:t>
            </a:r>
            <a:r>
              <a:rPr lang="en-US" altLang="ko-KR" sz="2000" dirty="0">
                <a:latin typeface="Open Sans" panose="020F0502020204030204" pitchFamily="34" charset="0"/>
              </a:rPr>
              <a:t>100</a:t>
            </a:r>
            <a:r>
              <a:rPr lang="ko-KR" altLang="en-US" sz="2000" dirty="0">
                <a:latin typeface="Open Sans" panose="020F0502020204030204" pitchFamily="34" charset="0"/>
              </a:rPr>
              <a:t>의 배수이고 </a:t>
            </a:r>
            <a:r>
              <a:rPr lang="en-US" altLang="ko-KR" sz="2000" dirty="0">
                <a:latin typeface="Open Sans" panose="020F0502020204030204" pitchFamily="34" charset="0"/>
              </a:rPr>
              <a:t>400</a:t>
            </a:r>
            <a:r>
              <a:rPr lang="ko-KR" altLang="en-US" sz="2000" dirty="0">
                <a:latin typeface="Open Sans" panose="020F0502020204030204" pitchFamily="34" charset="0"/>
              </a:rPr>
              <a:t>의 배수는 아니기 때문에 윤년이 아니다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하지만</a:t>
            </a:r>
            <a:r>
              <a:rPr lang="en-US" altLang="ko-KR" sz="2000" dirty="0">
                <a:latin typeface="Open Sans" panose="020F0502020204030204" pitchFamily="34" charset="0"/>
              </a:rPr>
              <a:t>, 2000</a:t>
            </a:r>
            <a:r>
              <a:rPr lang="ko-KR" altLang="en-US" sz="2000" dirty="0">
                <a:latin typeface="Open Sans" panose="020F0502020204030204" pitchFamily="34" charset="0"/>
              </a:rPr>
              <a:t>년은 </a:t>
            </a:r>
            <a:r>
              <a:rPr lang="en-US" altLang="ko-KR" sz="2000" dirty="0">
                <a:latin typeface="Open Sans" panose="020F0502020204030204" pitchFamily="34" charset="0"/>
              </a:rPr>
              <a:t>400</a:t>
            </a:r>
            <a:r>
              <a:rPr lang="ko-KR" altLang="en-US" sz="2000" dirty="0">
                <a:latin typeface="Open Sans" panose="020F0502020204030204" pitchFamily="34" charset="0"/>
              </a:rPr>
              <a:t>의 배수이기 때문에 윤년이다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50476"/>
            <a:ext cx="6322765" cy="26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703605-54FB-A253-C935-5B0D9434B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17" y="1847665"/>
            <a:ext cx="6322765" cy="4319429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3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771</Words>
  <Application>Microsoft Office PowerPoint</Application>
  <PresentationFormat>화면 슬라이드 쇼(4:3)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malgun gothic</vt:lpstr>
      <vt:lpstr>malgun gothic</vt:lpstr>
      <vt:lpstr>Arial</vt:lpstr>
      <vt:lpstr>Open Sans</vt:lpstr>
      <vt:lpstr>Office 테마</vt:lpstr>
      <vt:lpstr>숙제4. 연산자</vt:lpstr>
      <vt:lpstr>1. Ch4. 연습문제 2번</vt:lpstr>
      <vt:lpstr>2. Ch4. 연습문제 6번</vt:lpstr>
      <vt:lpstr>3. Ch4. 연습문제 7번</vt:lpstr>
      <vt:lpstr>4. Ch4. 연습문제 9번</vt:lpstr>
      <vt:lpstr>5. Ch4. 응용예제01 윤년 계산하기</vt:lpstr>
      <vt:lpstr>6. Ch4. 응용예제02 거북이로 2진수 숫자 표현하기</vt:lpstr>
      <vt:lpstr>7. Ch4. 연습문제 10번</vt:lpstr>
      <vt:lpstr>8. 백준2753 윤년 https://www.acmicpc.net/problem/2753 (소스코드와 “맞았습니다!!”스크린 샷 제출)</vt:lpstr>
      <vt:lpstr>9. 백준2914 저작권 https://www.acmicpc.net/problem/2914 (소스코드와 “맞았습니다!!”스크린 샷 제출)</vt:lpstr>
      <vt:lpstr>10. 백준2530 인공지능 시계 https://www.acmicpc.net/problem/2530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266</cp:revision>
  <cp:lastPrinted>2023-07-23T09:30:34Z</cp:lastPrinted>
  <dcterms:created xsi:type="dcterms:W3CDTF">2008-03-02T04:39:19Z</dcterms:created>
  <dcterms:modified xsi:type="dcterms:W3CDTF">2025-04-01T15:53:15Z</dcterms:modified>
</cp:coreProperties>
</file>