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8" r:id="rId2"/>
    <p:sldId id="365" r:id="rId3"/>
    <p:sldId id="367" r:id="rId4"/>
    <p:sldId id="369" r:id="rId5"/>
    <p:sldId id="371" r:id="rId6"/>
    <p:sldId id="357" r:id="rId7"/>
    <p:sldId id="359" r:id="rId8"/>
    <p:sldId id="361" r:id="rId9"/>
    <p:sldId id="362" r:id="rId10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3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4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2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BD46A01-BD11-4CA3-A769-0EF1F2341149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777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337233D-A6F2-4C21-B43B-638BE16BC6DB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84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AC127BB2-9224-4EE8-85D9-9E616C1E5CB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500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9. </a:t>
            </a:r>
            <a:r>
              <a:rPr lang="ko-KR" altLang="en-US" b="1" dirty="0">
                <a:solidFill>
                  <a:srgbClr val="0000FF"/>
                </a:solidFill>
              </a:rPr>
              <a:t>함수와 모듈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Ch9.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11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11. 1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합계</a:t>
            </a:r>
            <a:r>
              <a:rPr lang="en-US" altLang="ko-KR" dirty="0"/>
              <a:t>(=5050)</a:t>
            </a:r>
            <a:r>
              <a:rPr lang="ko-KR" altLang="en-US" dirty="0"/>
              <a:t>을 구하는 </a:t>
            </a:r>
            <a:r>
              <a:rPr lang="ko-KR" altLang="en-US" dirty="0" err="1"/>
              <a:t>재귀함수를</a:t>
            </a:r>
            <a:r>
              <a:rPr lang="ko-KR" altLang="en-US" dirty="0"/>
              <a:t> 사용한 코드입니다</a:t>
            </a:r>
            <a:r>
              <a:rPr lang="en-US" altLang="ko-KR" dirty="0"/>
              <a:t>. </a:t>
            </a:r>
            <a:r>
              <a:rPr lang="ko-KR" altLang="en-US" dirty="0" err="1"/>
              <a:t>재귀함수의</a:t>
            </a:r>
            <a:r>
              <a:rPr lang="ko-KR" altLang="en-US" dirty="0"/>
              <a:t> 빈 부분을 완성하세요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8093"/>
              </p:ext>
            </p:extLst>
          </p:nvPr>
        </p:nvGraphicFramePr>
        <p:xfrm>
          <a:off x="683568" y="2329506"/>
          <a:ext cx="5725160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def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addNumber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num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:</a:t>
                      </a: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print(</a:t>
                      </a:r>
                      <a:r>
                        <a:rPr lang="en-US" sz="2000" kern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addNumber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(100))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13117"/>
              </p:ext>
            </p:extLst>
          </p:nvPr>
        </p:nvGraphicFramePr>
        <p:xfrm>
          <a:off x="1115616" y="2786706"/>
          <a:ext cx="4608512" cy="1578398"/>
        </p:xfrm>
        <a:graphic>
          <a:graphicData uri="http://schemas.openxmlformats.org/drawingml/2006/table">
            <a:tbl>
              <a:tblPr firstRow="1" firstCol="1" bandRow="1"/>
              <a:tblGrid>
                <a:gridCol w="4608512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1578398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if num == 1: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return 1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  <a:b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return num +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addNumber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(num - 1)</a:t>
                      </a:r>
                    </a:p>
                    <a:p>
                      <a:pPr marL="63500" algn="l" fontAlgn="base" latinLnBrk="1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74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Ch9.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12. [</a:t>
            </a:r>
            <a:r>
              <a:rPr lang="ko-KR" altLang="en-US" sz="2000" dirty="0"/>
              <a:t>심화 문제</a:t>
            </a:r>
            <a:r>
              <a:rPr lang="en-US" altLang="ko-KR" sz="2000" dirty="0"/>
              <a:t>]    </a:t>
            </a:r>
            <a:r>
              <a:rPr lang="ko-KR" altLang="en-US" sz="2000" dirty="0"/>
              <a:t>재귀 호출 함수를 이용해서 입력한 </a:t>
            </a:r>
            <a:r>
              <a:rPr lang="en-US" altLang="ko-KR" sz="2000" dirty="0"/>
              <a:t>10</a:t>
            </a:r>
            <a:r>
              <a:rPr lang="ko-KR" altLang="en-US" sz="2000" dirty="0"/>
              <a:t>진수를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/8</a:t>
            </a:r>
            <a:r>
              <a:rPr lang="ko-KR" altLang="en-US" sz="2000" dirty="0"/>
              <a:t>진수</a:t>
            </a:r>
            <a:r>
              <a:rPr lang="en-US" altLang="ko-KR" sz="2000" dirty="0"/>
              <a:t>/16</a:t>
            </a:r>
            <a:r>
              <a:rPr lang="ko-KR" altLang="en-US" sz="2000" dirty="0"/>
              <a:t>진수로 변환하는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재귀 호출 함수는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 변환하는 </a:t>
            </a:r>
            <a:r>
              <a:rPr lang="en-US" altLang="ko-KR" sz="2000" dirty="0"/>
              <a:t>base2(</a:t>
            </a:r>
            <a:r>
              <a:rPr lang="ko-KR" altLang="en-US" sz="2000" dirty="0"/>
              <a:t>숫자</a:t>
            </a:r>
            <a:r>
              <a:rPr lang="en-US" altLang="ko-KR" sz="2000" dirty="0"/>
              <a:t>), 8</a:t>
            </a:r>
            <a:r>
              <a:rPr lang="ko-KR" altLang="en-US" sz="2000" dirty="0"/>
              <a:t>진수로 변환하는 </a:t>
            </a:r>
            <a:r>
              <a:rPr lang="en-US" altLang="ko-KR" sz="2000" dirty="0"/>
              <a:t>base8(</a:t>
            </a:r>
            <a:r>
              <a:rPr lang="ko-KR" altLang="en-US" sz="2000" dirty="0"/>
              <a:t>숫자</a:t>
            </a:r>
            <a:r>
              <a:rPr lang="en-US" altLang="ko-KR" sz="2000" dirty="0"/>
              <a:t>), 16</a:t>
            </a:r>
            <a:r>
              <a:rPr lang="ko-KR" altLang="en-US" sz="2000" dirty="0"/>
              <a:t>진수로 변환하는 </a:t>
            </a:r>
            <a:r>
              <a:rPr lang="en-US" altLang="ko-KR" sz="2000" dirty="0"/>
              <a:t>base16(</a:t>
            </a:r>
            <a:r>
              <a:rPr lang="ko-KR" altLang="en-US" sz="2000" dirty="0"/>
              <a:t>숫자</a:t>
            </a:r>
            <a:r>
              <a:rPr lang="en-US" altLang="ko-KR" sz="2000" dirty="0"/>
              <a:t>) </a:t>
            </a:r>
            <a:r>
              <a:rPr lang="ko-KR" altLang="en-US" sz="2000" dirty="0"/>
              <a:t>등 </a:t>
            </a:r>
            <a:r>
              <a:rPr lang="en-US" altLang="ko-KR" sz="2000" dirty="0"/>
              <a:t>3</a:t>
            </a:r>
            <a:r>
              <a:rPr lang="ko-KR" altLang="en-US" sz="2000" dirty="0"/>
              <a:t>개 함수를 작성하세요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69457"/>
            <a:ext cx="3514725" cy="198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3EAE1-DED0-2CF4-FFE4-A975460E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708811"/>
            <a:ext cx="5301916" cy="547480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0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3. Ch9. </a:t>
            </a:r>
            <a:r>
              <a:rPr lang="ko-KR" altLang="en-US" sz="2400" dirty="0" err="1"/>
              <a:t>응용예제</a:t>
            </a:r>
            <a:r>
              <a:rPr lang="en-US" altLang="ko-KR" sz="2400" dirty="0"/>
              <a:t>01 </a:t>
            </a:r>
            <a:r>
              <a:rPr lang="ko-KR" altLang="en-US" sz="2400" dirty="0"/>
              <a:t>문자와 숫자가 섞인 데이터 정렬하기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sz="2000" dirty="0"/>
              <a:t>문자와 숫자가 섞여 있는 데이터가 있을 때 숫자를 기준으로 데이터를 정렬하는 프로그램을 만들어 보자</a:t>
            </a:r>
            <a:r>
              <a:rPr lang="en-US" altLang="ko-KR" sz="2000" dirty="0"/>
              <a:t>. 7</a:t>
            </a:r>
            <a:r>
              <a:rPr lang="ko-KR" altLang="en-US" sz="2000" dirty="0"/>
              <a:t>장의 </a:t>
            </a:r>
            <a:r>
              <a:rPr lang="en-US" altLang="ko-KR" sz="2000" dirty="0"/>
              <a:t>[</a:t>
            </a:r>
            <a:r>
              <a:rPr lang="ko-KR" altLang="en-US" sz="2000" dirty="0" err="1"/>
              <a:t>응용예제</a:t>
            </a:r>
            <a:r>
              <a:rPr lang="en-US" altLang="ko-KR" sz="2000" dirty="0"/>
              <a:t>01]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비숫한데</a:t>
            </a:r>
            <a:r>
              <a:rPr lang="en-US" altLang="ko-KR" sz="2000" dirty="0"/>
              <a:t>, 7</a:t>
            </a:r>
            <a:r>
              <a:rPr lang="ko-KR" altLang="en-US" sz="2000" dirty="0"/>
              <a:t>장에서는 </a:t>
            </a:r>
            <a:r>
              <a:rPr lang="en-US" altLang="ko-KR" sz="2000" dirty="0"/>
              <a:t>16</a:t>
            </a:r>
            <a:r>
              <a:rPr lang="ko-KR" altLang="en-US" sz="2000" dirty="0"/>
              <a:t>진수로 취급했던 것을 여기서는 문자로 취급한다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예로 </a:t>
            </a:r>
            <a:r>
              <a:rPr lang="en-US" altLang="ko-KR" sz="2000" dirty="0"/>
              <a:t>A37B, 23CC, 88D9, BBB8F, 3A9A</a:t>
            </a:r>
            <a:r>
              <a:rPr lang="ko-KR" altLang="en-US" sz="2000" dirty="0"/>
              <a:t>의 값 </a:t>
            </a:r>
            <a:r>
              <a:rPr lang="en-US" altLang="ko-KR" sz="2000" dirty="0"/>
              <a:t>5</a:t>
            </a:r>
            <a:r>
              <a:rPr lang="ko-KR" altLang="en-US" sz="2000" dirty="0"/>
              <a:t>개를 정렬한다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0000FF"/>
                </a:solidFill>
              </a:rPr>
              <a:t>이 </a:t>
            </a:r>
            <a:r>
              <a:rPr lang="ko-KR" altLang="en-US" sz="2000" dirty="0" err="1">
                <a:solidFill>
                  <a:srgbClr val="0000FF"/>
                </a:solidFill>
              </a:rPr>
              <a:t>값들에서</a:t>
            </a:r>
            <a:r>
              <a:rPr lang="ko-KR" altLang="en-US" sz="2000" dirty="0">
                <a:solidFill>
                  <a:srgbClr val="0000FF"/>
                </a:solidFill>
              </a:rPr>
              <a:t> 문자는 무시하고 숫자만 취급하면</a:t>
            </a:r>
            <a:r>
              <a:rPr lang="en-US" altLang="ko-KR" sz="2000" dirty="0">
                <a:solidFill>
                  <a:srgbClr val="0000FF"/>
                </a:solidFill>
              </a:rPr>
              <a:t> 37, 23, 889, 8, 39</a:t>
            </a:r>
            <a:r>
              <a:rPr lang="ko-KR" altLang="en-US" sz="2000" dirty="0">
                <a:solidFill>
                  <a:srgbClr val="0000FF"/>
                </a:solidFill>
              </a:rPr>
              <a:t>가 된다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  <a:r>
              <a:rPr lang="ko-KR" altLang="en-US" sz="2000" dirty="0">
                <a:solidFill>
                  <a:srgbClr val="0000FF"/>
                </a:solidFill>
              </a:rPr>
              <a:t>숫자만 취급해서 오름차순으로 정렬하는 순서는 다음과 같다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  <a:r>
              <a:rPr lang="ko-KR" altLang="en-US" sz="2000" dirty="0"/>
              <a:t>정렬은 선택 정렬 방식을 사용한다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33056"/>
            <a:ext cx="7704856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CF8B20-FACD-4CE4-668E-FA965FB09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179537"/>
            <a:ext cx="6553200" cy="4498926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72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 Ch9.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02 </a:t>
            </a:r>
            <a:r>
              <a:rPr lang="ko-KR" altLang="en-US" sz="2800" dirty="0"/>
              <a:t>날짜 세기 및 요일 구하기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sz="2000" dirty="0">
                <a:solidFill>
                  <a:srgbClr val="0000FF"/>
                </a:solidFill>
              </a:rPr>
              <a:t>입력한 날짜에서 현재 날짜까지 며칠이 지났는지 날짜 수를 세는 프로그램을 만들어 보자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ko-KR" altLang="en-US" sz="2000" dirty="0"/>
              <a:t>추가로 현재 날짜에 해당하는 요일도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</a:t>
            </a:r>
            <a:r>
              <a:rPr lang="en-US" altLang="ko-KR" sz="2000" dirty="0">
                <a:solidFill>
                  <a:srgbClr val="0000FF"/>
                </a:solidFill>
              </a:rPr>
              <a:t>time </a:t>
            </a:r>
            <a:r>
              <a:rPr lang="ko-KR" altLang="en-US" sz="2000" dirty="0">
                <a:solidFill>
                  <a:srgbClr val="0000FF"/>
                </a:solidFill>
              </a:rPr>
              <a:t>모듈과 </a:t>
            </a:r>
            <a:r>
              <a:rPr lang="en-US" altLang="ko-KR" sz="2000" dirty="0" err="1">
                <a:solidFill>
                  <a:srgbClr val="0000FF"/>
                </a:solidFill>
              </a:rPr>
              <a:t>datetime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모듈</a:t>
            </a:r>
            <a:r>
              <a:rPr lang="ko-KR" altLang="en-US" sz="2000" dirty="0"/>
              <a:t>의 함수를 사용해 날짜와 시간을 구한다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733465"/>
            <a:ext cx="799147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6A9D2D-ADF7-5D45-0389-4D414E426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4" y="1268760"/>
            <a:ext cx="8229600" cy="3918857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9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</a:t>
            </a:r>
            <a:r>
              <a:rPr lang="ko-KR" altLang="en-US" sz="3200" dirty="0"/>
              <a:t>백준</a:t>
            </a:r>
            <a:r>
              <a:rPr lang="en-US" altLang="ko-KR" sz="3200" dirty="0"/>
              <a:t>25501 </a:t>
            </a:r>
            <a:r>
              <a:rPr lang="ko-KR" altLang="en-US" sz="3200" dirty="0"/>
              <a:t>재귀의 귀재</a:t>
            </a:r>
            <a:br>
              <a:rPr lang="en-US" altLang="ko-KR" sz="3200" dirty="0"/>
            </a:br>
            <a:r>
              <a:rPr lang="en-US" altLang="ko-KR" sz="2000" dirty="0"/>
              <a:t>https://www.acmicpc.net/problem/25501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 err="1">
                <a:latin typeface="Open Sans" panose="020F0502020204030204" pitchFamily="34" charset="0"/>
              </a:rPr>
              <a:t>팰린드롬이란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앞에서부터 읽었을 때와 뒤에서부터 읽었을 때가 같은 문자열을 말한다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 err="1">
                <a:latin typeface="Open Sans" panose="020F0502020204030204" pitchFamily="34" charset="0"/>
              </a:rPr>
              <a:t>팰린드롬의</a:t>
            </a:r>
            <a:r>
              <a:rPr lang="ko-KR" altLang="en-US" sz="2000" dirty="0">
                <a:latin typeface="Open Sans" panose="020F0502020204030204" pitchFamily="34" charset="0"/>
              </a:rPr>
              <a:t> 예시로 </a:t>
            </a:r>
            <a:r>
              <a:rPr lang="en-US" altLang="ko-KR" sz="2000" dirty="0">
                <a:latin typeface="Open Sans" panose="020F0502020204030204" pitchFamily="34" charset="0"/>
              </a:rPr>
              <a:t>AAA, ABBA, ABABA </a:t>
            </a:r>
            <a:r>
              <a:rPr lang="ko-KR" altLang="en-US" sz="2000" dirty="0">
                <a:latin typeface="Open Sans" panose="020F0502020204030204" pitchFamily="34" charset="0"/>
              </a:rPr>
              <a:t>등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구체적으로는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문자열 </a:t>
            </a:r>
            <a:r>
              <a:rPr lang="en-US" altLang="ko-KR" sz="2000" dirty="0">
                <a:solidFill>
                  <a:srgbClr val="0000FF"/>
                </a:solidFill>
              </a:rPr>
              <a:t>S</a:t>
            </a:r>
            <a:r>
              <a:rPr lang="ko-KR" altLang="en-US" sz="2000" dirty="0">
                <a:solidFill>
                  <a:srgbClr val="0000FF"/>
                </a:solidFill>
              </a:rPr>
              <a:t>를 </a:t>
            </a:r>
            <a:r>
              <a:rPr lang="en-US" altLang="ko-KR" sz="2000" dirty="0" err="1">
                <a:solidFill>
                  <a:srgbClr val="0000FF"/>
                </a:solidFill>
              </a:rPr>
              <a:t>isPalindrome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함수의 인자로 전달하여 </a:t>
            </a:r>
            <a:r>
              <a:rPr lang="ko-KR" altLang="en-US" sz="2000" dirty="0" err="1">
                <a:solidFill>
                  <a:srgbClr val="0000FF"/>
                </a:solidFill>
              </a:rPr>
              <a:t>팰린드롬</a:t>
            </a:r>
            <a:r>
              <a:rPr lang="ko-KR" altLang="en-US" sz="2000" dirty="0">
                <a:solidFill>
                  <a:srgbClr val="0000FF"/>
                </a:solidFill>
              </a:rPr>
              <a:t> 함수의 </a:t>
            </a:r>
            <a:r>
              <a:rPr lang="ko-KR" altLang="en-US" sz="2000" dirty="0" err="1">
                <a:solidFill>
                  <a:srgbClr val="0000FF"/>
                </a:solidFill>
              </a:rPr>
              <a:t>반환값과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recursion </a:t>
            </a:r>
            <a:r>
              <a:rPr lang="ko-KR" altLang="en-US" sz="2000" dirty="0">
                <a:solidFill>
                  <a:srgbClr val="0000FF"/>
                </a:solidFill>
              </a:rPr>
              <a:t>함수의 호출 횟수를 구해보자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count = 0 # </a:t>
            </a:r>
            <a:r>
              <a:rPr lang="ko-KR" altLang="en-US" sz="2000" dirty="0" err="1">
                <a:solidFill>
                  <a:srgbClr val="0000FF"/>
                </a:solidFill>
              </a:rPr>
              <a:t>전역변수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</a:rPr>
              <a:t>def</a:t>
            </a:r>
            <a:r>
              <a:rPr lang="en-US" altLang="ko-KR" sz="2000" dirty="0">
                <a:solidFill>
                  <a:srgbClr val="0000FF"/>
                </a:solidFill>
              </a:rPr>
              <a:t> recursion(s, l, r):</a:t>
            </a:r>
          </a:p>
          <a:p>
            <a:pPr marL="457200" lvl="1" indent="0" algn="just">
              <a:buNone/>
            </a:pPr>
            <a:r>
              <a:rPr lang="en-US" altLang="ko-KR" dirty="0">
                <a:solidFill>
                  <a:srgbClr val="0000FF"/>
                </a:solidFill>
              </a:rPr>
              <a:t>     global count   # </a:t>
            </a:r>
            <a:r>
              <a:rPr lang="ko-KR" altLang="en-US" dirty="0" err="1">
                <a:solidFill>
                  <a:srgbClr val="0000FF"/>
                </a:solidFill>
              </a:rPr>
              <a:t>전역변수</a:t>
            </a:r>
            <a:r>
              <a:rPr lang="ko-KR" altLang="en-US" dirty="0">
                <a:solidFill>
                  <a:srgbClr val="0000FF"/>
                </a:solidFill>
              </a:rPr>
              <a:t>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33056"/>
            <a:ext cx="7216301" cy="2664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97649F-C7C9-FFAC-56EE-5702AB11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856403"/>
            <a:ext cx="7596336" cy="340880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</a:t>
            </a:r>
            <a:r>
              <a:rPr lang="ko-KR" altLang="en-US" sz="3200" dirty="0"/>
              <a:t>백준</a:t>
            </a:r>
            <a:r>
              <a:rPr lang="en-US" altLang="ko-KR" sz="3200" dirty="0"/>
              <a:t>11729 </a:t>
            </a:r>
            <a:r>
              <a:rPr lang="ko-KR" altLang="en-US" sz="3200" dirty="0"/>
              <a:t>하노이 탑 이동 순서</a:t>
            </a:r>
            <a:br>
              <a:rPr lang="en-US" altLang="ko-KR" sz="3200" dirty="0"/>
            </a:br>
            <a:r>
              <a:rPr lang="en-US" altLang="ko-KR" sz="2000" dirty="0"/>
              <a:t>https://www.acmicpc.net/problem/11729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세 개의 장대가 있고 첫 번째 장대에는 반경이 서로 다른 </a:t>
            </a:r>
            <a:r>
              <a:rPr lang="en-US" altLang="ko-KR" sz="1800" dirty="0"/>
              <a:t>n</a:t>
            </a:r>
            <a:r>
              <a:rPr lang="ko-KR" altLang="en-US" sz="1800" dirty="0"/>
              <a:t>개의 원판이 쌓여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원판은 반경이 큰 순서대로 쌓여있다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이제 수도승들이 다음 규칙에 따라 첫 번째 장대에서 세 번째 장대로 옮기려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한 번에 한 개의 </a:t>
            </a:r>
            <a:r>
              <a:rPr lang="ko-KR" altLang="en-US" sz="1800" dirty="0" err="1"/>
              <a:t>원판만을</a:t>
            </a:r>
            <a:r>
              <a:rPr lang="ko-KR" altLang="en-US" sz="1800" dirty="0"/>
              <a:t> 다른 탑으로 옮길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쌓아 놓은 원판은 항상 위의 것이 아래의 것보다 작아야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>
                <a:solidFill>
                  <a:srgbClr val="0000FF"/>
                </a:solidFill>
              </a:rPr>
              <a:t>이 작업을 수행하는데 필요한 이동 순서를 출력하는 프로그램을 작성하라</a:t>
            </a:r>
            <a:r>
              <a:rPr lang="en-US" altLang="ko-KR" sz="1800" dirty="0">
                <a:solidFill>
                  <a:srgbClr val="0000FF"/>
                </a:solidFill>
              </a:rPr>
              <a:t>. </a:t>
            </a:r>
            <a:r>
              <a:rPr lang="ko-KR" altLang="en-US" sz="1800" dirty="0">
                <a:solidFill>
                  <a:srgbClr val="0000FF"/>
                </a:solidFill>
              </a:rPr>
              <a:t>단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이동 횟수는 최소가 되어야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  <a:endParaRPr lang="ko-KR" altLang="en-US" sz="1800" dirty="0">
              <a:solidFill>
                <a:srgbClr val="0000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63256"/>
            <a:ext cx="5976664" cy="29732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719C9F-A172-3767-11EC-5DA35AF2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8" y="1733087"/>
            <a:ext cx="7668344" cy="3945848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22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323528" y="277236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재귀적 함수 호출</a:t>
            </a:r>
            <a:endParaRPr lang="en-US" altLang="ko-KR" dirty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하노이의 탑</a:t>
            </a:r>
            <a:endParaRPr lang="en-US" altLang="ko-KR" sz="2000" dirty="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N</a:t>
            </a:r>
            <a:r>
              <a:rPr lang="ko-KR" altLang="en-US" sz="2000" dirty="0"/>
              <a:t>개 원반을 </a:t>
            </a:r>
            <a:r>
              <a:rPr lang="en-US" altLang="ko-KR" sz="2000" dirty="0"/>
              <a:t>1</a:t>
            </a:r>
            <a:r>
              <a:rPr lang="ko-KR" altLang="en-US" sz="2000" dirty="0"/>
              <a:t>번에서 </a:t>
            </a:r>
            <a:r>
              <a:rPr lang="en-US" altLang="ko-KR" sz="2000" dirty="0"/>
              <a:t>3</a:t>
            </a:r>
            <a:r>
              <a:rPr lang="ko-KR" altLang="en-US" sz="2000" dirty="0"/>
              <a:t>번으로 옮기기</a:t>
            </a: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N-1</a:t>
            </a:r>
            <a:r>
              <a:rPr lang="ko-KR" altLang="en-US" sz="2000" dirty="0"/>
              <a:t>개 원반을 </a:t>
            </a:r>
            <a:r>
              <a:rPr lang="en-US" altLang="ko-KR" sz="2000" dirty="0"/>
              <a:t>1</a:t>
            </a:r>
            <a:r>
              <a:rPr lang="ko-KR" altLang="en-US" sz="2000" dirty="0"/>
              <a:t>번에서 </a:t>
            </a:r>
            <a:r>
              <a:rPr lang="en-US" altLang="ko-KR" sz="2000" dirty="0"/>
              <a:t>2</a:t>
            </a:r>
            <a:r>
              <a:rPr lang="ko-KR" altLang="en-US" sz="2000" dirty="0"/>
              <a:t>번으로 옮기기</a:t>
            </a: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1</a:t>
            </a:r>
            <a:r>
              <a:rPr lang="ko-KR" altLang="en-US" sz="2000" dirty="0"/>
              <a:t>개 원반을 </a:t>
            </a:r>
            <a:r>
              <a:rPr lang="en-US" altLang="ko-KR" sz="2000" dirty="0"/>
              <a:t>1</a:t>
            </a:r>
            <a:r>
              <a:rPr lang="ko-KR" altLang="en-US" sz="2000" dirty="0"/>
              <a:t>번에서 </a:t>
            </a:r>
            <a:r>
              <a:rPr lang="en-US" altLang="ko-KR" sz="2000" dirty="0"/>
              <a:t>3</a:t>
            </a:r>
            <a:r>
              <a:rPr lang="ko-KR" altLang="en-US" sz="2000" dirty="0"/>
              <a:t>번으로 옮기기</a:t>
            </a: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N-1</a:t>
            </a:r>
            <a:r>
              <a:rPr lang="ko-KR" altLang="en-US" sz="2000" dirty="0"/>
              <a:t>개 원반을 </a:t>
            </a:r>
            <a:r>
              <a:rPr lang="en-US" altLang="ko-KR" sz="2000" dirty="0"/>
              <a:t>2</a:t>
            </a:r>
            <a:r>
              <a:rPr lang="ko-KR" altLang="en-US" sz="2000" dirty="0"/>
              <a:t>번에서 </a:t>
            </a:r>
            <a:r>
              <a:rPr lang="en-US" altLang="ko-KR" sz="2000" dirty="0"/>
              <a:t>3</a:t>
            </a:r>
            <a:r>
              <a:rPr lang="ko-KR" altLang="en-US" sz="2000" dirty="0"/>
              <a:t>번으로 옮기기</a:t>
            </a: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64</a:t>
            </a:r>
            <a:r>
              <a:rPr lang="ko-KR" altLang="en-US" sz="2000" dirty="0"/>
              <a:t>개 원반 옮기기 </a:t>
            </a:r>
            <a:r>
              <a:rPr lang="en-US" altLang="ko-KR" sz="2000" dirty="0"/>
              <a:t>: 5833</a:t>
            </a:r>
            <a:r>
              <a:rPr lang="ko-KR" altLang="en-US" sz="2000" dirty="0"/>
              <a:t>억년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FA3D301-DB8A-4951-8ADC-9203690EB4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36588" y="2790825"/>
            <a:ext cx="8267700" cy="22018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0726" name="그림 9" descr="스크린샷 2015-12-20 오후 4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980728"/>
            <a:ext cx="3022449" cy="521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3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259870" y="293111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재귀적 함수 호출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하노이의 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AFD65733-3DB9-4475-B71A-8BB1C2CA258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539552" y="1988840"/>
            <a:ext cx="7889875" cy="2316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=1, 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=3):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6-startPeg-endPeg)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print(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기둥의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",  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원반을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", 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0000FF"/>
                </a:solidFill>
                <a:latin typeface="Courier10 BT" pitchFamily="49" charset="0"/>
                <a:cs typeface="Courier New" pitchFamily="49" charset="0"/>
              </a:rPr>
              <a:t>.")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6-startPeg-endPeg,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5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6439</TotalTime>
  <Words>669</Words>
  <Application>Microsoft Office PowerPoint</Application>
  <PresentationFormat>화면 슬라이드 쇼(4:3)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Courier10 BT</vt:lpstr>
      <vt:lpstr>굴림</vt:lpstr>
      <vt:lpstr>맑은 고딕</vt:lpstr>
      <vt:lpstr>맑은 고딕</vt:lpstr>
      <vt:lpstr>Arial</vt:lpstr>
      <vt:lpstr>Open Sans</vt:lpstr>
      <vt:lpstr>Wingdings</vt:lpstr>
      <vt:lpstr>Office 테마</vt:lpstr>
      <vt:lpstr>숙제9. 함수와 모듈</vt:lpstr>
      <vt:lpstr>1. Ch9. 연습문제 11번</vt:lpstr>
      <vt:lpstr>2. Ch9. 연습문제 12번</vt:lpstr>
      <vt:lpstr>3. Ch9. 응용예제01 문자와 숫자가 섞인 데이터 정렬하기</vt:lpstr>
      <vt:lpstr>4. Ch9. 응용예제02 날짜 세기 및 요일 구하기</vt:lpstr>
      <vt:lpstr>5. 백준25501 재귀의 귀재 https://www.acmicpc.net/problem/25501 (소스코드와 “맞았습니다!!”스크린 샷 제출)</vt:lpstr>
      <vt:lpstr>6. 백준11729 하노이 탑 이동 순서 https://www.acmicpc.net/problem/11729 (소스코드와 “맞았습니다!!”스크린 샷 제출)</vt:lpstr>
      <vt:lpstr>재귀적 함수 호출</vt:lpstr>
      <vt:lpstr>재귀적 함수 호출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278</cp:revision>
  <cp:lastPrinted>2023-07-23T09:30:34Z</cp:lastPrinted>
  <dcterms:created xsi:type="dcterms:W3CDTF">2008-03-02T04:39:19Z</dcterms:created>
  <dcterms:modified xsi:type="dcterms:W3CDTF">2025-05-17T14:14:54Z</dcterms:modified>
</cp:coreProperties>
</file>