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8" r:id="rId2"/>
    <p:sldId id="344" r:id="rId3"/>
    <p:sldId id="346" r:id="rId4"/>
    <p:sldId id="348" r:id="rId5"/>
    <p:sldId id="351" r:id="rId6"/>
    <p:sldId id="352" r:id="rId7"/>
    <p:sldId id="343" r:id="rId8"/>
    <p:sldId id="361" r:id="rId9"/>
    <p:sldId id="363" r:id="rId10"/>
    <p:sldId id="336" r:id="rId11"/>
    <p:sldId id="357" r:id="rId12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>
      <p:cViewPr varScale="1">
        <p:scale>
          <a:sx n="83" d="100"/>
          <a:sy n="83" d="100"/>
        </p:scale>
        <p:origin x="124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2025-03-24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5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36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3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51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0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7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849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59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FF"/>
                </a:solidFill>
              </a:rPr>
              <a:t>숙제</a:t>
            </a:r>
            <a:r>
              <a:rPr lang="en-US" altLang="ko-KR" b="1" dirty="0">
                <a:solidFill>
                  <a:srgbClr val="0000FF"/>
                </a:solidFill>
              </a:rPr>
              <a:t>3. </a:t>
            </a:r>
            <a:r>
              <a:rPr lang="ko-KR" altLang="en-US" b="1" dirty="0">
                <a:solidFill>
                  <a:srgbClr val="0000FF"/>
                </a:solidFill>
              </a:rPr>
              <a:t>변수와 </a:t>
            </a:r>
            <a:r>
              <a:rPr lang="ko-KR" altLang="en-US" b="1" dirty="0" err="1">
                <a:solidFill>
                  <a:srgbClr val="0000FF"/>
                </a:solidFill>
              </a:rPr>
              <a:t>데이터형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406896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9. </a:t>
            </a:r>
            <a:r>
              <a:rPr lang="ko-KR" altLang="en-US" sz="3200" dirty="0"/>
              <a:t>백준</a:t>
            </a:r>
            <a:r>
              <a:rPr lang="en-US" altLang="ko-KR" sz="3200" dirty="0"/>
              <a:t>2163 </a:t>
            </a:r>
            <a:r>
              <a:rPr lang="ko-KR" altLang="en-US" sz="3200" dirty="0"/>
              <a:t>초콜릿 자르기</a:t>
            </a:r>
            <a:br>
              <a:rPr lang="en-US" altLang="ko-KR" sz="3200" dirty="0"/>
            </a:br>
            <a:r>
              <a:rPr lang="en-US" altLang="ko-KR" sz="2000" dirty="0"/>
              <a:t>https://www.acmicpc.net/problem/2163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N×M </a:t>
            </a:r>
            <a:r>
              <a:rPr lang="ko-KR" altLang="en-US" sz="2000" dirty="0">
                <a:latin typeface="Open Sans" panose="020F0502020204030204" pitchFamily="34" charset="0"/>
              </a:rPr>
              <a:t>크기의 초콜릿을 하나 가지고 있다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초콜릿은 금이 가 있는 모양을 하고 있으며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그 금에 의해 </a:t>
            </a:r>
            <a:r>
              <a:rPr lang="en-US" altLang="ko-KR" sz="2000" dirty="0">
                <a:latin typeface="Open Sans" panose="020F0502020204030204" pitchFamily="34" charset="0"/>
              </a:rPr>
              <a:t>N×M</a:t>
            </a:r>
            <a:r>
              <a:rPr lang="ko-KR" altLang="en-US" sz="2000" dirty="0">
                <a:latin typeface="Open Sans" panose="020F0502020204030204" pitchFamily="34" charset="0"/>
              </a:rPr>
              <a:t>개의 조각으로 나눠질 수 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solidFill>
                  <a:srgbClr val="0000FF"/>
                </a:solidFill>
              </a:rPr>
              <a:t>1×1 </a:t>
            </a:r>
            <a:r>
              <a:rPr lang="ko-KR" altLang="en-US" sz="2000" dirty="0">
                <a:solidFill>
                  <a:srgbClr val="0000FF"/>
                </a:solidFill>
              </a:rPr>
              <a:t>크기의 초콜릿으로 쪼개기 위한 최소 쪼개기 횟수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232261"/>
            <a:ext cx="7205911" cy="30089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28CAB6-6AC3-1662-D534-156123D5D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69" y="3097260"/>
            <a:ext cx="8313861" cy="325909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37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10. </a:t>
            </a:r>
            <a:r>
              <a:rPr lang="ko-KR" altLang="en-US" sz="3200" dirty="0"/>
              <a:t>백준</a:t>
            </a:r>
            <a:r>
              <a:rPr lang="en-US" altLang="ko-KR" sz="3200" dirty="0"/>
              <a:t>11021 A+B-7</a:t>
            </a:r>
            <a:br>
              <a:rPr lang="en-US" altLang="ko-KR" sz="3200" dirty="0"/>
            </a:br>
            <a:r>
              <a:rPr lang="en-US" altLang="ko-KR" sz="2000" dirty="0"/>
              <a:t>https://www.acmicpc.net/problem/11021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두 정수 </a:t>
            </a:r>
            <a:r>
              <a:rPr lang="en-US" altLang="ko-KR" sz="2000" dirty="0">
                <a:latin typeface="Open Sans" panose="020F0502020204030204" pitchFamily="34" charset="0"/>
              </a:rPr>
              <a:t>A</a:t>
            </a:r>
            <a:r>
              <a:rPr lang="ko-KR" altLang="en-US" sz="2000" dirty="0">
                <a:latin typeface="Open Sans" panose="020F0502020204030204" pitchFamily="34" charset="0"/>
              </a:rPr>
              <a:t>와 </a:t>
            </a:r>
            <a:r>
              <a:rPr lang="en-US" altLang="ko-KR" sz="2000" dirty="0">
                <a:latin typeface="Open Sans" panose="020F0502020204030204" pitchFamily="34" charset="0"/>
              </a:rPr>
              <a:t>B</a:t>
            </a:r>
            <a:r>
              <a:rPr lang="ko-KR" altLang="en-US" sz="2000" dirty="0">
                <a:latin typeface="Open Sans" panose="020F0502020204030204" pitchFamily="34" charset="0"/>
              </a:rPr>
              <a:t>를 </a:t>
            </a:r>
            <a:r>
              <a:rPr lang="ko-KR" altLang="en-US" sz="2000" dirty="0" err="1">
                <a:latin typeface="Open Sans" panose="020F0502020204030204" pitchFamily="34" charset="0"/>
              </a:rPr>
              <a:t>입력받은</a:t>
            </a:r>
            <a:r>
              <a:rPr lang="ko-KR" altLang="en-US" sz="2000" dirty="0">
                <a:latin typeface="Open Sans" panose="020F0502020204030204" pitchFamily="34" charset="0"/>
              </a:rPr>
              <a:t> 다음</a:t>
            </a:r>
            <a:r>
              <a:rPr lang="en-US" altLang="ko-KR" sz="2000" dirty="0">
                <a:latin typeface="Open Sans" panose="020F0502020204030204" pitchFamily="34" charset="0"/>
              </a:rPr>
              <a:t>, A+B</a:t>
            </a:r>
            <a:r>
              <a:rPr lang="ko-KR" altLang="en-US" sz="2000" dirty="0">
                <a:latin typeface="Open Sans" panose="020F0502020204030204" pitchFamily="34" charset="0"/>
              </a:rPr>
              <a:t>를 출력하는 프로그램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줄에 테스트 케이스의 개수 </a:t>
            </a:r>
            <a:r>
              <a:rPr lang="en-US" altLang="ko-KR" sz="2000" dirty="0">
                <a:latin typeface="Open Sans" panose="020F0502020204030204" pitchFamily="34" charset="0"/>
              </a:rPr>
              <a:t>T</a:t>
            </a:r>
            <a:r>
              <a:rPr lang="ko-KR" altLang="en-US" sz="2000" dirty="0">
                <a:latin typeface="Open Sans" panose="020F0502020204030204" pitchFamily="34" charset="0"/>
              </a:rPr>
              <a:t>가 주어진다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각 줄에 </a:t>
            </a:r>
            <a:r>
              <a:rPr lang="en-US" altLang="ko-KR" sz="2000" dirty="0">
                <a:latin typeface="Open Sans" panose="020F0502020204030204" pitchFamily="34" charset="0"/>
              </a:rPr>
              <a:t>A</a:t>
            </a:r>
            <a:r>
              <a:rPr lang="ko-KR" altLang="en-US" sz="2000" dirty="0">
                <a:latin typeface="Open Sans" panose="020F0502020204030204" pitchFamily="34" charset="0"/>
              </a:rPr>
              <a:t>와 </a:t>
            </a:r>
            <a:r>
              <a:rPr lang="en-US" altLang="ko-KR" sz="2000" dirty="0">
                <a:latin typeface="Open Sans" panose="020F0502020204030204" pitchFamily="34" charset="0"/>
              </a:rPr>
              <a:t>B</a:t>
            </a:r>
            <a:r>
              <a:rPr lang="ko-KR" altLang="en-US" sz="2000" dirty="0">
                <a:latin typeface="Open Sans" panose="020F0502020204030204" pitchFamily="34" charset="0"/>
              </a:rPr>
              <a:t>가 주어진다</a:t>
            </a:r>
            <a:r>
              <a:rPr lang="en-US" altLang="ko-KR" sz="2000" dirty="0">
                <a:latin typeface="Open Sans" panose="020F0502020204030204" pitchFamily="34" charset="0"/>
              </a:rPr>
              <a:t>. (0 &lt; A, B &lt; 10)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각 테스트 </a:t>
            </a:r>
            <a:r>
              <a:rPr lang="ko-KR" altLang="en-US" sz="2000" dirty="0" err="1">
                <a:latin typeface="Open Sans" panose="020F0502020204030204" pitchFamily="34" charset="0"/>
              </a:rPr>
              <a:t>케이스마다</a:t>
            </a:r>
            <a:r>
              <a:rPr lang="ko-KR" altLang="en-US" sz="2000" dirty="0">
                <a:latin typeface="Open Sans" panose="020F0502020204030204" pitchFamily="34" charset="0"/>
              </a:rPr>
              <a:t> </a:t>
            </a:r>
            <a:r>
              <a:rPr lang="en-US" altLang="ko-KR" sz="2000" dirty="0">
                <a:latin typeface="Open Sans" panose="020F0502020204030204" pitchFamily="34" charset="0"/>
              </a:rPr>
              <a:t>"Case #x: "</a:t>
            </a:r>
            <a:r>
              <a:rPr lang="ko-KR" altLang="en-US" sz="2000" dirty="0">
                <a:latin typeface="Open Sans" panose="020F0502020204030204" pitchFamily="34" charset="0"/>
              </a:rPr>
              <a:t>를 출력한 다음</a:t>
            </a:r>
            <a:r>
              <a:rPr lang="en-US" altLang="ko-KR" sz="2000" dirty="0">
                <a:latin typeface="Open Sans" panose="020F0502020204030204" pitchFamily="34" charset="0"/>
              </a:rPr>
              <a:t>, A+B</a:t>
            </a:r>
            <a:r>
              <a:rPr lang="ko-KR" altLang="en-US" sz="2000" dirty="0">
                <a:latin typeface="Open Sans" panose="020F0502020204030204" pitchFamily="34" charset="0"/>
              </a:rPr>
              <a:t>를 출력한다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for </a:t>
            </a:r>
            <a:r>
              <a:rPr lang="en-US" altLang="ko-KR" sz="2000" dirty="0" err="1">
                <a:solidFill>
                  <a:srgbClr val="0000FF"/>
                </a:solidFill>
                <a:latin typeface="Open Sans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 in range(1, T+1): # </a:t>
            </a:r>
            <a:r>
              <a:rPr lang="en-US" altLang="ko-KR" sz="2000" dirty="0" err="1">
                <a:solidFill>
                  <a:srgbClr val="0000FF"/>
                </a:solidFill>
                <a:latin typeface="Open Sans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=1,2,3,…,T 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반복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90" y="3501008"/>
            <a:ext cx="7532188" cy="30243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78D587-AE34-33B7-1939-75B21A320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28" y="3429000"/>
            <a:ext cx="7668344" cy="3048699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381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 Ch3.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2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ko-KR" dirty="0"/>
              <a:t>다음 코드를 실행하면 출력되는 결과를 고르세요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/>
              <a:t>5 / 10 = 0.5</a:t>
            </a:r>
            <a:endParaRPr lang="ko-KR" altLang="ko-KR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/>
              <a:t>5 / 10 = 0.50000</a:t>
            </a:r>
            <a:endParaRPr lang="ko-KR" altLang="ko-KR" dirty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5 / 10 = 0</a:t>
            </a:r>
            <a:endParaRPr lang="ko-KR" altLang="ko-KR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/>
              <a:t>5 / 10 = 0.00000</a:t>
            </a:r>
            <a:endParaRPr lang="ko-KR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220649"/>
              </p:ext>
            </p:extLst>
          </p:nvPr>
        </p:nvGraphicFramePr>
        <p:xfrm>
          <a:off x="683568" y="2114350"/>
          <a:ext cx="5725160" cy="450553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marL="63500" algn="just" fontAlgn="base" latinLnBrk="1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print('%d / %d = %d' % ( 5, 10, 5/10 ))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 Ch3.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3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ko-KR" dirty="0"/>
              <a:t>다음 각 결과를 예상해 보세요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(1) print("%04d" % 876) : 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0876</a:t>
            </a:r>
            <a:endParaRPr lang="ko-KR" altLang="ko-KR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dirty="0"/>
              <a:t>(2) print("%5s" % "</a:t>
            </a:r>
            <a:r>
              <a:rPr lang="en-US" altLang="ko-KR" dirty="0" err="1"/>
              <a:t>CookBook</a:t>
            </a:r>
            <a:r>
              <a:rPr lang="en-US" altLang="ko-KR" dirty="0"/>
              <a:t>") :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00"/>
                </a:highlight>
              </a:rPr>
              <a:t>CookBook</a:t>
            </a:r>
            <a:endParaRPr lang="en-US" altLang="ko-KR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dirty="0"/>
              <a:t>(3) print("%1.1f" % 123.45) : 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123.5</a:t>
            </a:r>
            <a:endParaRPr lang="ko-KR" altLang="ko-KR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3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3. Ch3.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ko-KR" dirty="0"/>
              <a:t>다음 코드를 실행하면 출력되는 결과를 고르세요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ko-KR" dirty="0"/>
              <a:t>① </a:t>
            </a:r>
            <a:r>
              <a:rPr lang="en-US" altLang="ko-KR" dirty="0"/>
              <a:t>111 222 333</a:t>
            </a:r>
            <a:endParaRPr lang="ko-KR" altLang="ko-KR" dirty="0"/>
          </a:p>
          <a:p>
            <a:pPr marL="0" indent="0">
              <a:buNone/>
            </a:pPr>
            <a:r>
              <a:rPr lang="ko-KR" altLang="ko-KR" dirty="0"/>
              <a:t>② </a:t>
            </a:r>
            <a:r>
              <a:rPr lang="en-US" altLang="ko-KR" dirty="0"/>
              <a:t>333 222 111</a:t>
            </a:r>
            <a:endParaRPr lang="ko-KR" altLang="ko-KR" dirty="0"/>
          </a:p>
          <a:p>
            <a:pPr marL="0" indent="0">
              <a:buNone/>
            </a:pPr>
            <a:r>
              <a:rPr lang="ko-KR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③ 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333 111 222</a:t>
            </a:r>
            <a:endParaRPr lang="ko-KR" altLang="ko-KR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ko-KR" altLang="ko-KR" dirty="0"/>
              <a:t>④ </a:t>
            </a:r>
            <a:r>
              <a:rPr lang="en-US" altLang="ko-KR" dirty="0"/>
              <a:t>222 333 111</a:t>
            </a:r>
            <a:endParaRPr lang="ko-KR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2114350"/>
          <a:ext cx="5725160" cy="450553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marL="63500" algn="just" fontAlgn="base" latinLnBrk="1"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print("{2:d} {0:d} {1:d}".format(111, 222, 333))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37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4. Ch3.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5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ko-KR" dirty="0"/>
              <a:t>다음 보기 중에서 설명하는 이스케이프 문자를 각각 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ko-KR" dirty="0" err="1"/>
              <a:t>르세요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(1) </a:t>
            </a:r>
            <a:r>
              <a:rPr lang="ko-KR" altLang="ko-KR" dirty="0"/>
              <a:t>다음 탭으로 이동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\t</a:t>
            </a:r>
            <a:endParaRPr lang="ko-KR" altLang="ko-KR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ko-KR" dirty="0"/>
              <a:t>뒤로 한 칸 이동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\b</a:t>
            </a:r>
            <a:endParaRPr lang="ko-KR" altLang="ko-KR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dirty="0"/>
              <a:t>(3) \</a:t>
            </a:r>
            <a:r>
              <a:rPr lang="ko-KR" altLang="ko-KR" dirty="0"/>
              <a:t>를 출력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\\</a:t>
            </a:r>
            <a:endParaRPr lang="ko-KR" altLang="ko-KR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91084" y="2301598"/>
          <a:ext cx="5725160" cy="450553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marL="63500" algn="just" fontAlgn="base" latinLnBrk="1"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 \t \b \\ \' \" 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99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5. Ch3.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15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240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15. </a:t>
            </a:r>
            <a:r>
              <a:rPr lang="ko-KR" altLang="ko-KR" sz="1800" dirty="0"/>
              <a:t>다음과 같은 결과가 나오도록 코드의 빈 곳을 채우세요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58570"/>
              </p:ext>
            </p:extLst>
          </p:nvPr>
        </p:nvGraphicFramePr>
        <p:xfrm>
          <a:off x="802279" y="1817085"/>
          <a:ext cx="57251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 결과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==&gt;  12345678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==&gt;  0xbc614e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==&gt;  0o57060516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==&gt;  0b101111000110000101001110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49804"/>
              </p:ext>
            </p:extLst>
          </p:nvPr>
        </p:nvGraphicFramePr>
        <p:xfrm>
          <a:off x="802279" y="3424775"/>
          <a:ext cx="5725160" cy="2668521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2668521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num= 12345678</a:t>
                      </a:r>
                    </a:p>
                    <a:p>
                      <a:pPr fontAlgn="base"/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print("10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==&gt; ", num)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print("16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==&gt; ",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hex_num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 8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==&gt; ",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oct_num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print(" 2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==&gt; ",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bin_num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88111"/>
              </p:ext>
            </p:extLst>
          </p:nvPr>
        </p:nvGraphicFramePr>
        <p:xfrm>
          <a:off x="891084" y="3779052"/>
          <a:ext cx="5481116" cy="946092"/>
        </p:xfrm>
        <a:graphic>
          <a:graphicData uri="http://schemas.openxmlformats.org/drawingml/2006/table">
            <a:tbl>
              <a:tblPr firstRow="1" firstCol="1" bandRow="1"/>
              <a:tblGrid>
                <a:gridCol w="5481116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946092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2000" kern="10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hex_num</a:t>
                      </a:r>
                      <a:r>
                        <a:rPr lang="en-US" altLang="ko-KR" sz="20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hex(num)</a:t>
                      </a:r>
                    </a:p>
                    <a:p>
                      <a:pPr fontAlgn="base"/>
                      <a:r>
                        <a:rPr lang="en-US" altLang="ko-KR" sz="2000" kern="10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oct_num</a:t>
                      </a:r>
                      <a:r>
                        <a:rPr lang="en-US" altLang="ko-KR" sz="20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oct(num)</a:t>
                      </a:r>
                    </a:p>
                    <a:p>
                      <a:pPr fontAlgn="base"/>
                      <a:r>
                        <a:rPr lang="en-US" altLang="ko-KR" sz="2000" kern="10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bin_num</a:t>
                      </a:r>
                      <a:r>
                        <a:rPr lang="en-US" altLang="ko-KR" sz="2000" kern="10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= bin(num)</a:t>
                      </a:r>
                      <a:endParaRPr lang="ko-KR" sz="2000" kern="100" dirty="0">
                        <a:solidFill>
                          <a:srgbClr val="0000FF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9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6. Ch3.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16</a:t>
            </a:r>
            <a:r>
              <a:rPr lang="ko-KR" altLang="en-US" sz="3200" dirty="0"/>
              <a:t>번</a:t>
            </a:r>
            <a:br>
              <a:rPr lang="en-US" altLang="ko-KR" sz="32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소스코드와 실행결과 </a:t>
            </a:r>
            <a:r>
              <a:rPr lang="ko-KR" altLang="en-US" sz="2000" dirty="0" err="1"/>
              <a:t>스크린샷</a:t>
            </a:r>
            <a:r>
              <a:rPr lang="ko-KR" altLang="en-US" sz="2000" dirty="0"/>
              <a:t> 제출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algn="just"/>
            <a:r>
              <a:rPr lang="ko-KR" altLang="en-US" sz="1800" dirty="0">
                <a:latin typeface="Open Sans" panose="020F0502020204030204" pitchFamily="34" charset="0"/>
              </a:rPr>
              <a:t>글자 하나를 입력하면 </a:t>
            </a:r>
            <a:r>
              <a:rPr lang="en-US" altLang="ko-KR" sz="1800" dirty="0">
                <a:latin typeface="Open Sans" panose="020F0502020204030204" pitchFamily="34" charset="0"/>
              </a:rPr>
              <a:t>2, 8, 10, 16</a:t>
            </a:r>
            <a:r>
              <a:rPr lang="ko-KR" altLang="en-US" sz="1800" dirty="0">
                <a:latin typeface="Open Sans" panose="020F0502020204030204" pitchFamily="34" charset="0"/>
              </a:rPr>
              <a:t>진수인지 아닌지를 구분하는 코드를 작성해 보세요</a:t>
            </a:r>
            <a:r>
              <a:rPr lang="en-US" altLang="ko-KR" sz="18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1800" dirty="0">
                <a:latin typeface="Open Sans" panose="020F0502020204030204" pitchFamily="34" charset="0"/>
              </a:rPr>
              <a:t>힌트</a:t>
            </a:r>
            <a:r>
              <a:rPr lang="en-US" altLang="ko-KR" sz="1800" dirty="0">
                <a:latin typeface="Open Sans" panose="020F0502020204030204" pitchFamily="34" charset="0"/>
              </a:rPr>
              <a:t>1) if ~ </a:t>
            </a:r>
            <a:r>
              <a:rPr lang="en-US" altLang="ko-KR" sz="1800" dirty="0" err="1">
                <a:latin typeface="Open Sans" panose="020F0502020204030204" pitchFamily="34" charset="0"/>
              </a:rPr>
              <a:t>elif</a:t>
            </a:r>
            <a:r>
              <a:rPr lang="en-US" altLang="ko-KR" sz="1800" dirty="0">
                <a:latin typeface="Open Sans" panose="020F0502020204030204" pitchFamily="34" charset="0"/>
              </a:rPr>
              <a:t> ~ else </a:t>
            </a:r>
            <a:r>
              <a:rPr lang="ko-KR" altLang="en-US" sz="1800" dirty="0">
                <a:latin typeface="Open Sans" panose="020F0502020204030204" pitchFamily="34" charset="0"/>
              </a:rPr>
              <a:t>문을 사용하세요</a:t>
            </a:r>
            <a:r>
              <a:rPr lang="en-US" altLang="ko-KR" sz="1800" dirty="0">
                <a:latin typeface="Open Sans" panose="020F0502020204030204" pitchFamily="34" charset="0"/>
              </a:rPr>
              <a:t>. (5</a:t>
            </a:r>
            <a:r>
              <a:rPr lang="ko-KR" altLang="en-US" sz="1800" dirty="0">
                <a:latin typeface="Open Sans" panose="020F0502020204030204" pitchFamily="34" charset="0"/>
              </a:rPr>
              <a:t>장에서 다룹니다</a:t>
            </a:r>
            <a:r>
              <a:rPr lang="en-US" altLang="ko-KR" sz="1800" dirty="0">
                <a:latin typeface="Open Sans" panose="020F0502020204030204" pitchFamily="34" charset="0"/>
              </a:rPr>
              <a:t>)</a:t>
            </a:r>
          </a:p>
          <a:p>
            <a:pPr algn="just"/>
            <a:r>
              <a:rPr lang="ko-KR" altLang="en-US" sz="1800" dirty="0">
                <a:latin typeface="Open Sans" panose="020F0502020204030204" pitchFamily="34" charset="0"/>
              </a:rPr>
              <a:t>힌트</a:t>
            </a:r>
            <a:r>
              <a:rPr lang="en-US" altLang="ko-KR" sz="1800" dirty="0">
                <a:latin typeface="Open Sans" panose="020F0502020204030204" pitchFamily="34" charset="0"/>
              </a:rPr>
              <a:t>2) 2</a:t>
            </a:r>
            <a:r>
              <a:rPr lang="ko-KR" altLang="en-US" sz="1800" dirty="0">
                <a:latin typeface="Open Sans" panose="020F0502020204030204" pitchFamily="34" charset="0"/>
              </a:rPr>
              <a:t>진수는 </a:t>
            </a:r>
            <a:r>
              <a:rPr lang="en-US" altLang="ko-KR" sz="1800" dirty="0">
                <a:latin typeface="Open Sans" panose="020F0502020204030204" pitchFamily="34" charset="0"/>
              </a:rPr>
              <a:t>0~1, 8</a:t>
            </a:r>
            <a:r>
              <a:rPr lang="ko-KR" altLang="en-US" sz="1800" dirty="0">
                <a:latin typeface="Open Sans" panose="020F0502020204030204" pitchFamily="34" charset="0"/>
              </a:rPr>
              <a:t>진수는 </a:t>
            </a:r>
            <a:r>
              <a:rPr lang="en-US" altLang="ko-KR" sz="1800" dirty="0">
                <a:latin typeface="Open Sans" panose="020F0502020204030204" pitchFamily="34" charset="0"/>
              </a:rPr>
              <a:t>0~7, 10</a:t>
            </a:r>
            <a:r>
              <a:rPr lang="ko-KR" altLang="en-US" sz="1800" dirty="0">
                <a:latin typeface="Open Sans" panose="020F0502020204030204" pitchFamily="34" charset="0"/>
              </a:rPr>
              <a:t>진수는 </a:t>
            </a:r>
            <a:r>
              <a:rPr lang="en-US" altLang="ko-KR" sz="1800" dirty="0">
                <a:latin typeface="Open Sans" panose="020F0502020204030204" pitchFamily="34" charset="0"/>
              </a:rPr>
              <a:t>0~9, 16</a:t>
            </a:r>
            <a:r>
              <a:rPr lang="ko-KR" altLang="en-US" sz="1800" dirty="0">
                <a:latin typeface="Open Sans" panose="020F0502020204030204" pitchFamily="34" charset="0"/>
              </a:rPr>
              <a:t>진수는 </a:t>
            </a:r>
            <a:r>
              <a:rPr lang="en-US" altLang="ko-KR" sz="1800" dirty="0">
                <a:latin typeface="Open Sans" panose="020F0502020204030204" pitchFamily="34" charset="0"/>
              </a:rPr>
              <a:t>0~F </a:t>
            </a:r>
            <a:r>
              <a:rPr lang="ko-KR" altLang="en-US" sz="1800" dirty="0">
                <a:latin typeface="Open Sans" panose="020F0502020204030204" pitchFamily="34" charset="0"/>
              </a:rPr>
              <a:t>까지의 범위입니다</a:t>
            </a:r>
            <a:r>
              <a:rPr lang="en-US" altLang="ko-KR" sz="1800" dirty="0">
                <a:latin typeface="Open Sans" panose="020F0502020204030204" pitchFamily="34" charset="0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 descr="텍스트이(가) 표시된 사진&#10;&#10;자동 생성된 설명"/>
          <p:cNvPicPr/>
          <p:nvPr/>
        </p:nvPicPr>
        <p:blipFill>
          <a:blip r:embed="rId3"/>
          <a:stretch>
            <a:fillRect/>
          </a:stretch>
        </p:blipFill>
        <p:spPr>
          <a:xfrm>
            <a:off x="1619672" y="2780928"/>
            <a:ext cx="5184576" cy="3816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83E378-DA97-4E1D-3B52-0C1F30E0C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040" y="1939738"/>
            <a:ext cx="4832311" cy="4581127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4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7. Ch3. </a:t>
            </a:r>
            <a:r>
              <a:rPr lang="ko-KR" altLang="en-US" sz="3200" dirty="0" err="1"/>
              <a:t>응용예제</a:t>
            </a:r>
            <a:r>
              <a:rPr lang="en-US" altLang="ko-KR" sz="3200" dirty="0"/>
              <a:t>01 </a:t>
            </a:r>
            <a:r>
              <a:rPr lang="ko-KR" altLang="en-US" sz="3200"/>
              <a:t>데이터 크기 </a:t>
            </a:r>
            <a:r>
              <a:rPr lang="ko-KR" altLang="en-US" sz="3200" dirty="0"/>
              <a:t>확인하기</a:t>
            </a:r>
            <a:br>
              <a:rPr lang="en-US" altLang="ko-KR" sz="32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소스코드와 실행결과 </a:t>
            </a:r>
            <a:r>
              <a:rPr lang="ko-KR" altLang="en-US" sz="2000" dirty="0" err="1"/>
              <a:t>스크린샷</a:t>
            </a:r>
            <a:r>
              <a:rPr lang="ko-KR" altLang="en-US" sz="2000" dirty="0"/>
              <a:t> 제출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algn="just"/>
            <a:r>
              <a:rPr lang="ko-KR" altLang="en-US" sz="1800" dirty="0" err="1">
                <a:latin typeface="Open Sans" panose="020F0502020204030204" pitchFamily="34" charset="0"/>
              </a:rPr>
              <a:t>파이썬에서</a:t>
            </a:r>
            <a:r>
              <a:rPr lang="ko-KR" altLang="en-US" sz="1800" dirty="0">
                <a:latin typeface="Open Sans" panose="020F0502020204030204" pitchFamily="34" charset="0"/>
              </a:rPr>
              <a:t> 제공되는 각 </a:t>
            </a:r>
            <a:r>
              <a:rPr lang="ko-KR" altLang="en-US" sz="1800" dirty="0" err="1">
                <a:latin typeface="Open Sans" panose="020F0502020204030204" pitchFamily="34" charset="0"/>
              </a:rPr>
              <a:t>데이터형의</a:t>
            </a:r>
            <a:r>
              <a:rPr lang="ko-KR" altLang="en-US" sz="1800" dirty="0">
                <a:latin typeface="Open Sans" panose="020F0502020204030204" pitchFamily="34" charset="0"/>
              </a:rPr>
              <a:t> 기본 크기를 확인해 보자</a:t>
            </a:r>
            <a:endParaRPr lang="en-US" altLang="ko-KR" sz="1800" dirty="0">
              <a:latin typeface="Open Sans" panose="020F050202020403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276872"/>
            <a:ext cx="4029075" cy="3019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C422F5-5B2D-ED6D-358E-38792670C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355303"/>
            <a:ext cx="5032553" cy="4869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71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8. Ch3. </a:t>
            </a:r>
            <a:r>
              <a:rPr lang="ko-KR" altLang="en-US" sz="2400" err="1"/>
              <a:t>응용예제</a:t>
            </a:r>
            <a:r>
              <a:rPr lang="en-US" altLang="ko-KR" sz="2400" dirty="0"/>
              <a:t>02 </a:t>
            </a:r>
            <a:r>
              <a:rPr lang="ko-KR" altLang="en-US" sz="2400"/>
              <a:t>입력 문자열을 거꾸로 출력하기</a:t>
            </a:r>
            <a:br>
              <a:rPr lang="en-US" altLang="ko-KR" sz="24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소스코드와 실행결과 </a:t>
            </a:r>
            <a:r>
              <a:rPr lang="ko-KR" altLang="en-US" sz="2000" dirty="0" err="1"/>
              <a:t>스크린샷</a:t>
            </a:r>
            <a:r>
              <a:rPr lang="ko-KR" altLang="en-US" sz="2000" dirty="0"/>
              <a:t> 제출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algn="just"/>
            <a:r>
              <a:rPr lang="ko-KR" altLang="en-US" sz="1800" dirty="0">
                <a:latin typeface="Open Sans" panose="020F0502020204030204" pitchFamily="34" charset="0"/>
              </a:rPr>
              <a:t>문자열을 </a:t>
            </a:r>
            <a:r>
              <a:rPr lang="ko-KR" altLang="en-US" sz="1800" dirty="0" err="1">
                <a:latin typeface="Open Sans" panose="020F0502020204030204" pitchFamily="34" charset="0"/>
              </a:rPr>
              <a:t>입력받고</a:t>
            </a:r>
            <a:r>
              <a:rPr lang="en-US" altLang="ko-KR" sz="1800" dirty="0">
                <a:latin typeface="Open Sans" panose="020F0502020204030204" pitchFamily="34" charset="0"/>
              </a:rPr>
              <a:t>, </a:t>
            </a:r>
            <a:r>
              <a:rPr lang="ko-KR" altLang="en-US" sz="1800">
                <a:latin typeface="Open Sans" panose="020F0502020204030204" pitchFamily="34" charset="0"/>
              </a:rPr>
              <a:t>입력받은 문자열의 순서를 거꾸로 출력해 보자</a:t>
            </a:r>
            <a:endParaRPr lang="en-US" altLang="ko-KR" sz="18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1800">
                <a:latin typeface="Open Sans" panose="020F0502020204030204" pitchFamily="34" charset="0"/>
              </a:rPr>
              <a:t>아직 배우지 않은 내용이 나오지만</a:t>
            </a:r>
            <a:r>
              <a:rPr lang="en-US" altLang="ko-KR" sz="1800">
                <a:latin typeface="Open Sans" panose="020F0502020204030204" pitchFamily="34" charset="0"/>
              </a:rPr>
              <a:t>, </a:t>
            </a:r>
            <a:r>
              <a:rPr lang="ko-KR" altLang="en-US" sz="1800">
                <a:latin typeface="Open Sans" panose="020F0502020204030204" pitchFamily="34" charset="0"/>
              </a:rPr>
              <a:t>미리 살펴보자</a:t>
            </a:r>
            <a:endParaRPr lang="en-US" altLang="ko-KR" sz="1800" dirty="0">
              <a:latin typeface="Open Sans" panose="020F050202020403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3730"/>
            <a:ext cx="5133975" cy="1514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55ED31-2B83-1519-1C29-4033FD32C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36" y="2276007"/>
            <a:ext cx="7524328" cy="3965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51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</TotalTime>
  <Words>651</Words>
  <Application>Microsoft Office PowerPoint</Application>
  <PresentationFormat>화면 슬라이드 쇼(4:3)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맑은 고딕</vt:lpstr>
      <vt:lpstr>Arial</vt:lpstr>
      <vt:lpstr>Open Sans</vt:lpstr>
      <vt:lpstr>Office 테마</vt:lpstr>
      <vt:lpstr>숙제3. 변수와 데이터형</vt:lpstr>
      <vt:lpstr>1. Ch3. 연습문제 2번</vt:lpstr>
      <vt:lpstr>2. Ch3. 연습문제 3번</vt:lpstr>
      <vt:lpstr>3. Ch3. 연습문제 4번</vt:lpstr>
      <vt:lpstr>4. Ch3. 연습문제 5번</vt:lpstr>
      <vt:lpstr>5. Ch3. 연습문제 15번</vt:lpstr>
      <vt:lpstr>6. Ch3. 연습문제 16번 (소스코드와 실행결과 스크린샷 제출)</vt:lpstr>
      <vt:lpstr>7. Ch3. 응용예제01 데이터 크기 확인하기 (소스코드와 실행결과 스크린샷 제출)</vt:lpstr>
      <vt:lpstr>8. Ch3. 응용예제02 입력 문자열을 거꾸로 출력하기 (소스코드와 실행결과 스크린샷 제출)</vt:lpstr>
      <vt:lpstr>9. 백준2163 초콜릿 자르기 https://www.acmicpc.net/problem/2163 (소스코드와 “맞았습니다!!”스크린 샷 제출)</vt:lpstr>
      <vt:lpstr>10. 백준11021 A+B-7 https://www.acmicpc.net/problem/11021 (소스코드와 “맞았습니다!!”스크린 샷 제출)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김해님(2022184015)</cp:lastModifiedBy>
  <cp:revision>251</cp:revision>
  <cp:lastPrinted>2023-07-23T09:30:34Z</cp:lastPrinted>
  <dcterms:created xsi:type="dcterms:W3CDTF">2008-03-02T04:39:19Z</dcterms:created>
  <dcterms:modified xsi:type="dcterms:W3CDTF">2025-03-24T06:43:07Z</dcterms:modified>
</cp:coreProperties>
</file>