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210 디딤고딕 Light" panose="020B0600000101010101" charset="-127"/>
      <p:regular r:id="rId11"/>
    </p:embeddedFont>
    <p:embeddedFont>
      <p:font typeface="Tlab 라곰 Bold" panose="020B0600000101010101" charset="-12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746289" y="2367251"/>
            <a:ext cx="6795423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Tlab 라곰 Bold"/>
              </a:rPr>
              <a:t>Group Project Presentation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52232" y="4577083"/>
            <a:ext cx="11383536" cy="133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99"/>
              </a:lnSpc>
            </a:pPr>
            <a:r>
              <a:rPr lang="ko-KR" altLang="en-US" sz="10099" dirty="0">
                <a:solidFill>
                  <a:srgbClr val="40352D"/>
                </a:solidFill>
                <a:ea typeface="Tlab 라곰 Bold"/>
              </a:rPr>
              <a:t>스크립트 언어</a:t>
            </a:r>
            <a:endParaRPr lang="en-US" sz="10099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245435" y="7689389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2022184015 </a:t>
            </a:r>
            <a:r>
              <a:rPr lang="ko-KR" altLang="en-US" sz="2800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김해님</a:t>
            </a:r>
            <a:endParaRPr lang="en-US" sz="2800" dirty="0">
              <a:solidFill>
                <a:srgbClr val="40352D"/>
              </a:solidFill>
              <a:latin typeface="210 디딤고딕 Light" panose="020B0600000101010101" charset="-127"/>
              <a:ea typeface="210 디딤고딕 Light" panose="020B0600000101010101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211082" y="7689389"/>
            <a:ext cx="3444153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84"/>
              </a:lnSpc>
              <a:spcBef>
                <a:spcPct val="0"/>
              </a:spcBef>
            </a:pPr>
            <a:r>
              <a:rPr lang="en-US" sz="2800" u="none" strike="noStrike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2022180045 </a:t>
            </a:r>
            <a:r>
              <a:rPr lang="ko-KR" altLang="en-US" sz="2800" u="none" strike="noStrike" dirty="0">
                <a:solidFill>
                  <a:srgbClr val="40352D"/>
                </a:solidFill>
                <a:latin typeface="210 디딤고딕 Light" panose="020B0600000101010101" charset="-127"/>
                <a:ea typeface="210 디딤고딕 Light" panose="020B0600000101010101" charset="-127"/>
              </a:rPr>
              <a:t>김민성</a:t>
            </a:r>
            <a:endParaRPr lang="en-US" sz="2800" u="none" strike="noStrike" dirty="0">
              <a:solidFill>
                <a:srgbClr val="40352D"/>
              </a:solidFill>
              <a:latin typeface="210 디딤고딕 Light" panose="020B0600000101010101" charset="-127"/>
              <a:ea typeface="210 디딤고딕 Light" panose="020B0600000101010101" charset="-127"/>
            </a:endParaRPr>
          </a:p>
        </p:txBody>
      </p:sp>
      <p:sp>
        <p:nvSpPr>
          <p:cNvPr id="45" name="AutoShape 45"/>
          <p:cNvSpPr/>
          <p:nvPr/>
        </p:nvSpPr>
        <p:spPr>
          <a:xfrm>
            <a:off x="8864920" y="7798845"/>
            <a:ext cx="0" cy="384008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latin typeface="Tlab 라곰 Bold"/>
              </a:rPr>
              <a:t>CONTENTS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957319" y="3944398"/>
            <a:ext cx="5818774" cy="852248"/>
            <a:chOff x="0" y="0"/>
            <a:chExt cx="2724474" cy="3990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1907" y="3944398"/>
            <a:ext cx="5818774" cy="852248"/>
            <a:chOff x="0" y="0"/>
            <a:chExt cx="2724474" cy="3990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957319" y="5296518"/>
            <a:ext cx="5818774" cy="852248"/>
            <a:chOff x="0" y="0"/>
            <a:chExt cx="2724474" cy="39904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511907" y="5296518"/>
            <a:ext cx="5818774" cy="852248"/>
            <a:chOff x="0" y="0"/>
            <a:chExt cx="2724474" cy="399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957319" y="6644066"/>
            <a:ext cx="5818774" cy="852248"/>
            <a:chOff x="0" y="0"/>
            <a:chExt cx="2724474" cy="39904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511907" y="6644066"/>
            <a:ext cx="5818774" cy="852248"/>
            <a:chOff x="0" y="0"/>
            <a:chExt cx="2724474" cy="39904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246288" y="401581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프로젝트 소개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800877" y="401581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ea typeface="Tlab 라곰 Bold"/>
              </a:rPr>
              <a:t>프로젝트 진행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246288" y="536793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 dirty="0" err="1">
                <a:solidFill>
                  <a:srgbClr val="40352D"/>
                </a:solidFill>
                <a:ea typeface="Tlab 라곰 Bold"/>
              </a:rPr>
              <a:t>프로젝트</a:t>
            </a:r>
            <a:r>
              <a:rPr lang="en-US" sz="3300" dirty="0">
                <a:solidFill>
                  <a:srgbClr val="40352D"/>
                </a:solidFill>
                <a:ea typeface="Tlab 라곰 Bold"/>
              </a:rPr>
              <a:t> </a:t>
            </a:r>
            <a:r>
              <a:rPr lang="en-US" sz="3300" dirty="0" err="1">
                <a:solidFill>
                  <a:srgbClr val="40352D"/>
                </a:solidFill>
                <a:ea typeface="Tlab 라곰 Bold"/>
              </a:rPr>
              <a:t>소개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0800877" y="5367931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ea typeface="Tlab 라곰 Bold"/>
              </a:rPr>
              <a:t>프로젝트 성과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246288" y="6715478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ea typeface="Tlab 라곰 Bold"/>
              </a:rPr>
              <a:t>프로젝트 목표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0800877" y="6715478"/>
            <a:ext cx="4298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ea typeface="Tlab 라곰 Bold"/>
              </a:rPr>
              <a:t>프로그램 시연</a:t>
            </a:r>
            <a:endParaRPr lang="en-US" sz="3300" dirty="0">
              <a:solidFill>
                <a:srgbClr val="40352D"/>
              </a:solidFill>
              <a:ea typeface="Tlab 라곰 Bold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243607" y="4015811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798196" y="4015811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243607" y="5365645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798196" y="5365645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243607" y="6720266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3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798196" y="6720266"/>
            <a:ext cx="636438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957304" y="3432586"/>
            <a:ext cx="5862306" cy="3090595"/>
            <a:chOff x="0" y="0"/>
            <a:chExt cx="908225" cy="4788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08225" cy="478814"/>
            </a:xfrm>
            <a:custGeom>
              <a:avLst/>
              <a:gdLst/>
              <a:ahLst/>
              <a:cxnLst/>
              <a:rect l="l" t="t" r="r" b="b"/>
              <a:pathLst>
                <a:path w="908225" h="478814">
                  <a:moveTo>
                    <a:pt x="30374" y="0"/>
                  </a:moveTo>
                  <a:lnTo>
                    <a:pt x="877850" y="0"/>
                  </a:lnTo>
                  <a:cubicBezTo>
                    <a:pt x="885906" y="0"/>
                    <a:pt x="893632" y="3200"/>
                    <a:pt x="899328" y="8896"/>
                  </a:cubicBezTo>
                  <a:cubicBezTo>
                    <a:pt x="905024" y="14593"/>
                    <a:pt x="908225" y="22319"/>
                    <a:pt x="908225" y="30374"/>
                  </a:cubicBezTo>
                  <a:lnTo>
                    <a:pt x="908225" y="448440"/>
                  </a:lnTo>
                  <a:cubicBezTo>
                    <a:pt x="908225" y="456495"/>
                    <a:pt x="905024" y="464221"/>
                    <a:pt x="899328" y="469918"/>
                  </a:cubicBezTo>
                  <a:cubicBezTo>
                    <a:pt x="893632" y="475614"/>
                    <a:pt x="885906" y="478814"/>
                    <a:pt x="877850" y="478814"/>
                  </a:cubicBezTo>
                  <a:lnTo>
                    <a:pt x="30374" y="478814"/>
                  </a:lnTo>
                  <a:cubicBezTo>
                    <a:pt x="22319" y="478814"/>
                    <a:pt x="14593" y="475614"/>
                    <a:pt x="8896" y="469918"/>
                  </a:cubicBezTo>
                  <a:cubicBezTo>
                    <a:pt x="3200" y="464221"/>
                    <a:pt x="0" y="456495"/>
                    <a:pt x="0" y="448440"/>
                  </a:cubicBezTo>
                  <a:lnTo>
                    <a:pt x="0" y="30374"/>
                  </a:lnTo>
                  <a:cubicBezTo>
                    <a:pt x="0" y="22319"/>
                    <a:pt x="3200" y="14593"/>
                    <a:pt x="8896" y="8896"/>
                  </a:cubicBezTo>
                  <a:cubicBezTo>
                    <a:pt x="14593" y="3200"/>
                    <a:pt x="22319" y="0"/>
                    <a:pt x="30374" y="0"/>
                  </a:cubicBezTo>
                  <a:close/>
                </a:path>
              </a:pathLst>
            </a:custGeom>
            <a:blipFill>
              <a:blip r:embed="rId4"/>
              <a:stretch>
                <a:fillRect t="-13187" b="-13187"/>
              </a:stretch>
            </a:blip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468390" y="3432586"/>
            <a:ext cx="5862306" cy="3090595"/>
            <a:chOff x="0" y="0"/>
            <a:chExt cx="908225" cy="47881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08225" cy="478814"/>
            </a:xfrm>
            <a:custGeom>
              <a:avLst/>
              <a:gdLst/>
              <a:ahLst/>
              <a:cxnLst/>
              <a:rect l="l" t="t" r="r" b="b"/>
              <a:pathLst>
                <a:path w="908225" h="478814">
                  <a:moveTo>
                    <a:pt x="30374" y="0"/>
                  </a:moveTo>
                  <a:lnTo>
                    <a:pt x="877850" y="0"/>
                  </a:lnTo>
                  <a:cubicBezTo>
                    <a:pt x="885906" y="0"/>
                    <a:pt x="893632" y="3200"/>
                    <a:pt x="899328" y="8896"/>
                  </a:cubicBezTo>
                  <a:cubicBezTo>
                    <a:pt x="905024" y="14593"/>
                    <a:pt x="908225" y="22319"/>
                    <a:pt x="908225" y="30374"/>
                  </a:cubicBezTo>
                  <a:lnTo>
                    <a:pt x="908225" y="448440"/>
                  </a:lnTo>
                  <a:cubicBezTo>
                    <a:pt x="908225" y="456495"/>
                    <a:pt x="905024" y="464221"/>
                    <a:pt x="899328" y="469918"/>
                  </a:cubicBezTo>
                  <a:cubicBezTo>
                    <a:pt x="893632" y="475614"/>
                    <a:pt x="885906" y="478814"/>
                    <a:pt x="877850" y="478814"/>
                  </a:cubicBezTo>
                  <a:lnTo>
                    <a:pt x="30374" y="478814"/>
                  </a:lnTo>
                  <a:cubicBezTo>
                    <a:pt x="22319" y="478814"/>
                    <a:pt x="14593" y="475614"/>
                    <a:pt x="8896" y="469918"/>
                  </a:cubicBezTo>
                  <a:cubicBezTo>
                    <a:pt x="3200" y="464221"/>
                    <a:pt x="0" y="456495"/>
                    <a:pt x="0" y="448440"/>
                  </a:cubicBezTo>
                  <a:lnTo>
                    <a:pt x="0" y="30374"/>
                  </a:lnTo>
                  <a:cubicBezTo>
                    <a:pt x="0" y="22319"/>
                    <a:pt x="3200" y="14593"/>
                    <a:pt x="8896" y="8896"/>
                  </a:cubicBezTo>
                  <a:cubicBezTo>
                    <a:pt x="14593" y="3200"/>
                    <a:pt x="22319" y="0"/>
                    <a:pt x="30374" y="0"/>
                  </a:cubicBezTo>
                  <a:close/>
                </a:path>
              </a:pathLst>
            </a:custGeom>
            <a:blipFill>
              <a:blip r:embed="rId5"/>
              <a:stretch>
                <a:fillRect l="-28518" t="-52334" r="-26127" b="-43099"/>
              </a:stretch>
            </a:blip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소개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57304" y="6998023"/>
            <a:ext cx="12373392" cy="163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67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40352D"/>
                </a:solidFill>
                <a:latin typeface="210 디딤고딕 Light"/>
                <a:ea typeface="210 디딤고딕 Light"/>
              </a:rPr>
              <a:t>본 프로젝트는 제품이나 서비스의 홍보를 위해 팀원들이 협력하여 전략을 계획하고 실행하는 프로젝트입니다. 이를 통해 제품이나 서비스의 인지도 향상과 성공적인 마케팅 결과를 얻을 수 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목표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57304" y="3434059"/>
            <a:ext cx="12373392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67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latin typeface="210 디딤고딕 Light"/>
                <a:ea typeface="210 디딤고딕 Light"/>
              </a:rPr>
              <a:t>프로젝트의 목표는 브랜드 인지도 향상, 제품 판매량 증가, 타깃 고객 확보 등이 있을 수 있습니다. 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682322" y="5032816"/>
            <a:ext cx="3991418" cy="852248"/>
            <a:chOff x="0" y="0"/>
            <a:chExt cx="1868867" cy="3990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231611" y="5407674"/>
            <a:ext cx="102532" cy="10253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3021919" y="5407674"/>
            <a:ext cx="102532" cy="10253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682322" y="5123278"/>
            <a:ext cx="3988020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ea typeface="Tlab 라곰 Bold"/>
              </a:rPr>
              <a:t>브랜드 인지도 향상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7146592" y="5032816"/>
            <a:ext cx="3991418" cy="852248"/>
            <a:chOff x="0" y="0"/>
            <a:chExt cx="1868867" cy="39904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695881" y="5407674"/>
            <a:ext cx="102532" cy="10253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486189" y="5407674"/>
            <a:ext cx="102532" cy="102532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7146592" y="5123278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ea typeface="Tlab 라곰 Bold"/>
              </a:rPr>
              <a:t>제품 판매량 증가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1614260" y="5032816"/>
            <a:ext cx="3991418" cy="852248"/>
            <a:chOff x="0" y="0"/>
            <a:chExt cx="1868867" cy="39904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868867" cy="399040"/>
            </a:xfrm>
            <a:custGeom>
              <a:avLst/>
              <a:gdLst/>
              <a:ahLst/>
              <a:cxnLst/>
              <a:rect l="l" t="t" r="r" b="b"/>
              <a:pathLst>
                <a:path w="1868867" h="399040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342791"/>
                  </a:lnTo>
                  <a:cubicBezTo>
                    <a:pt x="1868867" y="357709"/>
                    <a:pt x="1862941" y="372016"/>
                    <a:pt x="1852392" y="382565"/>
                  </a:cubicBezTo>
                  <a:cubicBezTo>
                    <a:pt x="1841843" y="393114"/>
                    <a:pt x="1827536" y="399040"/>
                    <a:pt x="1812617" y="399040"/>
                  </a:cubicBezTo>
                  <a:lnTo>
                    <a:pt x="56250" y="399040"/>
                  </a:lnTo>
                  <a:cubicBezTo>
                    <a:pt x="41331" y="399040"/>
                    <a:pt x="27024" y="393114"/>
                    <a:pt x="16475" y="382565"/>
                  </a:cubicBezTo>
                  <a:cubicBezTo>
                    <a:pt x="5926" y="372016"/>
                    <a:pt x="0" y="357709"/>
                    <a:pt x="0" y="342791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19050"/>
              <a:ext cx="1868867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5163549" y="5407674"/>
            <a:ext cx="102532" cy="102532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953858" y="5407674"/>
            <a:ext cx="102532" cy="102532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1614260" y="5123278"/>
            <a:ext cx="3991418" cy="511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2800">
                <a:solidFill>
                  <a:srgbClr val="40352D"/>
                </a:solidFill>
                <a:ea typeface="Tlab 라곰 Bold"/>
              </a:rPr>
              <a:t>타깃 고객 확보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2682322" y="5866013"/>
            <a:ext cx="3991418" cy="2549408"/>
            <a:chOff x="0" y="0"/>
            <a:chExt cx="1868867" cy="119368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146592" y="5866013"/>
            <a:ext cx="3991418" cy="2549408"/>
            <a:chOff x="0" y="0"/>
            <a:chExt cx="1868867" cy="119368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1614260" y="5866013"/>
            <a:ext cx="3991418" cy="2549408"/>
            <a:chOff x="0" y="0"/>
            <a:chExt cx="1868867" cy="1193687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868867" cy="1193687"/>
            </a:xfrm>
            <a:custGeom>
              <a:avLst/>
              <a:gdLst/>
              <a:ahLst/>
              <a:cxnLst/>
              <a:rect l="l" t="t" r="r" b="b"/>
              <a:pathLst>
                <a:path w="1868867" h="1193687">
                  <a:moveTo>
                    <a:pt x="56250" y="0"/>
                  </a:moveTo>
                  <a:lnTo>
                    <a:pt x="1812617" y="0"/>
                  </a:lnTo>
                  <a:cubicBezTo>
                    <a:pt x="1827536" y="0"/>
                    <a:pt x="1841843" y="5926"/>
                    <a:pt x="1852392" y="16475"/>
                  </a:cubicBezTo>
                  <a:cubicBezTo>
                    <a:pt x="1862941" y="27024"/>
                    <a:pt x="1868867" y="41331"/>
                    <a:pt x="1868867" y="56250"/>
                  </a:cubicBezTo>
                  <a:lnTo>
                    <a:pt x="1868867" y="1137438"/>
                  </a:lnTo>
                  <a:cubicBezTo>
                    <a:pt x="1868867" y="1168503"/>
                    <a:pt x="1843683" y="1193687"/>
                    <a:pt x="1812617" y="1193687"/>
                  </a:cubicBezTo>
                  <a:lnTo>
                    <a:pt x="56250" y="1193687"/>
                  </a:lnTo>
                  <a:cubicBezTo>
                    <a:pt x="41331" y="1193687"/>
                    <a:pt x="27024" y="1187761"/>
                    <a:pt x="16475" y="1177212"/>
                  </a:cubicBezTo>
                  <a:cubicBezTo>
                    <a:pt x="5926" y="1166663"/>
                    <a:pt x="0" y="1152356"/>
                    <a:pt x="0" y="1137438"/>
                  </a:cubicBezTo>
                  <a:lnTo>
                    <a:pt x="0" y="56250"/>
                  </a:lnTo>
                  <a:cubicBezTo>
                    <a:pt x="0" y="41331"/>
                    <a:pt x="5926" y="27024"/>
                    <a:pt x="16475" y="16475"/>
                  </a:cubicBezTo>
                  <a:cubicBezTo>
                    <a:pt x="27024" y="5926"/>
                    <a:pt x="41331" y="0"/>
                    <a:pt x="56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19050"/>
              <a:ext cx="1868867" cy="1212737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2987912" y="6153292"/>
            <a:ext cx="3376838" cy="189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0"/>
              </a:lnSpc>
            </a:pPr>
            <a:r>
              <a:rPr lang="en-US" sz="2600">
                <a:solidFill>
                  <a:srgbClr val="40352D"/>
                </a:solidFill>
                <a:latin typeface="210 디딤고딕 Light"/>
                <a:ea typeface="210 디딤고딕 Light"/>
              </a:rPr>
              <a:t>광고, 마케팅 전략, 소셜 미디어 활용, 그리고 고품질의 제품 또는 서비스를 제공합니다.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7453882" y="6153292"/>
            <a:ext cx="3376838" cy="189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0"/>
              </a:lnSpc>
              <a:spcBef>
                <a:spcPct val="0"/>
              </a:spcBef>
            </a:pPr>
            <a:r>
              <a:rPr lang="en-US" sz="2600">
                <a:solidFill>
                  <a:srgbClr val="40352D"/>
                </a:solidFill>
                <a:ea typeface="210 디딤고딕 Light"/>
              </a:rPr>
              <a:t>제품 판매량 증가를 위해 </a:t>
            </a:r>
            <a:r>
              <a:rPr lang="en-US" sz="2600" u="none" strike="noStrike">
                <a:solidFill>
                  <a:srgbClr val="40352D"/>
                </a:solidFill>
                <a:latin typeface="210 디딤고딕 Light"/>
                <a:ea typeface="210 디딤고딕 Light"/>
              </a:rPr>
              <a:t>품질 좋은 제품과 효과적인 마케팅 전략의 조화가 중요합니다. 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1921550" y="6153292"/>
            <a:ext cx="3376838" cy="189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0"/>
              </a:lnSpc>
              <a:spcBef>
                <a:spcPct val="0"/>
              </a:spcBef>
            </a:pPr>
            <a:r>
              <a:rPr lang="en-US" sz="2600">
                <a:solidFill>
                  <a:srgbClr val="40352D"/>
                </a:solidFill>
                <a:latin typeface="210 디딤고딕 Light"/>
                <a:ea typeface="210 디딤고딕 Light"/>
              </a:rPr>
              <a:t>제품이나 서비스를 지속적으로 개선하고, 고객과의 소통을 유지하는 것이 중요합니다.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12708220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진행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966710" y="3936826"/>
            <a:ext cx="3423139" cy="4193812"/>
            <a:chOff x="0" y="0"/>
            <a:chExt cx="1027981" cy="125941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610524" y="3936826"/>
            <a:ext cx="3423139" cy="4193812"/>
            <a:chOff x="0" y="0"/>
            <a:chExt cx="1027981" cy="125941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54337" y="3936826"/>
            <a:ext cx="3423139" cy="4193812"/>
            <a:chOff x="0" y="0"/>
            <a:chExt cx="1027981" cy="125941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898151" y="3936826"/>
            <a:ext cx="3423139" cy="4193812"/>
            <a:chOff x="0" y="0"/>
            <a:chExt cx="1027981" cy="125941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3" name="AutoShape 43"/>
          <p:cNvSpPr/>
          <p:nvPr/>
        </p:nvSpPr>
        <p:spPr>
          <a:xfrm>
            <a:off x="1966710" y="5286375"/>
            <a:ext cx="14354580" cy="0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4" name="Group 44"/>
          <p:cNvGrpSpPr/>
          <p:nvPr/>
        </p:nvGrpSpPr>
        <p:grpSpPr>
          <a:xfrm>
            <a:off x="3594955" y="5203050"/>
            <a:ext cx="166650" cy="166650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238768" y="5203050"/>
            <a:ext cx="166650" cy="166650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0882582" y="5203050"/>
            <a:ext cx="166650" cy="166650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526395" y="5203050"/>
            <a:ext cx="166650" cy="166650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2195845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1분기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839658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2분기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483472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3분기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127286" y="4196020"/>
            <a:ext cx="2964870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  <a:ea typeface="Tlab 라곰 Bold"/>
              </a:rPr>
              <a:t>4분기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294593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프로젝트 계획 및 전략 수립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938407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프로젝트 전략 개발 및 자원 배분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9582221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프로젝트 실행 및 모니터링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226034" y="5750700"/>
            <a:ext cx="2767373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프로젝트 성과 평가 및 최적화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성과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22476" y="3836035"/>
            <a:ext cx="6041891" cy="273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67"/>
              </a:lnSpc>
            </a:pPr>
            <a:r>
              <a:rPr lang="en-US" sz="2799">
                <a:solidFill>
                  <a:srgbClr val="40352D"/>
                </a:solidFill>
                <a:latin typeface="210 디딤고딕 Light"/>
                <a:ea typeface="210 디딤고딕 Light"/>
              </a:rPr>
              <a:t>프로젝트 성과로는 증가한 매출액이나 수익, 브랜드 인지도의 향상, 고객 충성도 증가, 새로운 고객 유치율 증가 등이 있을 수 있습니다. 프로젝트를 통해 달성한 성과를 이곳에 작성해주세요.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343" y="2668729"/>
            <a:ext cx="7013353" cy="656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366281" y="3830126"/>
            <a:ext cx="11555438" cy="1313374"/>
            <a:chOff x="0" y="0"/>
            <a:chExt cx="5410502" cy="6149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366281" y="5552766"/>
            <a:ext cx="11555438" cy="1313374"/>
            <a:chOff x="0" y="0"/>
            <a:chExt cx="5410502" cy="61495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366281" y="7275715"/>
            <a:ext cx="11555438" cy="1313374"/>
            <a:chOff x="0" y="0"/>
            <a:chExt cx="5410502" cy="61495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410502" cy="614950"/>
            </a:xfrm>
            <a:custGeom>
              <a:avLst/>
              <a:gdLst/>
              <a:ahLst/>
              <a:cxnLst/>
              <a:rect l="l" t="t" r="r" b="b"/>
              <a:pathLst>
                <a:path w="5410502" h="614950">
                  <a:moveTo>
                    <a:pt x="19429" y="0"/>
                  </a:moveTo>
                  <a:lnTo>
                    <a:pt x="5391073" y="0"/>
                  </a:lnTo>
                  <a:cubicBezTo>
                    <a:pt x="5401804" y="0"/>
                    <a:pt x="5410502" y="8699"/>
                    <a:pt x="5410502" y="19429"/>
                  </a:cubicBezTo>
                  <a:lnTo>
                    <a:pt x="5410502" y="595520"/>
                  </a:lnTo>
                  <a:cubicBezTo>
                    <a:pt x="5410502" y="606251"/>
                    <a:pt x="5401804" y="614950"/>
                    <a:pt x="5391073" y="614950"/>
                  </a:cubicBezTo>
                  <a:lnTo>
                    <a:pt x="19429" y="614950"/>
                  </a:lnTo>
                  <a:cubicBezTo>
                    <a:pt x="8699" y="614950"/>
                    <a:pt x="0" y="606251"/>
                    <a:pt x="0" y="595520"/>
                  </a:cubicBezTo>
                  <a:lnTo>
                    <a:pt x="0" y="19429"/>
                  </a:lnTo>
                  <a:cubicBezTo>
                    <a:pt x="0" y="8699"/>
                    <a:pt x="8699" y="0"/>
                    <a:pt x="19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5410502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66281" y="3829817"/>
            <a:ext cx="1613759" cy="1313374"/>
            <a:chOff x="0" y="0"/>
            <a:chExt cx="755596" cy="61495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3366281" y="5552921"/>
            <a:ext cx="1613759" cy="1313374"/>
            <a:chOff x="0" y="0"/>
            <a:chExt cx="755596" cy="61495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366281" y="7275715"/>
            <a:ext cx="1613759" cy="1313374"/>
            <a:chOff x="0" y="0"/>
            <a:chExt cx="755596" cy="61495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55596" cy="614950"/>
            </a:xfrm>
            <a:custGeom>
              <a:avLst/>
              <a:gdLst/>
              <a:ahLst/>
              <a:cxnLst/>
              <a:rect l="l" t="t" r="r" b="b"/>
              <a:pathLst>
                <a:path w="755596" h="614950">
                  <a:moveTo>
                    <a:pt x="139126" y="0"/>
                  </a:moveTo>
                  <a:lnTo>
                    <a:pt x="616470" y="0"/>
                  </a:lnTo>
                  <a:cubicBezTo>
                    <a:pt x="653369" y="0"/>
                    <a:pt x="688756" y="14658"/>
                    <a:pt x="714847" y="40749"/>
                  </a:cubicBezTo>
                  <a:cubicBezTo>
                    <a:pt x="740938" y="66840"/>
                    <a:pt x="755596" y="102227"/>
                    <a:pt x="755596" y="139126"/>
                  </a:cubicBezTo>
                  <a:lnTo>
                    <a:pt x="755596" y="475824"/>
                  </a:lnTo>
                  <a:cubicBezTo>
                    <a:pt x="755596" y="512722"/>
                    <a:pt x="740938" y="548110"/>
                    <a:pt x="714847" y="574201"/>
                  </a:cubicBezTo>
                  <a:cubicBezTo>
                    <a:pt x="688756" y="600292"/>
                    <a:pt x="653369" y="614950"/>
                    <a:pt x="616470" y="614950"/>
                  </a:cubicBezTo>
                  <a:lnTo>
                    <a:pt x="139126" y="614950"/>
                  </a:lnTo>
                  <a:cubicBezTo>
                    <a:pt x="102227" y="614950"/>
                    <a:pt x="66840" y="600292"/>
                    <a:pt x="40749" y="574201"/>
                  </a:cubicBezTo>
                  <a:cubicBezTo>
                    <a:pt x="14658" y="548110"/>
                    <a:pt x="0" y="512722"/>
                    <a:pt x="0" y="475824"/>
                  </a:cubicBezTo>
                  <a:lnTo>
                    <a:pt x="0" y="139126"/>
                  </a:lnTo>
                  <a:cubicBezTo>
                    <a:pt x="0" y="102227"/>
                    <a:pt x="14658" y="66840"/>
                    <a:pt x="40749" y="40749"/>
                  </a:cubicBezTo>
                  <a:cubicBezTo>
                    <a:pt x="66840" y="14658"/>
                    <a:pt x="102227" y="0"/>
                    <a:pt x="139126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19050"/>
              <a:ext cx="755596" cy="63400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8" name="Freeform 48"/>
          <p:cNvSpPr/>
          <p:nvPr/>
        </p:nvSpPr>
        <p:spPr>
          <a:xfrm>
            <a:off x="3783831" y="5820124"/>
            <a:ext cx="778658" cy="778658"/>
          </a:xfrm>
          <a:custGeom>
            <a:avLst/>
            <a:gdLst/>
            <a:ahLst/>
            <a:cxnLst/>
            <a:rect l="l" t="t" r="r" b="b"/>
            <a:pathLst>
              <a:path w="778658" h="778658">
                <a:moveTo>
                  <a:pt x="0" y="0"/>
                </a:moveTo>
                <a:lnTo>
                  <a:pt x="778658" y="0"/>
                </a:lnTo>
                <a:lnTo>
                  <a:pt x="778658" y="778658"/>
                </a:lnTo>
                <a:lnTo>
                  <a:pt x="0" y="778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/>
          <p:cNvSpPr/>
          <p:nvPr/>
        </p:nvSpPr>
        <p:spPr>
          <a:xfrm>
            <a:off x="3728911" y="7488153"/>
            <a:ext cx="888499" cy="888499"/>
          </a:xfrm>
          <a:custGeom>
            <a:avLst/>
            <a:gdLst/>
            <a:ahLst/>
            <a:cxnLst/>
            <a:rect l="l" t="t" r="r" b="b"/>
            <a:pathLst>
              <a:path w="888499" h="888499">
                <a:moveTo>
                  <a:pt x="0" y="0"/>
                </a:moveTo>
                <a:lnTo>
                  <a:pt x="888499" y="0"/>
                </a:lnTo>
                <a:lnTo>
                  <a:pt x="888499" y="888499"/>
                </a:lnTo>
                <a:lnTo>
                  <a:pt x="0" y="888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0" name="Freeform 50"/>
          <p:cNvSpPr/>
          <p:nvPr/>
        </p:nvSpPr>
        <p:spPr>
          <a:xfrm>
            <a:off x="3743154" y="4038889"/>
            <a:ext cx="860014" cy="895848"/>
          </a:xfrm>
          <a:custGeom>
            <a:avLst/>
            <a:gdLst/>
            <a:ahLst/>
            <a:cxnLst/>
            <a:rect l="l" t="t" r="r" b="b"/>
            <a:pathLst>
              <a:path w="860014" h="895848">
                <a:moveTo>
                  <a:pt x="0" y="0"/>
                </a:moveTo>
                <a:lnTo>
                  <a:pt x="860013" y="0"/>
                </a:lnTo>
                <a:lnTo>
                  <a:pt x="860013" y="895848"/>
                </a:lnTo>
                <a:lnTo>
                  <a:pt x="0" y="895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1" name="TextBox 51"/>
          <p:cNvSpPr txBox="1"/>
          <p:nvPr/>
        </p:nvSpPr>
        <p:spPr>
          <a:xfrm>
            <a:off x="2622476" y="1910150"/>
            <a:ext cx="9687034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en-US" sz="8845">
                <a:solidFill>
                  <a:srgbClr val="40352D"/>
                </a:solidFill>
                <a:ea typeface="Tlab 라곰 Bold"/>
              </a:rPr>
              <a:t>프로젝트 발전 방향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369060" y="4178774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고객 중심의 마케팅 전략 강화하여 장기적인 관계 구축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369060" y="5901415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새로운 기술의 적극적인 활용을 통한 혁신적인 프로젝트 실행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5369060" y="7624364"/>
            <a:ext cx="9552659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40352D"/>
                </a:solidFill>
                <a:ea typeface="210 디딤고딕 Light"/>
              </a:rPr>
              <a:t>기업 가치와 영향력을 통한 지속 가능한 마케팅 실행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465547" y="2367251"/>
            <a:ext cx="5356906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Q &amp; 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889277" y="7386638"/>
            <a:ext cx="8525624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67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40352D"/>
                </a:solidFill>
                <a:ea typeface="210 디딤고딕 Light"/>
              </a:rPr>
              <a:t>프로젝트에 대해 궁금한 점은 질문해주세요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460321" y="4257675"/>
            <a:ext cx="11383536" cy="133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en-US" sz="10099">
                <a:solidFill>
                  <a:srgbClr val="40352D"/>
                </a:solidFill>
                <a:ea typeface="Tlab 라곰 Bold"/>
              </a:rPr>
              <a:t>질문과 답변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465547" y="2367251"/>
            <a:ext cx="5356906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>
                <a:solidFill>
                  <a:srgbClr val="40352D"/>
                </a:solidFill>
                <a:latin typeface="Tlab 라곰 Bold"/>
              </a:rPr>
              <a:t>THANK YOU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60321" y="4257675"/>
            <a:ext cx="11383536" cy="133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en-US" sz="10099" u="none" strike="noStrike">
                <a:solidFill>
                  <a:srgbClr val="40352D"/>
                </a:solidFill>
                <a:ea typeface="Tlab 라곰 Bold"/>
              </a:rP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사용자 지정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Tlab 라곰 Bold</vt:lpstr>
      <vt:lpstr>210 디딤고딕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민트색 크림색 그룹 프로젝트 프레젠테이션</dc:title>
  <cp:lastModifiedBy>김해님(2022184015)</cp:lastModifiedBy>
  <cp:revision>2</cp:revision>
  <dcterms:created xsi:type="dcterms:W3CDTF">2006-08-16T00:00:00Z</dcterms:created>
  <dcterms:modified xsi:type="dcterms:W3CDTF">2024-06-03T17:47:12Z</dcterms:modified>
  <dc:identifier>DAGHGZ4eJ4Y</dc:identifier>
</cp:coreProperties>
</file>