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Roboto Slab"/>
      <p:regular r:id="rId20"/>
      <p:bold r:id="rId21"/>
    </p:embeddedFon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6591039-1439-4414-8A1A-FF507BB7627F}">
  <a:tblStyle styleId="{D6591039-1439-4414-8A1A-FF507BB7627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regular.fntdata"/><Relationship Id="rId22" Type="http://schemas.openxmlformats.org/officeDocument/2006/relationships/font" Target="fonts/Roboto-regular.fntdata"/><Relationship Id="rId21" Type="http://schemas.openxmlformats.org/officeDocument/2006/relationships/font" Target="fonts/RobotoSlab-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Tomas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7d5bc57d9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7d5bc57d9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d5bc57d94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d5bc57d94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7dbf23c084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7dbf23c084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7d5bc57d9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7d5bc57d9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7dc0e0fe3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7dc0e0fe3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Tomas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7d5bc57d9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7d5bc57d9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Tomas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7d5bc57d9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7d5bc57d9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Tomas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7d5bc57d9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7d5bc57d9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Sebastian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7d5bc57d9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7d5bc57d9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Sebastian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7d5bc57d9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7d5bc57d9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Sebastian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7d5bc57d9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7d5bc57d9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solidFill>
                  <a:schemeClr val="dk1"/>
                </a:solidFill>
              </a:rPr>
              <a:t>Sebastian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7d5bc57d9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7d5bc57d9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2" name="Google Shape;12;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3" name="Google Shape;13;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4" name="Google Shape;14;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5" name="Google Shape;15;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6" name="Google Shape;16;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3" name="Shape 53"/>
        <p:cNvGrpSpPr/>
        <p:nvPr/>
      </p:nvGrpSpPr>
      <p:grpSpPr>
        <a:xfrm>
          <a:off x="0" y="0"/>
          <a:ext cx="0" cy="0"/>
          <a:chOff x="0" y="0"/>
          <a:chExt cx="0" cy="0"/>
        </a:xfrm>
      </p:grpSpPr>
      <p:sp>
        <p:nvSpPr>
          <p:cNvPr id="54" name="Google Shape;54;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6" name="Google Shape;56;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cxnSp>
        <p:nvCxnSpPr>
          <p:cNvPr id="18" name="Google Shape;18;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9" name="Google Shape;19;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3" name="Google Shape;23;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cxnSp>
        <p:nvCxnSpPr>
          <p:cNvPr id="27" name="Google Shape;27;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8" name="Google Shape;28;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cxnSp>
        <p:nvCxnSpPr>
          <p:cNvPr id="36" name="Google Shape;36;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7" name="Google Shape;37;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 name="Google Shape;45;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6" name="Google Shape;46;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7" name="Google Shape;47;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8" name="Google Shape;48;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2" name="Google Shape;5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pic>
        <p:nvPicPr>
          <p:cNvPr id="9" name="Google Shape;9;p1"/>
          <p:cNvPicPr preferRelativeResize="0"/>
          <p:nvPr/>
        </p:nvPicPr>
        <p:blipFill>
          <a:blip r:embed="rId1">
            <a:alphaModFix/>
          </a:blip>
          <a:stretch>
            <a:fillRect/>
          </a:stretch>
        </p:blipFill>
        <p:spPr>
          <a:xfrm>
            <a:off x="7340000" y="0"/>
            <a:ext cx="1804000" cy="44396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docs.google.com/spreadsheets/d/1tJUpq2l97KjjN2RrFOXtnsrhQdN8EmnS/edit?usp=drive_web&amp;ouid=116423325923763619167&amp;rtpof=true" TargetMode="External"/><Relationship Id="rId4" Type="http://schemas.openxmlformats.org/officeDocument/2006/relationships/hyperlink" Target="http://docs.google.com/spreadsheets/d/1tJUpq2l97KjjN2RrFOXtnsrhQdN8EmnS/edit?usp=drive_web&amp;ouid=116423325923763619167&amp;rtpof=tru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Capstone Fase 1</a:t>
            </a:r>
            <a:endParaRPr/>
          </a:p>
        </p:txBody>
      </p:sp>
      <p:sp>
        <p:nvSpPr>
          <p:cNvPr id="65" name="Google Shape;65;p13"/>
          <p:cNvSpPr txBox="1"/>
          <p:nvPr>
            <p:ph idx="1" type="subTitle"/>
          </p:nvPr>
        </p:nvSpPr>
        <p:spPr>
          <a:xfrm>
            <a:off x="1556602" y="3042925"/>
            <a:ext cx="5783400" cy="9090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s"/>
              <a:t>Integrantes: </a:t>
            </a:r>
            <a:r>
              <a:rPr lang="es"/>
              <a:t>Tomás</a:t>
            </a:r>
            <a:r>
              <a:rPr lang="es"/>
              <a:t> Aravena, </a:t>
            </a:r>
            <a:endParaRPr/>
          </a:p>
          <a:p>
            <a:pPr indent="0" lvl="0" marL="457200" rtl="0" algn="l">
              <a:spcBef>
                <a:spcPts val="0"/>
              </a:spcBef>
              <a:spcAft>
                <a:spcPts val="0"/>
              </a:spcAft>
              <a:buNone/>
            </a:pPr>
            <a:r>
              <a:rPr lang="es"/>
              <a:t>           Javier Bravo, </a:t>
            </a:r>
            <a:endParaRPr/>
          </a:p>
          <a:p>
            <a:pPr indent="0" lvl="0" marL="457200" rtl="0" algn="l">
              <a:spcBef>
                <a:spcPts val="0"/>
              </a:spcBef>
              <a:spcAft>
                <a:spcPts val="0"/>
              </a:spcAft>
              <a:buNone/>
            </a:pPr>
            <a:r>
              <a:rPr lang="es"/>
              <a:t>           Sebastian Palma</a:t>
            </a:r>
            <a:endParaRPr/>
          </a:p>
          <a:p>
            <a:pPr indent="0" lvl="0" marL="0" rtl="0" algn="l">
              <a:spcBef>
                <a:spcPts val="0"/>
              </a:spcBef>
              <a:spcAft>
                <a:spcPts val="0"/>
              </a:spcAft>
              <a:buNone/>
            </a:pPr>
            <a:r>
              <a:rPr lang="es"/>
              <a:t>Docente: Daniel Montero</a:t>
            </a:r>
            <a:endParaRPr/>
          </a:p>
          <a:p>
            <a:pPr indent="0" lvl="0" marL="0" rtl="0" algn="l">
              <a:spcBef>
                <a:spcPts val="0"/>
              </a:spcBef>
              <a:spcAft>
                <a:spcPts val="0"/>
              </a:spcAft>
              <a:buNone/>
            </a:pPr>
            <a:r>
              <a:rPr lang="es"/>
              <a:t>Sección</a:t>
            </a:r>
            <a:r>
              <a:rPr lang="es"/>
              <a:t>: 703D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656150" y="267425"/>
            <a:ext cx="7581300" cy="686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a:t>Plan de Trabajo - Actividades Claves</a:t>
            </a:r>
            <a:endParaRPr/>
          </a:p>
        </p:txBody>
      </p:sp>
      <p:graphicFrame>
        <p:nvGraphicFramePr>
          <p:cNvPr id="135" name="Google Shape;135;p22"/>
          <p:cNvGraphicFramePr/>
          <p:nvPr/>
        </p:nvGraphicFramePr>
        <p:xfrm>
          <a:off x="356500" y="913625"/>
          <a:ext cx="3000000" cy="3000000"/>
        </p:xfrm>
        <a:graphic>
          <a:graphicData uri="http://schemas.openxmlformats.org/drawingml/2006/table">
            <a:tbl>
              <a:tblPr>
                <a:noFill/>
                <a:tableStyleId>{D6591039-1439-4414-8A1A-FF507BB7627F}</a:tableStyleId>
              </a:tblPr>
              <a:tblGrid>
                <a:gridCol w="4090225"/>
                <a:gridCol w="4298575"/>
              </a:tblGrid>
              <a:tr h="461050">
                <a:tc>
                  <a:txBody>
                    <a:bodyPr/>
                    <a:lstStyle/>
                    <a:p>
                      <a:pPr indent="0" lvl="0" marL="0" rtl="0" algn="ctr">
                        <a:spcBef>
                          <a:spcPts val="0"/>
                        </a:spcBef>
                        <a:spcAft>
                          <a:spcPts val="0"/>
                        </a:spcAft>
                        <a:buNone/>
                      </a:pPr>
                      <a:r>
                        <a:rPr lang="es">
                          <a:solidFill>
                            <a:schemeClr val="dk1"/>
                          </a:solidFill>
                        </a:rPr>
                        <a:t>Actividad</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s">
                          <a:solidFill>
                            <a:schemeClr val="dk1"/>
                          </a:solidFill>
                        </a:rPr>
                        <a:t>Responsables</a:t>
                      </a:r>
                      <a:endParaRPr>
                        <a:solidFill>
                          <a:schemeClr val="dk1"/>
                        </a:solidFill>
                      </a:endParaRPr>
                    </a:p>
                  </a:txBody>
                  <a:tcPr marT="91425" marB="91425" marR="91425" marL="91425"/>
                </a:tc>
              </a:tr>
              <a:tr h="709350">
                <a:tc>
                  <a:txBody>
                    <a:bodyPr/>
                    <a:lstStyle/>
                    <a:p>
                      <a:pPr indent="0" lvl="0" marL="0" rtl="0" algn="l">
                        <a:spcBef>
                          <a:spcPts val="0"/>
                        </a:spcBef>
                        <a:spcAft>
                          <a:spcPts val="0"/>
                        </a:spcAft>
                        <a:buNone/>
                      </a:pPr>
                      <a:r>
                        <a:rPr lang="es">
                          <a:solidFill>
                            <a:schemeClr val="dk1"/>
                          </a:solidFill>
                        </a:rPr>
                        <a:t>Toma,</a:t>
                      </a:r>
                      <a:r>
                        <a:rPr lang="es">
                          <a:solidFill>
                            <a:schemeClr val="dk1"/>
                          </a:solidFill>
                        </a:rPr>
                        <a:t>documentación</a:t>
                      </a:r>
                      <a:r>
                        <a:rPr lang="es">
                          <a:solidFill>
                            <a:schemeClr val="dk1"/>
                          </a:solidFill>
                        </a:rPr>
                        <a:t> y análisis de </a:t>
                      </a:r>
                      <a:r>
                        <a:rPr lang="es">
                          <a:solidFill>
                            <a:schemeClr val="dk1"/>
                          </a:solidFill>
                        </a:rPr>
                        <a:t>Épicas</a:t>
                      </a:r>
                      <a:r>
                        <a:rPr lang="es">
                          <a:solidFill>
                            <a:schemeClr val="dk1"/>
                          </a:solidFill>
                        </a:rPr>
                        <a:t> y Historias de Usuario (Requerimientos)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s">
                          <a:solidFill>
                            <a:schemeClr val="dk1"/>
                          </a:solidFill>
                        </a:rPr>
                        <a:t>Javier Bravo, </a:t>
                      </a:r>
                      <a:r>
                        <a:rPr lang="es">
                          <a:solidFill>
                            <a:schemeClr val="dk1"/>
                          </a:solidFill>
                        </a:rPr>
                        <a:t>Sebastián</a:t>
                      </a:r>
                      <a:r>
                        <a:rPr lang="es">
                          <a:solidFill>
                            <a:schemeClr val="dk1"/>
                          </a:solidFill>
                        </a:rPr>
                        <a:t> Palma, </a:t>
                      </a:r>
                      <a:r>
                        <a:rPr lang="es">
                          <a:solidFill>
                            <a:schemeClr val="dk1"/>
                          </a:solidFill>
                        </a:rPr>
                        <a:t>Tomás</a:t>
                      </a:r>
                      <a:r>
                        <a:rPr lang="es">
                          <a:solidFill>
                            <a:schemeClr val="dk1"/>
                          </a:solidFill>
                        </a:rPr>
                        <a:t> Aravena</a:t>
                      </a:r>
                      <a:endParaRPr>
                        <a:solidFill>
                          <a:schemeClr val="dk1"/>
                        </a:solidFill>
                      </a:endParaRPr>
                    </a:p>
                  </a:txBody>
                  <a:tcPr marT="91425" marB="91425" marR="91425" marL="91425"/>
                </a:tc>
              </a:tr>
              <a:tr h="461050">
                <a:tc>
                  <a:txBody>
                    <a:bodyPr/>
                    <a:lstStyle/>
                    <a:p>
                      <a:pPr indent="0" lvl="0" marL="0" rtl="0" algn="l">
                        <a:spcBef>
                          <a:spcPts val="0"/>
                        </a:spcBef>
                        <a:spcAft>
                          <a:spcPts val="0"/>
                        </a:spcAft>
                        <a:buNone/>
                      </a:pPr>
                      <a:r>
                        <a:rPr lang="es">
                          <a:solidFill>
                            <a:schemeClr val="dk1"/>
                          </a:solidFill>
                        </a:rPr>
                        <a:t>Documentación</a:t>
                      </a:r>
                      <a:r>
                        <a:rPr lang="es">
                          <a:solidFill>
                            <a:schemeClr val="dk1"/>
                          </a:solidFill>
                        </a:rPr>
                        <a:t> del sistema y del proyecto</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s">
                          <a:solidFill>
                            <a:schemeClr val="dk1"/>
                          </a:solidFill>
                        </a:rPr>
                        <a:t>Javier Bravo, Sebastián Palma, Tomás Aravena</a:t>
                      </a:r>
                      <a:endParaRPr>
                        <a:solidFill>
                          <a:schemeClr val="dk1"/>
                        </a:solidFill>
                      </a:endParaRPr>
                    </a:p>
                  </a:txBody>
                  <a:tcPr marT="91425" marB="91425" marR="91425" marL="91425"/>
                </a:tc>
              </a:tr>
              <a:tr h="461050">
                <a:tc>
                  <a:txBody>
                    <a:bodyPr/>
                    <a:lstStyle/>
                    <a:p>
                      <a:pPr indent="0" lvl="0" marL="0" rtl="0" algn="l">
                        <a:spcBef>
                          <a:spcPts val="0"/>
                        </a:spcBef>
                        <a:spcAft>
                          <a:spcPts val="0"/>
                        </a:spcAft>
                        <a:buNone/>
                      </a:pPr>
                      <a:r>
                        <a:rPr lang="es">
                          <a:solidFill>
                            <a:schemeClr val="dk1"/>
                          </a:solidFill>
                        </a:rPr>
                        <a:t>Modelado de base de datos</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s">
                          <a:solidFill>
                            <a:schemeClr val="dk1"/>
                          </a:solidFill>
                        </a:rPr>
                        <a:t>Sebastian Palma</a:t>
                      </a:r>
                      <a:endParaRPr>
                        <a:solidFill>
                          <a:schemeClr val="dk1"/>
                        </a:solidFill>
                      </a:endParaRPr>
                    </a:p>
                  </a:txBody>
                  <a:tcPr marT="91425" marB="91425" marR="91425" marL="91425"/>
                </a:tc>
              </a:tr>
              <a:tr h="461050">
                <a:tc>
                  <a:txBody>
                    <a:bodyPr/>
                    <a:lstStyle/>
                    <a:p>
                      <a:pPr indent="0" lvl="0" marL="0" rtl="0" algn="l">
                        <a:spcBef>
                          <a:spcPts val="0"/>
                        </a:spcBef>
                        <a:spcAft>
                          <a:spcPts val="0"/>
                        </a:spcAft>
                        <a:buNone/>
                      </a:pPr>
                      <a:r>
                        <a:rPr lang="es">
                          <a:solidFill>
                            <a:schemeClr val="dk1"/>
                          </a:solidFill>
                        </a:rPr>
                        <a:t>Desarrollo del backend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s">
                          <a:solidFill>
                            <a:schemeClr val="dk1"/>
                          </a:solidFill>
                        </a:rPr>
                        <a:t>Sebastian Palma</a:t>
                      </a:r>
                      <a:endParaRPr>
                        <a:solidFill>
                          <a:schemeClr val="dk1"/>
                        </a:solidFill>
                      </a:endParaRPr>
                    </a:p>
                  </a:txBody>
                  <a:tcPr marT="91425" marB="91425" marR="91425" marL="91425"/>
                </a:tc>
              </a:tr>
              <a:tr h="709350">
                <a:tc>
                  <a:txBody>
                    <a:bodyPr/>
                    <a:lstStyle/>
                    <a:p>
                      <a:pPr indent="0" lvl="0" marL="0" rtl="0" algn="l">
                        <a:spcBef>
                          <a:spcPts val="0"/>
                        </a:spcBef>
                        <a:spcAft>
                          <a:spcPts val="0"/>
                        </a:spcAft>
                        <a:buNone/>
                      </a:pPr>
                      <a:r>
                        <a:rPr lang="es">
                          <a:solidFill>
                            <a:schemeClr val="dk1"/>
                          </a:solidFill>
                        </a:rPr>
                        <a:t>Desarrollo Front end</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s">
                          <a:solidFill>
                            <a:schemeClr val="dk1"/>
                          </a:solidFill>
                        </a:rPr>
                        <a:t>Javier Bravo, </a:t>
                      </a:r>
                      <a:r>
                        <a:rPr lang="es">
                          <a:solidFill>
                            <a:schemeClr val="dk1"/>
                          </a:solidFill>
                        </a:rPr>
                        <a:t>Sebastián</a:t>
                      </a:r>
                      <a:r>
                        <a:rPr lang="es">
                          <a:solidFill>
                            <a:schemeClr val="dk1"/>
                          </a:solidFill>
                        </a:rPr>
                        <a:t> Palma, </a:t>
                      </a:r>
                      <a:r>
                        <a:rPr lang="es">
                          <a:solidFill>
                            <a:schemeClr val="dk1"/>
                          </a:solidFill>
                        </a:rPr>
                        <a:t>Tomás</a:t>
                      </a:r>
                      <a:r>
                        <a:rPr lang="es">
                          <a:solidFill>
                            <a:schemeClr val="dk1"/>
                          </a:solidFill>
                        </a:rPr>
                        <a:t> Aravena</a:t>
                      </a:r>
                      <a:endParaRPr>
                        <a:solidFill>
                          <a:schemeClr val="dk1"/>
                        </a:solidFill>
                      </a:endParaRPr>
                    </a:p>
                  </a:txBody>
                  <a:tcPr marT="91425" marB="91425" marR="91425" marL="91425"/>
                </a:tc>
              </a:tr>
              <a:tr h="709350">
                <a:tc>
                  <a:txBody>
                    <a:bodyPr/>
                    <a:lstStyle/>
                    <a:p>
                      <a:pPr indent="0" lvl="0" marL="0" rtl="0" algn="l">
                        <a:spcBef>
                          <a:spcPts val="0"/>
                        </a:spcBef>
                        <a:spcAft>
                          <a:spcPts val="0"/>
                        </a:spcAft>
                        <a:buNone/>
                      </a:pPr>
                      <a:r>
                        <a:rPr lang="es">
                          <a:solidFill>
                            <a:schemeClr val="dk1"/>
                          </a:solidFill>
                        </a:rPr>
                        <a:t>Planificación y seguimiento de Sprints </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s">
                          <a:solidFill>
                            <a:schemeClr val="dk1"/>
                          </a:solidFill>
                        </a:rPr>
                        <a:t>Javier Bravo, </a:t>
                      </a:r>
                      <a:r>
                        <a:rPr lang="es">
                          <a:solidFill>
                            <a:schemeClr val="dk1"/>
                          </a:solidFill>
                        </a:rPr>
                        <a:t>Sebastián</a:t>
                      </a:r>
                      <a:r>
                        <a:rPr lang="es">
                          <a:solidFill>
                            <a:schemeClr val="dk1"/>
                          </a:solidFill>
                        </a:rPr>
                        <a:t> Palma, </a:t>
                      </a:r>
                      <a:r>
                        <a:rPr lang="es">
                          <a:solidFill>
                            <a:schemeClr val="dk1"/>
                          </a:solidFill>
                        </a:rPr>
                        <a:t>Tomás</a:t>
                      </a:r>
                      <a:r>
                        <a:rPr lang="es">
                          <a:solidFill>
                            <a:schemeClr val="dk1"/>
                          </a:solidFill>
                        </a:rPr>
                        <a:t> Aravena</a:t>
                      </a:r>
                      <a:endParaRPr>
                        <a:solidFill>
                          <a:schemeClr val="dk1"/>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Roadmap del Proyecto por Sprints (Parte 1)</a:t>
            </a:r>
            <a:endParaRPr/>
          </a:p>
        </p:txBody>
      </p:sp>
      <p:grpSp>
        <p:nvGrpSpPr>
          <p:cNvPr id="141" name="Google Shape;141;p23"/>
          <p:cNvGrpSpPr/>
          <p:nvPr/>
        </p:nvGrpSpPr>
        <p:grpSpPr>
          <a:xfrm>
            <a:off x="796138" y="1574025"/>
            <a:ext cx="1606073" cy="2315200"/>
            <a:chOff x="796138" y="1574025"/>
            <a:chExt cx="1606073" cy="2315200"/>
          </a:xfrm>
        </p:grpSpPr>
        <p:grpSp>
          <p:nvGrpSpPr>
            <p:cNvPr id="142" name="Google Shape;142;p23"/>
            <p:cNvGrpSpPr/>
            <p:nvPr/>
          </p:nvGrpSpPr>
          <p:grpSpPr>
            <a:xfrm>
              <a:off x="796138" y="1695421"/>
              <a:ext cx="1606073" cy="908429"/>
              <a:chOff x="796138" y="1695421"/>
              <a:chExt cx="1606073" cy="908429"/>
            </a:xfrm>
          </p:grpSpPr>
          <p:cxnSp>
            <p:nvCxnSpPr>
              <p:cNvPr id="143" name="Google Shape;143;p23"/>
              <p:cNvCxnSpPr/>
              <p:nvPr/>
            </p:nvCxnSpPr>
            <p:spPr>
              <a:xfrm>
                <a:off x="1664415" y="1695421"/>
                <a:ext cx="718500" cy="741900"/>
              </a:xfrm>
              <a:prstGeom prst="straightConnector1">
                <a:avLst/>
              </a:prstGeom>
              <a:noFill/>
              <a:ln cap="flat" cmpd="sng" w="9525">
                <a:solidFill>
                  <a:schemeClr val="dk1"/>
                </a:solidFill>
                <a:prstDash val="solid"/>
                <a:round/>
                <a:headEnd len="sm" w="sm" type="none"/>
                <a:tailEnd len="sm" w="sm" type="none"/>
              </a:ln>
            </p:spPr>
          </p:cxnSp>
          <p:sp>
            <p:nvSpPr>
              <p:cNvPr id="144" name="Google Shape;144;p23"/>
              <p:cNvSpPr/>
              <p:nvPr/>
            </p:nvSpPr>
            <p:spPr>
              <a:xfrm flipH="1">
                <a:off x="796138" y="2306625"/>
                <a:ext cx="16059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200"/>
                  <a:t>Semana 1-2</a:t>
                </a:r>
                <a:r>
                  <a:rPr lang="es" sz="1200"/>
                  <a:t>  </a:t>
                </a:r>
                <a:endParaRPr sz="1200"/>
              </a:p>
            </p:txBody>
          </p:sp>
          <p:sp>
            <p:nvSpPr>
              <p:cNvPr id="145" name="Google Shape;145;p23"/>
              <p:cNvSpPr/>
              <p:nvPr/>
            </p:nvSpPr>
            <p:spPr>
              <a:xfrm>
                <a:off x="796311" y="2460450"/>
                <a:ext cx="16059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p>
            </p:txBody>
          </p:sp>
        </p:grpSp>
        <p:sp>
          <p:nvSpPr>
            <p:cNvPr id="146" name="Google Shape;146;p23"/>
            <p:cNvSpPr txBox="1"/>
            <p:nvPr/>
          </p:nvSpPr>
          <p:spPr>
            <a:xfrm>
              <a:off x="915825" y="2695025"/>
              <a:ext cx="14670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s" sz="1000">
                  <a:solidFill>
                    <a:schemeClr val="dk1"/>
                  </a:solidFill>
                  <a:latin typeface="Roboto"/>
                  <a:ea typeface="Roboto"/>
                  <a:cs typeface="Roboto"/>
                  <a:sym typeface="Roboto"/>
                </a:rPr>
                <a:t>Inicio y levantamiento de requerimientos</a:t>
              </a:r>
              <a:endParaRPr b="1" sz="1000">
                <a:solidFill>
                  <a:schemeClr val="dk1"/>
                </a:solidFill>
                <a:latin typeface="Roboto"/>
                <a:ea typeface="Roboto"/>
                <a:cs typeface="Roboto"/>
                <a:sym typeface="Roboto"/>
              </a:endParaRPr>
            </a:p>
          </p:txBody>
        </p:sp>
        <p:sp>
          <p:nvSpPr>
            <p:cNvPr id="147" name="Google Shape;147;p23"/>
            <p:cNvSpPr txBox="1"/>
            <p:nvPr/>
          </p:nvSpPr>
          <p:spPr>
            <a:xfrm>
              <a:off x="918274" y="3151825"/>
              <a:ext cx="13242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800">
                  <a:solidFill>
                    <a:schemeClr val="dk1"/>
                  </a:solidFill>
                  <a:latin typeface="Roboto"/>
                  <a:ea typeface="Roboto"/>
                  <a:cs typeface="Roboto"/>
                  <a:sym typeface="Roboto"/>
                </a:rPr>
                <a:t>Definición de arquitectura (BD, API, UI)</a:t>
              </a:r>
              <a:endParaRPr sz="800">
                <a:solidFill>
                  <a:schemeClr val="dk1"/>
                </a:solidFill>
                <a:latin typeface="Roboto"/>
                <a:ea typeface="Roboto"/>
                <a:cs typeface="Roboto"/>
                <a:sym typeface="Roboto"/>
              </a:endParaRPr>
            </a:p>
          </p:txBody>
        </p:sp>
        <p:sp>
          <p:nvSpPr>
            <p:cNvPr id="148" name="Google Shape;148;p23"/>
            <p:cNvSpPr txBox="1"/>
            <p:nvPr/>
          </p:nvSpPr>
          <p:spPr>
            <a:xfrm>
              <a:off x="991252" y="1574025"/>
              <a:ext cx="7185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s" sz="1100">
                  <a:solidFill>
                    <a:schemeClr val="dk1"/>
                  </a:solidFill>
                  <a:latin typeface="Roboto"/>
                  <a:ea typeface="Roboto"/>
                  <a:cs typeface="Roboto"/>
                  <a:sym typeface="Roboto"/>
                </a:rPr>
                <a:t>Sprint 1</a:t>
              </a:r>
              <a:endParaRPr b="1" sz="1100">
                <a:solidFill>
                  <a:schemeClr val="dk1"/>
                </a:solidFill>
                <a:latin typeface="Roboto"/>
                <a:ea typeface="Roboto"/>
                <a:cs typeface="Roboto"/>
                <a:sym typeface="Roboto"/>
              </a:endParaRPr>
            </a:p>
          </p:txBody>
        </p:sp>
      </p:grpSp>
      <p:grpSp>
        <p:nvGrpSpPr>
          <p:cNvPr id="149" name="Google Shape;149;p23"/>
          <p:cNvGrpSpPr/>
          <p:nvPr/>
        </p:nvGrpSpPr>
        <p:grpSpPr>
          <a:xfrm>
            <a:off x="2283710" y="1574025"/>
            <a:ext cx="1606073" cy="2315200"/>
            <a:chOff x="2283710" y="1574025"/>
            <a:chExt cx="1606073" cy="2315200"/>
          </a:xfrm>
        </p:grpSpPr>
        <p:cxnSp>
          <p:nvCxnSpPr>
            <p:cNvPr id="150" name="Google Shape;150;p23"/>
            <p:cNvCxnSpPr/>
            <p:nvPr/>
          </p:nvCxnSpPr>
          <p:spPr>
            <a:xfrm>
              <a:off x="3151986" y="1695421"/>
              <a:ext cx="718500" cy="741900"/>
            </a:xfrm>
            <a:prstGeom prst="straightConnector1">
              <a:avLst/>
            </a:prstGeom>
            <a:noFill/>
            <a:ln cap="flat" cmpd="sng" w="9525">
              <a:solidFill>
                <a:schemeClr val="dk1"/>
              </a:solidFill>
              <a:prstDash val="solid"/>
              <a:round/>
              <a:headEnd len="sm" w="sm" type="none"/>
              <a:tailEnd len="sm" w="sm" type="none"/>
            </a:ln>
          </p:spPr>
        </p:cxnSp>
        <p:sp>
          <p:nvSpPr>
            <p:cNvPr id="151" name="Google Shape;151;p23"/>
            <p:cNvSpPr/>
            <p:nvPr/>
          </p:nvSpPr>
          <p:spPr>
            <a:xfrm flipH="1">
              <a:off x="2283710" y="2306625"/>
              <a:ext cx="16059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200"/>
                <a:t>  Semana 3-4</a:t>
              </a:r>
              <a:endParaRPr sz="1200"/>
            </a:p>
          </p:txBody>
        </p:sp>
        <p:sp>
          <p:nvSpPr>
            <p:cNvPr id="152" name="Google Shape;152;p23"/>
            <p:cNvSpPr/>
            <p:nvPr/>
          </p:nvSpPr>
          <p:spPr>
            <a:xfrm>
              <a:off x="2283883" y="2460450"/>
              <a:ext cx="16059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txBox="1"/>
            <p:nvPr/>
          </p:nvSpPr>
          <p:spPr>
            <a:xfrm>
              <a:off x="2404931" y="2695025"/>
              <a:ext cx="13242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s" sz="1000">
                  <a:solidFill>
                    <a:schemeClr val="dk1"/>
                  </a:solidFill>
                  <a:latin typeface="Roboto"/>
                  <a:ea typeface="Roboto"/>
                  <a:cs typeface="Roboto"/>
                  <a:sym typeface="Roboto"/>
                </a:rPr>
                <a:t>Inscripción y gestión de vecinos</a:t>
              </a:r>
              <a:endParaRPr b="1" sz="1000">
                <a:solidFill>
                  <a:schemeClr val="dk1"/>
                </a:solidFill>
                <a:latin typeface="Roboto"/>
                <a:ea typeface="Roboto"/>
                <a:cs typeface="Roboto"/>
                <a:sym typeface="Roboto"/>
              </a:endParaRPr>
            </a:p>
          </p:txBody>
        </p:sp>
        <p:sp>
          <p:nvSpPr>
            <p:cNvPr id="154" name="Google Shape;154;p23"/>
            <p:cNvSpPr txBox="1"/>
            <p:nvPr/>
          </p:nvSpPr>
          <p:spPr>
            <a:xfrm>
              <a:off x="2407381" y="3151825"/>
              <a:ext cx="13242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800">
                  <a:solidFill>
                    <a:schemeClr val="dk1"/>
                  </a:solidFill>
                  <a:latin typeface="Roboto"/>
                  <a:ea typeface="Roboto"/>
                  <a:cs typeface="Roboto"/>
                  <a:sym typeface="Roboto"/>
                </a:rPr>
                <a:t>Registro, aprobación/rechazo, gestión de lista</a:t>
              </a:r>
              <a:endParaRPr sz="800">
                <a:solidFill>
                  <a:schemeClr val="dk1"/>
                </a:solidFill>
                <a:latin typeface="Roboto"/>
                <a:ea typeface="Roboto"/>
                <a:cs typeface="Roboto"/>
                <a:sym typeface="Roboto"/>
              </a:endParaRPr>
            </a:p>
          </p:txBody>
        </p:sp>
        <p:sp>
          <p:nvSpPr>
            <p:cNvPr id="155" name="Google Shape;155;p23"/>
            <p:cNvSpPr txBox="1"/>
            <p:nvPr/>
          </p:nvSpPr>
          <p:spPr>
            <a:xfrm>
              <a:off x="2480351" y="1574025"/>
              <a:ext cx="718500" cy="2412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None/>
              </a:pPr>
              <a:r>
                <a:rPr b="1" lang="es" sz="1100">
                  <a:solidFill>
                    <a:schemeClr val="dk1"/>
                  </a:solidFill>
                  <a:latin typeface="Roboto"/>
                  <a:ea typeface="Roboto"/>
                  <a:cs typeface="Roboto"/>
                  <a:sym typeface="Roboto"/>
                </a:rPr>
                <a:t>Sprint</a:t>
              </a:r>
              <a:r>
                <a:rPr b="1" lang="es" sz="1000">
                  <a:solidFill>
                    <a:schemeClr val="dk1"/>
                  </a:solidFill>
                  <a:latin typeface="Roboto"/>
                  <a:ea typeface="Roboto"/>
                  <a:cs typeface="Roboto"/>
                  <a:sym typeface="Roboto"/>
                </a:rPr>
                <a:t> 2</a:t>
              </a:r>
              <a:endParaRPr b="1" sz="1000">
                <a:solidFill>
                  <a:schemeClr val="dk1"/>
                </a:solidFill>
                <a:latin typeface="Roboto"/>
                <a:ea typeface="Roboto"/>
                <a:cs typeface="Roboto"/>
                <a:sym typeface="Roboto"/>
              </a:endParaRPr>
            </a:p>
          </p:txBody>
        </p:sp>
      </p:grpSp>
      <p:grpSp>
        <p:nvGrpSpPr>
          <p:cNvPr id="156" name="Google Shape;156;p23"/>
          <p:cNvGrpSpPr/>
          <p:nvPr/>
        </p:nvGrpSpPr>
        <p:grpSpPr>
          <a:xfrm>
            <a:off x="3768859" y="1574025"/>
            <a:ext cx="1606073" cy="2315200"/>
            <a:chOff x="3768859" y="1574025"/>
            <a:chExt cx="1606073" cy="2315200"/>
          </a:xfrm>
        </p:grpSpPr>
        <p:cxnSp>
          <p:nvCxnSpPr>
            <p:cNvPr id="157" name="Google Shape;157;p23"/>
            <p:cNvCxnSpPr/>
            <p:nvPr/>
          </p:nvCxnSpPr>
          <p:spPr>
            <a:xfrm>
              <a:off x="4637135" y="1695421"/>
              <a:ext cx="718500" cy="741900"/>
            </a:xfrm>
            <a:prstGeom prst="straightConnector1">
              <a:avLst/>
            </a:prstGeom>
            <a:noFill/>
            <a:ln cap="flat" cmpd="sng" w="9525">
              <a:solidFill>
                <a:schemeClr val="dk1"/>
              </a:solidFill>
              <a:prstDash val="solid"/>
              <a:round/>
              <a:headEnd len="sm" w="sm" type="none"/>
              <a:tailEnd len="sm" w="sm" type="none"/>
            </a:ln>
          </p:spPr>
        </p:cxnSp>
        <p:sp>
          <p:nvSpPr>
            <p:cNvPr id="158" name="Google Shape;158;p23"/>
            <p:cNvSpPr/>
            <p:nvPr/>
          </p:nvSpPr>
          <p:spPr>
            <a:xfrm flipH="1">
              <a:off x="3768859" y="2306625"/>
              <a:ext cx="16059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200"/>
                <a:t>  Semana 5-6</a:t>
              </a:r>
              <a:endParaRPr sz="1200"/>
            </a:p>
          </p:txBody>
        </p:sp>
        <p:sp>
          <p:nvSpPr>
            <p:cNvPr id="159" name="Google Shape;159;p23"/>
            <p:cNvSpPr/>
            <p:nvPr/>
          </p:nvSpPr>
          <p:spPr>
            <a:xfrm>
              <a:off x="3769032" y="2460450"/>
              <a:ext cx="16059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txBox="1"/>
            <p:nvPr/>
          </p:nvSpPr>
          <p:spPr>
            <a:xfrm>
              <a:off x="3889991" y="2695025"/>
              <a:ext cx="13242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s" sz="1000">
                  <a:solidFill>
                    <a:schemeClr val="dk1"/>
                  </a:solidFill>
                  <a:latin typeface="Roboto"/>
                  <a:ea typeface="Roboto"/>
                  <a:cs typeface="Roboto"/>
                  <a:sym typeface="Roboto"/>
                </a:rPr>
                <a:t>Certificados de residencia</a:t>
              </a:r>
              <a:endParaRPr b="1" sz="1000">
                <a:solidFill>
                  <a:schemeClr val="dk1"/>
                </a:solidFill>
                <a:latin typeface="Roboto"/>
                <a:ea typeface="Roboto"/>
                <a:cs typeface="Roboto"/>
                <a:sym typeface="Roboto"/>
              </a:endParaRPr>
            </a:p>
          </p:txBody>
        </p:sp>
        <p:sp>
          <p:nvSpPr>
            <p:cNvPr id="161" name="Google Shape;161;p23"/>
            <p:cNvSpPr txBox="1"/>
            <p:nvPr/>
          </p:nvSpPr>
          <p:spPr>
            <a:xfrm>
              <a:off x="3892441" y="3151825"/>
              <a:ext cx="13242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800">
                  <a:solidFill>
                    <a:schemeClr val="dk1"/>
                  </a:solidFill>
                  <a:latin typeface="Roboto"/>
                  <a:ea typeface="Roboto"/>
                  <a:cs typeface="Roboto"/>
                  <a:sym typeface="Roboto"/>
                </a:rPr>
                <a:t>Solicitud, aprobación/rechazo, envío automático</a:t>
              </a:r>
              <a:endParaRPr sz="800">
                <a:solidFill>
                  <a:schemeClr val="dk1"/>
                </a:solidFill>
                <a:latin typeface="Roboto"/>
                <a:ea typeface="Roboto"/>
                <a:cs typeface="Roboto"/>
                <a:sym typeface="Roboto"/>
              </a:endParaRPr>
            </a:p>
          </p:txBody>
        </p:sp>
        <p:sp>
          <p:nvSpPr>
            <p:cNvPr id="162" name="Google Shape;162;p23"/>
            <p:cNvSpPr txBox="1"/>
            <p:nvPr/>
          </p:nvSpPr>
          <p:spPr>
            <a:xfrm>
              <a:off x="3932549" y="1574025"/>
              <a:ext cx="751500" cy="2412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None/>
              </a:pPr>
              <a:r>
                <a:rPr b="1" lang="es" sz="1100">
                  <a:solidFill>
                    <a:schemeClr val="dk1"/>
                  </a:solidFill>
                  <a:latin typeface="Roboto"/>
                  <a:ea typeface="Roboto"/>
                  <a:cs typeface="Roboto"/>
                  <a:sym typeface="Roboto"/>
                </a:rPr>
                <a:t>Sprint</a:t>
              </a:r>
              <a:r>
                <a:rPr b="1" lang="es" sz="1000">
                  <a:solidFill>
                    <a:schemeClr val="dk1"/>
                  </a:solidFill>
                  <a:latin typeface="Roboto"/>
                  <a:ea typeface="Roboto"/>
                  <a:cs typeface="Roboto"/>
                  <a:sym typeface="Roboto"/>
                </a:rPr>
                <a:t> </a:t>
              </a:r>
              <a:r>
                <a:rPr b="1" lang="es" sz="1100">
                  <a:solidFill>
                    <a:schemeClr val="dk1"/>
                  </a:solidFill>
                  <a:latin typeface="Roboto"/>
                  <a:ea typeface="Roboto"/>
                  <a:cs typeface="Roboto"/>
                  <a:sym typeface="Roboto"/>
                </a:rPr>
                <a:t>3</a:t>
              </a:r>
              <a:endParaRPr b="1" sz="1100">
                <a:solidFill>
                  <a:schemeClr val="dk1"/>
                </a:solidFill>
                <a:latin typeface="Roboto"/>
                <a:ea typeface="Roboto"/>
                <a:cs typeface="Roboto"/>
                <a:sym typeface="Roboto"/>
              </a:endParaRPr>
            </a:p>
          </p:txBody>
        </p:sp>
      </p:grpSp>
      <p:grpSp>
        <p:nvGrpSpPr>
          <p:cNvPr id="163" name="Google Shape;163;p23"/>
          <p:cNvGrpSpPr/>
          <p:nvPr/>
        </p:nvGrpSpPr>
        <p:grpSpPr>
          <a:xfrm>
            <a:off x="5256641" y="1574025"/>
            <a:ext cx="1606073" cy="2315200"/>
            <a:chOff x="5256641" y="1574025"/>
            <a:chExt cx="1606073" cy="2315200"/>
          </a:xfrm>
        </p:grpSpPr>
        <p:cxnSp>
          <p:nvCxnSpPr>
            <p:cNvPr id="164" name="Google Shape;164;p23"/>
            <p:cNvCxnSpPr/>
            <p:nvPr/>
          </p:nvCxnSpPr>
          <p:spPr>
            <a:xfrm>
              <a:off x="6124917" y="1695421"/>
              <a:ext cx="718500" cy="741900"/>
            </a:xfrm>
            <a:prstGeom prst="straightConnector1">
              <a:avLst/>
            </a:prstGeom>
            <a:noFill/>
            <a:ln cap="flat" cmpd="sng" w="9525">
              <a:solidFill>
                <a:schemeClr val="dk1"/>
              </a:solidFill>
              <a:prstDash val="solid"/>
              <a:round/>
              <a:headEnd len="sm" w="sm" type="none"/>
              <a:tailEnd len="sm" w="sm" type="none"/>
            </a:ln>
          </p:spPr>
        </p:cxnSp>
        <p:sp>
          <p:nvSpPr>
            <p:cNvPr id="165" name="Google Shape;165;p23"/>
            <p:cNvSpPr/>
            <p:nvPr/>
          </p:nvSpPr>
          <p:spPr>
            <a:xfrm flipH="1">
              <a:off x="5256641" y="2306625"/>
              <a:ext cx="16059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200"/>
                <a:t>Semana 7-8  </a:t>
              </a:r>
              <a:endParaRPr sz="1200"/>
            </a:p>
          </p:txBody>
        </p:sp>
        <p:sp>
          <p:nvSpPr>
            <p:cNvPr id="166" name="Google Shape;166;p23"/>
            <p:cNvSpPr/>
            <p:nvPr/>
          </p:nvSpPr>
          <p:spPr>
            <a:xfrm>
              <a:off x="5256813" y="2460450"/>
              <a:ext cx="16059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txBox="1"/>
            <p:nvPr/>
          </p:nvSpPr>
          <p:spPr>
            <a:xfrm>
              <a:off x="5377778" y="2695025"/>
              <a:ext cx="13242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s" sz="1000">
                  <a:solidFill>
                    <a:schemeClr val="dk1"/>
                  </a:solidFill>
                  <a:latin typeface="Roboto"/>
                  <a:ea typeface="Roboto"/>
                  <a:cs typeface="Roboto"/>
                  <a:sym typeface="Roboto"/>
                </a:rPr>
                <a:t>Gestión de proyectos vecinales</a:t>
              </a:r>
              <a:endParaRPr b="1" sz="1000">
                <a:solidFill>
                  <a:schemeClr val="dk1"/>
                </a:solidFill>
                <a:latin typeface="Roboto"/>
                <a:ea typeface="Roboto"/>
                <a:cs typeface="Roboto"/>
                <a:sym typeface="Roboto"/>
              </a:endParaRPr>
            </a:p>
          </p:txBody>
        </p:sp>
        <p:sp>
          <p:nvSpPr>
            <p:cNvPr id="168" name="Google Shape;168;p23"/>
            <p:cNvSpPr txBox="1"/>
            <p:nvPr/>
          </p:nvSpPr>
          <p:spPr>
            <a:xfrm>
              <a:off x="5380229" y="3151825"/>
              <a:ext cx="13242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800">
                  <a:solidFill>
                    <a:schemeClr val="dk1"/>
                  </a:solidFill>
                  <a:latin typeface="Roboto"/>
                  <a:ea typeface="Roboto"/>
                  <a:cs typeface="Roboto"/>
                  <a:sym typeface="Roboto"/>
                </a:rPr>
                <a:t>Postulación, aprobación/rechazo, registro histórico</a:t>
              </a:r>
              <a:endParaRPr sz="800">
                <a:solidFill>
                  <a:schemeClr val="dk1"/>
                </a:solidFill>
                <a:latin typeface="Roboto"/>
                <a:ea typeface="Roboto"/>
                <a:cs typeface="Roboto"/>
                <a:sym typeface="Roboto"/>
              </a:endParaRPr>
            </a:p>
          </p:txBody>
        </p:sp>
        <p:sp>
          <p:nvSpPr>
            <p:cNvPr id="169" name="Google Shape;169;p23"/>
            <p:cNvSpPr txBox="1"/>
            <p:nvPr/>
          </p:nvSpPr>
          <p:spPr>
            <a:xfrm>
              <a:off x="5423501" y="1574025"/>
              <a:ext cx="748200" cy="241200"/>
            </a:xfrm>
            <a:prstGeom prst="rect">
              <a:avLst/>
            </a:prstGeom>
            <a:noFill/>
            <a:ln>
              <a:noFill/>
            </a:ln>
          </p:spPr>
          <p:txBody>
            <a:bodyPr anchorCtr="0" anchor="t" bIns="91425" lIns="91425" spcFirstLastPara="1" rIns="91425" wrap="square" tIns="91425">
              <a:noAutofit/>
            </a:bodyPr>
            <a:lstStyle/>
            <a:p>
              <a:pPr indent="0" lvl="0" marL="0" marR="0" rtl="0" algn="r">
                <a:lnSpc>
                  <a:spcPct val="115000"/>
                </a:lnSpc>
                <a:spcBef>
                  <a:spcPts val="0"/>
                </a:spcBef>
                <a:spcAft>
                  <a:spcPts val="1600"/>
                </a:spcAft>
                <a:buNone/>
              </a:pPr>
              <a:r>
                <a:rPr b="1" lang="es" sz="1100">
                  <a:solidFill>
                    <a:schemeClr val="dk1"/>
                  </a:solidFill>
                  <a:latin typeface="Roboto"/>
                  <a:ea typeface="Roboto"/>
                  <a:cs typeface="Roboto"/>
                  <a:sym typeface="Roboto"/>
                </a:rPr>
                <a:t>Sprint 4</a:t>
              </a:r>
              <a:endParaRPr b="1" sz="1100">
                <a:solidFill>
                  <a:schemeClr val="dk1"/>
                </a:solidFill>
                <a:latin typeface="Roboto"/>
                <a:ea typeface="Roboto"/>
                <a:cs typeface="Roboto"/>
                <a:sym typeface="Roboto"/>
              </a:endParaRPr>
            </a:p>
          </p:txBody>
        </p:sp>
      </p:grpSp>
      <p:grpSp>
        <p:nvGrpSpPr>
          <p:cNvPr id="170" name="Google Shape;170;p23"/>
          <p:cNvGrpSpPr/>
          <p:nvPr/>
        </p:nvGrpSpPr>
        <p:grpSpPr>
          <a:xfrm>
            <a:off x="6741789" y="1574025"/>
            <a:ext cx="1951511" cy="2315200"/>
            <a:chOff x="6741789" y="1574025"/>
            <a:chExt cx="1951511" cy="2315200"/>
          </a:xfrm>
        </p:grpSpPr>
        <p:cxnSp>
          <p:nvCxnSpPr>
            <p:cNvPr id="171" name="Google Shape;171;p23"/>
            <p:cNvCxnSpPr/>
            <p:nvPr/>
          </p:nvCxnSpPr>
          <p:spPr>
            <a:xfrm>
              <a:off x="7610066" y="1695421"/>
              <a:ext cx="718500" cy="741900"/>
            </a:xfrm>
            <a:prstGeom prst="straightConnector1">
              <a:avLst/>
            </a:prstGeom>
            <a:noFill/>
            <a:ln cap="flat" cmpd="sng" w="9525">
              <a:solidFill>
                <a:schemeClr val="dk1"/>
              </a:solidFill>
              <a:prstDash val="solid"/>
              <a:round/>
              <a:headEnd len="sm" w="sm" type="none"/>
              <a:tailEnd len="sm" w="sm" type="none"/>
            </a:ln>
          </p:spPr>
        </p:cxnSp>
        <p:sp>
          <p:nvSpPr>
            <p:cNvPr id="172" name="Google Shape;172;p23"/>
            <p:cNvSpPr/>
            <p:nvPr/>
          </p:nvSpPr>
          <p:spPr>
            <a:xfrm flipH="1">
              <a:off x="6741789" y="2306625"/>
              <a:ext cx="16059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200"/>
                <a:t>  Semana 9-10</a:t>
              </a:r>
              <a:endParaRPr sz="1200"/>
            </a:p>
          </p:txBody>
        </p:sp>
        <p:sp>
          <p:nvSpPr>
            <p:cNvPr id="173" name="Google Shape;173;p23"/>
            <p:cNvSpPr/>
            <p:nvPr/>
          </p:nvSpPr>
          <p:spPr>
            <a:xfrm>
              <a:off x="6741962" y="2460450"/>
              <a:ext cx="16059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3"/>
            <p:cNvSpPr txBox="1"/>
            <p:nvPr/>
          </p:nvSpPr>
          <p:spPr>
            <a:xfrm>
              <a:off x="6865700" y="2695025"/>
              <a:ext cx="18276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s" sz="1000">
                  <a:solidFill>
                    <a:schemeClr val="dk1"/>
                  </a:solidFill>
                  <a:latin typeface="Roboto"/>
                  <a:ea typeface="Roboto"/>
                  <a:cs typeface="Roboto"/>
                  <a:sym typeface="Roboto"/>
                </a:rPr>
                <a:t>Gestión</a:t>
              </a:r>
              <a:r>
                <a:rPr b="1" lang="es" sz="1000">
                  <a:solidFill>
                    <a:schemeClr val="dk1"/>
                  </a:solidFill>
                  <a:latin typeface="Roboto"/>
                  <a:ea typeface="Roboto"/>
                  <a:cs typeface="Roboto"/>
                  <a:sym typeface="Roboto"/>
                </a:rPr>
                <a:t>  de publicaciones y notificaciones</a:t>
              </a:r>
              <a:endParaRPr b="1" sz="1000">
                <a:solidFill>
                  <a:schemeClr val="dk1"/>
                </a:solidFill>
                <a:latin typeface="Roboto"/>
                <a:ea typeface="Roboto"/>
                <a:cs typeface="Roboto"/>
                <a:sym typeface="Roboto"/>
              </a:endParaRPr>
            </a:p>
          </p:txBody>
        </p:sp>
        <p:sp>
          <p:nvSpPr>
            <p:cNvPr id="175" name="Google Shape;175;p23"/>
            <p:cNvSpPr txBox="1"/>
            <p:nvPr/>
          </p:nvSpPr>
          <p:spPr>
            <a:xfrm>
              <a:off x="6868139" y="3151825"/>
              <a:ext cx="13242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800">
                  <a:solidFill>
                    <a:schemeClr val="dk1"/>
                  </a:solidFill>
                  <a:latin typeface="Roboto"/>
                  <a:ea typeface="Roboto"/>
                  <a:cs typeface="Roboto"/>
                  <a:sym typeface="Roboto"/>
                </a:rPr>
                <a:t>Publicación de avisos/noticias, recepción de notificaciones</a:t>
              </a:r>
              <a:endParaRPr sz="800">
                <a:solidFill>
                  <a:schemeClr val="dk1"/>
                </a:solidFill>
                <a:latin typeface="Roboto"/>
                <a:ea typeface="Roboto"/>
                <a:cs typeface="Roboto"/>
                <a:sym typeface="Roboto"/>
              </a:endParaRPr>
            </a:p>
          </p:txBody>
        </p:sp>
        <p:sp>
          <p:nvSpPr>
            <p:cNvPr id="176" name="Google Shape;176;p23"/>
            <p:cNvSpPr txBox="1"/>
            <p:nvPr/>
          </p:nvSpPr>
          <p:spPr>
            <a:xfrm>
              <a:off x="6862724" y="1574025"/>
              <a:ext cx="7968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s" sz="1100">
                  <a:solidFill>
                    <a:schemeClr val="dk1"/>
                  </a:solidFill>
                  <a:latin typeface="Roboto"/>
                  <a:ea typeface="Roboto"/>
                  <a:cs typeface="Roboto"/>
                  <a:sym typeface="Roboto"/>
                </a:rPr>
                <a:t>Sprint 5</a:t>
              </a:r>
              <a:endParaRPr b="1" sz="1100">
                <a:solidFill>
                  <a:schemeClr val="dk1"/>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Roadmap del Proyecto por Sprints (Parte 2)</a:t>
            </a:r>
            <a:endParaRPr/>
          </a:p>
        </p:txBody>
      </p:sp>
      <p:grpSp>
        <p:nvGrpSpPr>
          <p:cNvPr id="182" name="Google Shape;182;p24"/>
          <p:cNvGrpSpPr/>
          <p:nvPr/>
        </p:nvGrpSpPr>
        <p:grpSpPr>
          <a:xfrm>
            <a:off x="1087525" y="1574025"/>
            <a:ext cx="1834900" cy="2315200"/>
            <a:chOff x="1083025" y="1574025"/>
            <a:chExt cx="1834900" cy="2315200"/>
          </a:xfrm>
        </p:grpSpPr>
        <p:sp>
          <p:nvSpPr>
            <p:cNvPr id="183" name="Google Shape;183;p24"/>
            <p:cNvSpPr txBox="1"/>
            <p:nvPr/>
          </p:nvSpPr>
          <p:spPr>
            <a:xfrm>
              <a:off x="1453950" y="1574025"/>
              <a:ext cx="7746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s" sz="1100">
                  <a:solidFill>
                    <a:schemeClr val="dk1"/>
                  </a:solidFill>
                  <a:latin typeface="Roboto"/>
                  <a:ea typeface="Roboto"/>
                  <a:cs typeface="Roboto"/>
                  <a:sym typeface="Roboto"/>
                </a:rPr>
                <a:t>Sprint 6</a:t>
              </a:r>
              <a:endParaRPr b="1" sz="1100">
                <a:solidFill>
                  <a:schemeClr val="dk1"/>
                </a:solidFill>
                <a:latin typeface="Roboto"/>
                <a:ea typeface="Roboto"/>
                <a:cs typeface="Roboto"/>
                <a:sym typeface="Roboto"/>
              </a:endParaRPr>
            </a:p>
          </p:txBody>
        </p:sp>
        <p:sp>
          <p:nvSpPr>
            <p:cNvPr id="184" name="Google Shape;184;p24"/>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s" sz="1000">
                  <a:solidFill>
                    <a:schemeClr val="dk1"/>
                  </a:solidFill>
                  <a:latin typeface="Roboto"/>
                  <a:ea typeface="Roboto"/>
                  <a:cs typeface="Roboto"/>
                  <a:sym typeface="Roboto"/>
                </a:rPr>
                <a:t>Gestión de actividades y reservas</a:t>
              </a:r>
              <a:endParaRPr b="1" sz="1000">
                <a:solidFill>
                  <a:schemeClr val="dk1"/>
                </a:solidFill>
                <a:latin typeface="Roboto"/>
                <a:ea typeface="Roboto"/>
                <a:cs typeface="Roboto"/>
                <a:sym typeface="Roboto"/>
              </a:endParaRPr>
            </a:p>
          </p:txBody>
        </p:sp>
        <p:sp>
          <p:nvSpPr>
            <p:cNvPr id="185" name="Google Shape;185;p24"/>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800">
                  <a:solidFill>
                    <a:schemeClr val="dk1"/>
                  </a:solidFill>
                  <a:latin typeface="Roboto"/>
                  <a:ea typeface="Roboto"/>
                  <a:cs typeface="Roboto"/>
                  <a:sym typeface="Roboto"/>
                </a:rPr>
                <a:t>Inscripción en actividades, reserva de espacios comunitarios</a:t>
              </a:r>
              <a:endParaRPr sz="800">
                <a:solidFill>
                  <a:schemeClr val="dk1"/>
                </a:solidFill>
                <a:latin typeface="Roboto"/>
                <a:ea typeface="Roboto"/>
                <a:cs typeface="Roboto"/>
                <a:sym typeface="Roboto"/>
              </a:endParaRPr>
            </a:p>
          </p:txBody>
        </p:sp>
        <p:cxnSp>
          <p:nvCxnSpPr>
            <p:cNvPr id="186" name="Google Shape;186;p24"/>
            <p:cNvCxnSpPr/>
            <p:nvPr/>
          </p:nvCxnSpPr>
          <p:spPr>
            <a:xfrm>
              <a:off x="2180202" y="1695421"/>
              <a:ext cx="718500" cy="741900"/>
            </a:xfrm>
            <a:prstGeom prst="straightConnector1">
              <a:avLst/>
            </a:prstGeom>
            <a:noFill/>
            <a:ln cap="flat" cmpd="sng" w="9525">
              <a:solidFill>
                <a:schemeClr val="dk1"/>
              </a:solidFill>
              <a:prstDash val="solid"/>
              <a:round/>
              <a:headEnd len="sm" w="sm" type="none"/>
              <a:tailEnd len="sm" w="sm" type="none"/>
            </a:ln>
          </p:spPr>
        </p:cxnSp>
        <p:sp>
          <p:nvSpPr>
            <p:cNvPr id="187" name="Google Shape;187;p24"/>
            <p:cNvSpPr/>
            <p:nvPr/>
          </p:nvSpPr>
          <p:spPr>
            <a:xfrm flipH="1">
              <a:off x="1083025" y="2306625"/>
              <a:ext cx="18348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200"/>
                <a:t>  Semana 11-12</a:t>
              </a:r>
              <a:endParaRPr sz="1200"/>
            </a:p>
          </p:txBody>
        </p:sp>
        <p:sp>
          <p:nvSpPr>
            <p:cNvPr id="188" name="Google Shape;188;p24"/>
            <p:cNvSpPr/>
            <p:nvPr/>
          </p:nvSpPr>
          <p:spPr>
            <a:xfrm>
              <a:off x="1083125" y="2460449"/>
              <a:ext cx="18348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24"/>
          <p:cNvGrpSpPr/>
          <p:nvPr/>
        </p:nvGrpSpPr>
        <p:grpSpPr>
          <a:xfrm>
            <a:off x="2796474" y="1574025"/>
            <a:ext cx="1834900" cy="2315200"/>
            <a:chOff x="1083025" y="1574025"/>
            <a:chExt cx="1834900" cy="2315200"/>
          </a:xfrm>
        </p:grpSpPr>
        <p:sp>
          <p:nvSpPr>
            <p:cNvPr id="190" name="Google Shape;190;p24"/>
            <p:cNvSpPr txBox="1"/>
            <p:nvPr/>
          </p:nvSpPr>
          <p:spPr>
            <a:xfrm>
              <a:off x="1437802" y="1574025"/>
              <a:ext cx="7908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s" sz="1100">
                  <a:solidFill>
                    <a:schemeClr val="dk1"/>
                  </a:solidFill>
                  <a:latin typeface="Roboto"/>
                  <a:ea typeface="Roboto"/>
                  <a:cs typeface="Roboto"/>
                  <a:sym typeface="Roboto"/>
                </a:rPr>
                <a:t>Sprint 7</a:t>
              </a:r>
              <a:endParaRPr b="1" sz="1100">
                <a:solidFill>
                  <a:schemeClr val="dk1"/>
                </a:solidFill>
                <a:latin typeface="Roboto"/>
                <a:ea typeface="Roboto"/>
                <a:cs typeface="Roboto"/>
                <a:sym typeface="Roboto"/>
              </a:endParaRPr>
            </a:p>
          </p:txBody>
        </p:sp>
        <p:sp>
          <p:nvSpPr>
            <p:cNvPr id="191" name="Google Shape;191;p24"/>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s" sz="1000">
                  <a:solidFill>
                    <a:schemeClr val="dk1"/>
                  </a:solidFill>
                  <a:latin typeface="Roboto"/>
                  <a:ea typeface="Roboto"/>
                  <a:cs typeface="Roboto"/>
                  <a:sym typeface="Roboto"/>
                </a:rPr>
                <a:t>Integración y Usabilidad</a:t>
              </a:r>
              <a:endParaRPr b="1" sz="1000">
                <a:solidFill>
                  <a:schemeClr val="dk1"/>
                </a:solidFill>
                <a:latin typeface="Roboto"/>
                <a:ea typeface="Roboto"/>
                <a:cs typeface="Roboto"/>
                <a:sym typeface="Roboto"/>
              </a:endParaRPr>
            </a:p>
          </p:txBody>
        </p:sp>
        <p:sp>
          <p:nvSpPr>
            <p:cNvPr id="192" name="Google Shape;192;p24"/>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800">
                  <a:solidFill>
                    <a:schemeClr val="dk1"/>
                  </a:solidFill>
                  <a:latin typeface="Roboto"/>
                  <a:ea typeface="Roboto"/>
                  <a:cs typeface="Roboto"/>
                  <a:sym typeface="Roboto"/>
                </a:rPr>
                <a:t>Integración del programa, interfaz amigable, eficiencia de BD</a:t>
              </a:r>
              <a:endParaRPr sz="800">
                <a:solidFill>
                  <a:schemeClr val="dk1"/>
                </a:solidFill>
                <a:latin typeface="Roboto"/>
                <a:ea typeface="Roboto"/>
                <a:cs typeface="Roboto"/>
                <a:sym typeface="Roboto"/>
              </a:endParaRPr>
            </a:p>
          </p:txBody>
        </p:sp>
        <p:cxnSp>
          <p:nvCxnSpPr>
            <p:cNvPr id="193" name="Google Shape;193;p24"/>
            <p:cNvCxnSpPr/>
            <p:nvPr/>
          </p:nvCxnSpPr>
          <p:spPr>
            <a:xfrm>
              <a:off x="2180202" y="1695421"/>
              <a:ext cx="718500" cy="741900"/>
            </a:xfrm>
            <a:prstGeom prst="straightConnector1">
              <a:avLst/>
            </a:prstGeom>
            <a:noFill/>
            <a:ln cap="flat" cmpd="sng" w="9525">
              <a:solidFill>
                <a:schemeClr val="dk1"/>
              </a:solidFill>
              <a:prstDash val="solid"/>
              <a:round/>
              <a:headEnd len="sm" w="sm" type="none"/>
              <a:tailEnd len="sm" w="sm" type="none"/>
            </a:ln>
          </p:spPr>
        </p:cxnSp>
        <p:sp>
          <p:nvSpPr>
            <p:cNvPr id="194" name="Google Shape;194;p24"/>
            <p:cNvSpPr/>
            <p:nvPr/>
          </p:nvSpPr>
          <p:spPr>
            <a:xfrm flipH="1">
              <a:off x="1083025" y="2306625"/>
              <a:ext cx="18348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200"/>
                <a:t>Semana 13-14  </a:t>
              </a:r>
              <a:endParaRPr sz="1200"/>
            </a:p>
          </p:txBody>
        </p:sp>
        <p:sp>
          <p:nvSpPr>
            <p:cNvPr id="195" name="Google Shape;195;p24"/>
            <p:cNvSpPr/>
            <p:nvPr/>
          </p:nvSpPr>
          <p:spPr>
            <a:xfrm>
              <a:off x="1083125" y="2460449"/>
              <a:ext cx="18348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24"/>
          <p:cNvGrpSpPr/>
          <p:nvPr/>
        </p:nvGrpSpPr>
        <p:grpSpPr>
          <a:xfrm>
            <a:off x="4508319" y="1573325"/>
            <a:ext cx="1834900" cy="2315189"/>
            <a:chOff x="1083025" y="1574036"/>
            <a:chExt cx="1834900" cy="2315189"/>
          </a:xfrm>
        </p:grpSpPr>
        <p:sp>
          <p:nvSpPr>
            <p:cNvPr id="197" name="Google Shape;197;p24"/>
            <p:cNvSpPr txBox="1"/>
            <p:nvPr/>
          </p:nvSpPr>
          <p:spPr>
            <a:xfrm>
              <a:off x="1405733" y="1574036"/>
              <a:ext cx="8229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s" sz="1100">
                  <a:solidFill>
                    <a:schemeClr val="dk1"/>
                  </a:solidFill>
                  <a:latin typeface="Roboto"/>
                  <a:ea typeface="Roboto"/>
                  <a:cs typeface="Roboto"/>
                  <a:sym typeface="Roboto"/>
                </a:rPr>
                <a:t>Sprint 8</a:t>
              </a:r>
              <a:endParaRPr b="1" sz="1100">
                <a:solidFill>
                  <a:schemeClr val="dk1"/>
                </a:solidFill>
                <a:latin typeface="Roboto"/>
                <a:ea typeface="Roboto"/>
                <a:cs typeface="Roboto"/>
                <a:sym typeface="Roboto"/>
              </a:endParaRPr>
            </a:p>
          </p:txBody>
        </p:sp>
        <p:sp>
          <p:nvSpPr>
            <p:cNvPr id="198" name="Google Shape;198;p24"/>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s" sz="1000">
                  <a:solidFill>
                    <a:schemeClr val="dk1"/>
                  </a:solidFill>
                  <a:latin typeface="Roboto"/>
                  <a:ea typeface="Roboto"/>
                  <a:cs typeface="Roboto"/>
                  <a:sym typeface="Roboto"/>
                </a:rPr>
                <a:t>Pruebas y validación</a:t>
              </a:r>
              <a:endParaRPr b="1" sz="1000">
                <a:solidFill>
                  <a:schemeClr val="dk1"/>
                </a:solidFill>
                <a:latin typeface="Roboto"/>
                <a:ea typeface="Roboto"/>
                <a:cs typeface="Roboto"/>
                <a:sym typeface="Roboto"/>
              </a:endParaRPr>
            </a:p>
          </p:txBody>
        </p:sp>
        <p:sp>
          <p:nvSpPr>
            <p:cNvPr id="199" name="Google Shape;199;p24"/>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800">
                  <a:solidFill>
                    <a:schemeClr val="dk1"/>
                  </a:solidFill>
                  <a:latin typeface="Roboto"/>
                  <a:ea typeface="Roboto"/>
                  <a:cs typeface="Roboto"/>
                  <a:sym typeface="Roboto"/>
                </a:rPr>
                <a:t>Pruebas unitarias de funcionalidades, documentación de pruebas</a:t>
              </a:r>
              <a:endParaRPr sz="800">
                <a:solidFill>
                  <a:schemeClr val="dk1"/>
                </a:solidFill>
                <a:latin typeface="Roboto"/>
                <a:ea typeface="Roboto"/>
                <a:cs typeface="Roboto"/>
                <a:sym typeface="Roboto"/>
              </a:endParaRPr>
            </a:p>
          </p:txBody>
        </p:sp>
        <p:cxnSp>
          <p:nvCxnSpPr>
            <p:cNvPr id="200" name="Google Shape;200;p24"/>
            <p:cNvCxnSpPr/>
            <p:nvPr/>
          </p:nvCxnSpPr>
          <p:spPr>
            <a:xfrm>
              <a:off x="2180202" y="1695421"/>
              <a:ext cx="718500" cy="741900"/>
            </a:xfrm>
            <a:prstGeom prst="straightConnector1">
              <a:avLst/>
            </a:prstGeom>
            <a:noFill/>
            <a:ln cap="flat" cmpd="sng" w="9525">
              <a:solidFill>
                <a:schemeClr val="dk1"/>
              </a:solidFill>
              <a:prstDash val="solid"/>
              <a:round/>
              <a:headEnd len="sm" w="sm" type="none"/>
              <a:tailEnd len="sm" w="sm" type="none"/>
            </a:ln>
          </p:spPr>
        </p:cxnSp>
        <p:sp>
          <p:nvSpPr>
            <p:cNvPr id="201" name="Google Shape;201;p24"/>
            <p:cNvSpPr/>
            <p:nvPr/>
          </p:nvSpPr>
          <p:spPr>
            <a:xfrm flipH="1">
              <a:off x="1083025" y="2306625"/>
              <a:ext cx="18348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200"/>
                <a:t>  Semana 15-16</a:t>
              </a:r>
              <a:endParaRPr sz="1200"/>
            </a:p>
          </p:txBody>
        </p:sp>
        <p:sp>
          <p:nvSpPr>
            <p:cNvPr id="202" name="Google Shape;202;p24"/>
            <p:cNvSpPr/>
            <p:nvPr/>
          </p:nvSpPr>
          <p:spPr>
            <a:xfrm>
              <a:off x="1083125" y="2460449"/>
              <a:ext cx="18348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24"/>
          <p:cNvGrpSpPr/>
          <p:nvPr/>
        </p:nvGrpSpPr>
        <p:grpSpPr>
          <a:xfrm>
            <a:off x="6221583" y="1573300"/>
            <a:ext cx="1834900" cy="2315203"/>
            <a:chOff x="1083025" y="1574022"/>
            <a:chExt cx="1834900" cy="2315203"/>
          </a:xfrm>
        </p:grpSpPr>
        <p:sp>
          <p:nvSpPr>
            <p:cNvPr id="204" name="Google Shape;204;p24"/>
            <p:cNvSpPr txBox="1"/>
            <p:nvPr/>
          </p:nvSpPr>
          <p:spPr>
            <a:xfrm>
              <a:off x="1339689" y="1574022"/>
              <a:ext cx="888900" cy="241200"/>
            </a:xfrm>
            <a:prstGeom prst="rect">
              <a:avLst/>
            </a:prstGeom>
            <a:noFill/>
            <a:ln>
              <a:noFill/>
            </a:ln>
          </p:spPr>
          <p:txBody>
            <a:bodyPr anchorCtr="0" anchor="t" bIns="91425" lIns="91425" spcFirstLastPara="1" rIns="91425" wrap="square" tIns="91425">
              <a:noAutofit/>
            </a:bodyPr>
            <a:lstStyle/>
            <a:p>
              <a:pPr indent="0" lvl="0" marL="0" rtl="0" algn="r">
                <a:lnSpc>
                  <a:spcPct val="115000"/>
                </a:lnSpc>
                <a:spcBef>
                  <a:spcPts val="0"/>
                </a:spcBef>
                <a:spcAft>
                  <a:spcPts val="1600"/>
                </a:spcAft>
                <a:buNone/>
              </a:pPr>
              <a:r>
                <a:rPr b="1" lang="es" sz="1100">
                  <a:solidFill>
                    <a:schemeClr val="dk1"/>
                  </a:solidFill>
                  <a:latin typeface="Roboto"/>
                  <a:ea typeface="Roboto"/>
                  <a:cs typeface="Roboto"/>
                  <a:sym typeface="Roboto"/>
                </a:rPr>
                <a:t>Sprint 9</a:t>
              </a:r>
              <a:endParaRPr b="1" sz="1100">
                <a:solidFill>
                  <a:schemeClr val="dk1"/>
                </a:solidFill>
                <a:latin typeface="Roboto"/>
                <a:ea typeface="Roboto"/>
                <a:cs typeface="Roboto"/>
                <a:sym typeface="Roboto"/>
              </a:endParaRPr>
            </a:p>
          </p:txBody>
        </p:sp>
        <p:sp>
          <p:nvSpPr>
            <p:cNvPr id="205" name="Google Shape;205;p24"/>
            <p:cNvSpPr txBox="1"/>
            <p:nvPr/>
          </p:nvSpPr>
          <p:spPr>
            <a:xfrm>
              <a:off x="1235825" y="2695025"/>
              <a:ext cx="1505100" cy="4464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0"/>
                </a:spcBef>
                <a:spcAft>
                  <a:spcPts val="0"/>
                </a:spcAft>
                <a:buNone/>
              </a:pPr>
              <a:r>
                <a:rPr b="1" lang="es" sz="1000">
                  <a:solidFill>
                    <a:schemeClr val="dk1"/>
                  </a:solidFill>
                  <a:latin typeface="Roboto"/>
                  <a:ea typeface="Roboto"/>
                  <a:cs typeface="Roboto"/>
                  <a:sym typeface="Roboto"/>
                </a:rPr>
                <a:t> Cierre del proyecto</a:t>
              </a:r>
              <a:endParaRPr b="1" sz="1000">
                <a:solidFill>
                  <a:schemeClr val="dk1"/>
                </a:solidFill>
                <a:latin typeface="Roboto"/>
                <a:ea typeface="Roboto"/>
                <a:cs typeface="Roboto"/>
                <a:sym typeface="Roboto"/>
              </a:endParaRPr>
            </a:p>
          </p:txBody>
        </p:sp>
        <p:sp>
          <p:nvSpPr>
            <p:cNvPr id="206" name="Google Shape;206;p24"/>
            <p:cNvSpPr txBox="1"/>
            <p:nvPr/>
          </p:nvSpPr>
          <p:spPr>
            <a:xfrm>
              <a:off x="1215700" y="3151825"/>
              <a:ext cx="1545600" cy="73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s" sz="800">
                  <a:solidFill>
                    <a:schemeClr val="dk1"/>
                  </a:solidFill>
                  <a:latin typeface="Roboto"/>
                  <a:ea typeface="Roboto"/>
                  <a:cs typeface="Roboto"/>
                  <a:sym typeface="Roboto"/>
                </a:rPr>
                <a:t>Elaboración de documento final, </a:t>
              </a:r>
              <a:r>
                <a:rPr lang="es" sz="800">
                  <a:solidFill>
                    <a:schemeClr val="dk1"/>
                  </a:solidFill>
                  <a:latin typeface="Roboto"/>
                  <a:ea typeface="Roboto"/>
                  <a:cs typeface="Roboto"/>
                  <a:sym typeface="Roboto"/>
                </a:rPr>
                <a:t>retroalimentación</a:t>
              </a:r>
              <a:r>
                <a:rPr lang="es" sz="800">
                  <a:solidFill>
                    <a:schemeClr val="dk1"/>
                  </a:solidFill>
                  <a:latin typeface="Roboto"/>
                  <a:ea typeface="Roboto"/>
                  <a:cs typeface="Roboto"/>
                  <a:sym typeface="Roboto"/>
                </a:rPr>
                <a:t> </a:t>
              </a:r>
              <a:endParaRPr sz="800">
                <a:solidFill>
                  <a:schemeClr val="dk1"/>
                </a:solidFill>
                <a:latin typeface="Roboto"/>
                <a:ea typeface="Roboto"/>
                <a:cs typeface="Roboto"/>
                <a:sym typeface="Roboto"/>
              </a:endParaRPr>
            </a:p>
          </p:txBody>
        </p:sp>
        <p:cxnSp>
          <p:nvCxnSpPr>
            <p:cNvPr id="207" name="Google Shape;207;p24"/>
            <p:cNvCxnSpPr/>
            <p:nvPr/>
          </p:nvCxnSpPr>
          <p:spPr>
            <a:xfrm>
              <a:off x="2180202" y="1695421"/>
              <a:ext cx="718500" cy="741900"/>
            </a:xfrm>
            <a:prstGeom prst="straightConnector1">
              <a:avLst/>
            </a:prstGeom>
            <a:noFill/>
            <a:ln cap="flat" cmpd="sng" w="9525">
              <a:solidFill>
                <a:schemeClr val="dk1"/>
              </a:solidFill>
              <a:prstDash val="solid"/>
              <a:round/>
              <a:headEnd len="sm" w="sm" type="none"/>
              <a:tailEnd len="sm" w="sm" type="none"/>
            </a:ln>
          </p:spPr>
        </p:cxnSp>
        <p:sp>
          <p:nvSpPr>
            <p:cNvPr id="208" name="Google Shape;208;p24"/>
            <p:cNvSpPr/>
            <p:nvPr/>
          </p:nvSpPr>
          <p:spPr>
            <a:xfrm flipH="1">
              <a:off x="1083025" y="2306625"/>
              <a:ext cx="18348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 sz="1200"/>
                <a:t>  Semana 17</a:t>
              </a:r>
              <a:endParaRPr sz="1200"/>
            </a:p>
          </p:txBody>
        </p:sp>
        <p:sp>
          <p:nvSpPr>
            <p:cNvPr id="209" name="Google Shape;209;p24"/>
            <p:cNvSpPr/>
            <p:nvPr/>
          </p:nvSpPr>
          <p:spPr>
            <a:xfrm>
              <a:off x="1083125" y="2460449"/>
              <a:ext cx="1834800" cy="143400"/>
            </a:xfrm>
            <a:prstGeom prst="parallelogram">
              <a:avLst>
                <a:gd fmla="val 96952"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0" name="Google Shape;210;p24"/>
          <p:cNvSpPr txBox="1"/>
          <p:nvPr/>
        </p:nvSpPr>
        <p:spPr>
          <a:xfrm>
            <a:off x="1087525" y="3997250"/>
            <a:ext cx="2330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u="sng">
                <a:solidFill>
                  <a:schemeClr val="hlink"/>
                </a:solidFill>
                <a:latin typeface="Roboto"/>
                <a:ea typeface="Roboto"/>
                <a:cs typeface="Roboto"/>
                <a:sym typeface="Roboto"/>
                <a:hlinkClick r:id="rId3"/>
              </a:rPr>
              <a:t>Historias de </a:t>
            </a:r>
            <a:r>
              <a:rPr lang="es" sz="1800" u="sng">
                <a:solidFill>
                  <a:schemeClr val="hlink"/>
                </a:solidFill>
                <a:latin typeface="Roboto"/>
                <a:ea typeface="Roboto"/>
                <a:cs typeface="Roboto"/>
                <a:sym typeface="Roboto"/>
                <a:hlinkClick r:id="rId4"/>
              </a:rPr>
              <a:t>usuario</a:t>
            </a:r>
            <a:endParaRPr sz="1800">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Conclusión</a:t>
            </a:r>
            <a:r>
              <a:rPr lang="es"/>
              <a:t> final</a:t>
            </a:r>
            <a:endParaRPr/>
          </a:p>
        </p:txBody>
      </p:sp>
      <p:sp>
        <p:nvSpPr>
          <p:cNvPr id="216" name="Google Shape;216;p2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sz="1583"/>
              <a:t>El Sistema Unidad Territorial es un proyecto posible, útil y con impacto en la comunidad. </a:t>
            </a:r>
            <a:endParaRPr sz="1583"/>
          </a:p>
          <a:p>
            <a:pPr indent="0" lvl="0" marL="0" marR="0" rtl="0" algn="l">
              <a:lnSpc>
                <a:spcPct val="115000"/>
              </a:lnSpc>
              <a:spcBef>
                <a:spcPts val="1200"/>
              </a:spcBef>
              <a:spcAft>
                <a:spcPts val="0"/>
              </a:spcAft>
              <a:buNone/>
            </a:pPr>
            <a:r>
              <a:rPr lang="es" sz="1583"/>
              <a:t>Además de ayudar a modernizar la gestión de las juntas de vecinos con herramientas digitales, este trabajo nos ayuda a crecer como futuros ingenieros en informática y a prepararnos mejor para los desafíos del mundo laboral.</a:t>
            </a:r>
            <a:endParaRPr sz="1583"/>
          </a:p>
          <a:p>
            <a:pPr indent="0" lvl="0" marL="0" marR="0" rtl="0" algn="l">
              <a:lnSpc>
                <a:spcPct val="115000"/>
              </a:lnSpc>
              <a:spcBef>
                <a:spcPts val="1200"/>
              </a:spcBef>
              <a:spcAft>
                <a:spcPts val="1200"/>
              </a:spcAft>
              <a:buNone/>
            </a:pPr>
            <a:r>
              <a:t/>
            </a:r>
            <a:endParaRPr sz="1583"/>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Introducción</a:t>
            </a:r>
            <a:r>
              <a:rPr lang="es"/>
              <a:t> </a:t>
            </a:r>
            <a:endParaRPr/>
          </a:p>
        </p:txBody>
      </p:sp>
      <p:sp>
        <p:nvSpPr>
          <p:cNvPr id="71" name="Google Shape;71;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0"/>
              </a:spcBef>
              <a:spcAft>
                <a:spcPts val="0"/>
              </a:spcAft>
              <a:buNone/>
            </a:pPr>
            <a:r>
              <a:rPr lang="es" sz="1583"/>
              <a:t>El proyecto Sistema Unidad Territorial nace como respuesta a la necesidad de modernizar la gestión de las juntas de vecinos en Chile. Estas organizaciones cumplen un rol esencial en la vida comunitaria, pero actualmente carecen de herramientas digitales que les permitan optimizar sus procesos administrativos y de comunicación.</a:t>
            </a:r>
            <a:endParaRPr sz="1583"/>
          </a:p>
          <a:p>
            <a:pPr indent="0" lvl="0" marL="0" marR="0" rtl="0" algn="l">
              <a:lnSpc>
                <a:spcPct val="115000"/>
              </a:lnSpc>
              <a:spcBef>
                <a:spcPts val="1200"/>
              </a:spcBef>
              <a:spcAft>
                <a:spcPts val="1200"/>
              </a:spcAft>
              <a:buNone/>
            </a:pPr>
            <a:r>
              <a:rPr lang="es" sz="1583"/>
              <a:t>Nuestra propuesta consiste en una aplicación web que centraliza funciones clave como la inscripción de vecinos, la emisión de certificados, la postulación de proyectos, la gestión de actividades y la difusión de avisos y notificaciones. De esta forma, buscamos entregar una solución práctica, accesible y escalable, que además nos permite aplicar competencias de nuestro perfil de egreso en desarrollo de software, modelado de datos y gestión de proyectos ágiles.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Descripción General del Proyecto APT</a:t>
            </a:r>
            <a:endParaRPr/>
          </a:p>
        </p:txBody>
      </p:sp>
      <p:sp>
        <p:nvSpPr>
          <p:cNvPr id="77" name="Google Shape;77;p15"/>
          <p:cNvSpPr txBox="1"/>
          <p:nvPr>
            <p:ph idx="1" type="body"/>
          </p:nvPr>
        </p:nvSpPr>
        <p:spPr>
          <a:xfrm>
            <a:off x="348700" y="1306825"/>
            <a:ext cx="4004100" cy="36192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s"/>
              <a:t>¿Qué es el Sistema Unidad Territorial? </a:t>
            </a:r>
            <a:endParaRPr b="1"/>
          </a:p>
          <a:p>
            <a:pPr indent="0" lvl="0" marL="0" rtl="0" algn="l">
              <a:spcBef>
                <a:spcPts val="1200"/>
              </a:spcBef>
              <a:spcAft>
                <a:spcPts val="0"/>
              </a:spcAft>
              <a:buNone/>
            </a:pPr>
            <a:r>
              <a:rPr lang="es" sz="1583"/>
              <a:t>Es una aplicación web que busca modernizar la gestión de las juntas de vecinos en Chile, permitiendo organizar vecinos, proyectos, documentos y actividades de manera eficiente.</a:t>
            </a:r>
            <a:endParaRPr sz="1583"/>
          </a:p>
          <a:p>
            <a:pPr indent="0" lvl="0" marL="0" rtl="0" algn="l">
              <a:spcBef>
                <a:spcPts val="1200"/>
              </a:spcBef>
              <a:spcAft>
                <a:spcPts val="0"/>
              </a:spcAft>
              <a:buNone/>
            </a:pPr>
            <a:r>
              <a:rPr b="1" lang="es" sz="1583"/>
              <a:t>Funcionalidades principales:</a:t>
            </a:r>
            <a:r>
              <a:rPr lang="es" sz="1583"/>
              <a:t> inscripción de vecinos, emisión de certificados, postulación de proyectos, gestión de actividades, comunicación y notificaciones.</a:t>
            </a:r>
            <a:endParaRPr sz="1583"/>
          </a:p>
          <a:p>
            <a:pPr indent="0" lvl="0" marL="0" rtl="0" algn="l">
              <a:spcBef>
                <a:spcPts val="1200"/>
              </a:spcBef>
              <a:spcAft>
                <a:spcPts val="1200"/>
              </a:spcAft>
              <a:buNone/>
            </a:pPr>
            <a:r>
              <a:t/>
            </a:r>
            <a:endParaRPr/>
          </a:p>
        </p:txBody>
      </p:sp>
      <p:sp>
        <p:nvSpPr>
          <p:cNvPr id="78" name="Google Shape;78;p15"/>
          <p:cNvSpPr/>
          <p:nvPr/>
        </p:nvSpPr>
        <p:spPr>
          <a:xfrm>
            <a:off x="4506600" y="1625450"/>
            <a:ext cx="65400" cy="2261400"/>
          </a:xfrm>
          <a:prstGeom prst="rect">
            <a:avLst/>
          </a:prstGeom>
          <a:solidFill>
            <a:srgbClr val="039B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79" name="Google Shape;79;p15" title="pngwing.com.png"/>
          <p:cNvPicPr preferRelativeResize="0"/>
          <p:nvPr/>
        </p:nvPicPr>
        <p:blipFill>
          <a:blip r:embed="rId3">
            <a:alphaModFix/>
          </a:blip>
          <a:stretch>
            <a:fillRect/>
          </a:stretch>
        </p:blipFill>
        <p:spPr>
          <a:xfrm>
            <a:off x="5503850" y="1594449"/>
            <a:ext cx="2323375" cy="2323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Relevancia y Justificación del Proyecto</a:t>
            </a:r>
            <a:endParaRPr/>
          </a:p>
        </p:txBody>
      </p:sp>
      <p:sp>
        <p:nvSpPr>
          <p:cNvPr id="85" name="Google Shape;85;p16"/>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¿Por qué es Relevante este Proyecto?</a:t>
            </a:r>
            <a:endParaRPr b="1"/>
          </a:p>
          <a:p>
            <a:pPr indent="-329170" lvl="0" marL="457200" marR="0" rtl="0" algn="l">
              <a:lnSpc>
                <a:spcPct val="115000"/>
              </a:lnSpc>
              <a:spcBef>
                <a:spcPts val="1200"/>
              </a:spcBef>
              <a:spcAft>
                <a:spcPts val="0"/>
              </a:spcAft>
              <a:buSzPts val="1584"/>
              <a:buChar char="●"/>
            </a:pPr>
            <a:r>
              <a:rPr lang="es" sz="1583"/>
              <a:t>Las juntas de vecinos cumplen un rol clave en la organización comunitaria, pero actualmente carecen de herramientas digitales modernas.</a:t>
            </a:r>
            <a:br>
              <a:rPr lang="es" sz="1583"/>
            </a:br>
            <a:endParaRPr sz="1583"/>
          </a:p>
          <a:p>
            <a:pPr indent="-329170" lvl="0" marL="457200" marR="0" rtl="0" algn="l">
              <a:lnSpc>
                <a:spcPct val="115000"/>
              </a:lnSpc>
              <a:spcBef>
                <a:spcPts val="0"/>
              </a:spcBef>
              <a:spcAft>
                <a:spcPts val="0"/>
              </a:spcAft>
              <a:buSzPts val="1584"/>
              <a:buChar char="●"/>
            </a:pPr>
            <a:r>
              <a:rPr lang="es" sz="1583"/>
              <a:t>El proyecto aporta innovación tecnológica, optimiza procesos y fortalece la comunicación comunitaria.</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414050" y="59527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t>Nuestros Objetivos para el Sistema Unidad Territorial</a:t>
            </a:r>
            <a:endParaRPr/>
          </a:p>
        </p:txBody>
      </p:sp>
      <p:sp>
        <p:nvSpPr>
          <p:cNvPr id="91" name="Google Shape;91;p17"/>
          <p:cNvSpPr txBox="1"/>
          <p:nvPr>
            <p:ph idx="1" type="body"/>
          </p:nvPr>
        </p:nvSpPr>
        <p:spPr>
          <a:xfrm>
            <a:off x="387900" y="1489825"/>
            <a:ext cx="36642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a:t>Objetivo General : </a:t>
            </a:r>
            <a:endParaRPr b="1"/>
          </a:p>
          <a:p>
            <a:pPr indent="0" lvl="0" marL="0" rtl="0" algn="l">
              <a:spcBef>
                <a:spcPts val="1200"/>
              </a:spcBef>
              <a:spcAft>
                <a:spcPts val="1200"/>
              </a:spcAft>
              <a:buNone/>
            </a:pPr>
            <a:r>
              <a:rPr lang="es" sz="1583"/>
              <a:t>Desarrollar una aplicación web que mejore la gestión administrativa y comunicativa de la junta de vecinos.</a:t>
            </a:r>
            <a:endParaRPr/>
          </a:p>
        </p:txBody>
      </p:sp>
      <p:sp>
        <p:nvSpPr>
          <p:cNvPr id="92" name="Google Shape;92;p17"/>
          <p:cNvSpPr/>
          <p:nvPr/>
        </p:nvSpPr>
        <p:spPr>
          <a:xfrm>
            <a:off x="4397375" y="1645050"/>
            <a:ext cx="65400" cy="2261400"/>
          </a:xfrm>
          <a:prstGeom prst="rect">
            <a:avLst/>
          </a:prstGeom>
          <a:solidFill>
            <a:srgbClr val="039B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3" name="Google Shape;93;p17"/>
          <p:cNvSpPr txBox="1"/>
          <p:nvPr>
            <p:ph idx="1" type="body"/>
          </p:nvPr>
        </p:nvSpPr>
        <p:spPr>
          <a:xfrm>
            <a:off x="4808050" y="1489825"/>
            <a:ext cx="4106400" cy="3078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s"/>
              <a:t>Objetivos </a:t>
            </a:r>
            <a:r>
              <a:rPr b="1" lang="es"/>
              <a:t>Específicos</a:t>
            </a:r>
            <a:r>
              <a:rPr b="1" lang="es"/>
              <a:t> : </a:t>
            </a:r>
            <a:endParaRPr b="1"/>
          </a:p>
          <a:p>
            <a:pPr indent="-329170" lvl="0" marL="457200" marR="0" rtl="0" algn="l">
              <a:lnSpc>
                <a:spcPct val="115000"/>
              </a:lnSpc>
              <a:spcBef>
                <a:spcPts val="1200"/>
              </a:spcBef>
              <a:spcAft>
                <a:spcPts val="0"/>
              </a:spcAft>
              <a:buSzPts val="1584"/>
              <a:buChar char="●"/>
            </a:pPr>
            <a:r>
              <a:rPr lang="es" sz="1583"/>
              <a:t>Desarrollar la arquitectura de la base de datos.</a:t>
            </a:r>
            <a:endParaRPr sz="1583"/>
          </a:p>
          <a:p>
            <a:pPr indent="-329170" lvl="0" marL="457200" marR="0" rtl="0" algn="l">
              <a:lnSpc>
                <a:spcPct val="115000"/>
              </a:lnSpc>
              <a:spcBef>
                <a:spcPts val="0"/>
              </a:spcBef>
              <a:spcAft>
                <a:spcPts val="0"/>
              </a:spcAft>
              <a:buSzPts val="1584"/>
              <a:buChar char="●"/>
            </a:pPr>
            <a:r>
              <a:rPr lang="es" sz="1583"/>
              <a:t>Desarrollar el front-end (UI).</a:t>
            </a:r>
            <a:endParaRPr sz="1583"/>
          </a:p>
          <a:p>
            <a:pPr indent="-329170" lvl="0" marL="457200" marR="0" rtl="0" algn="l">
              <a:lnSpc>
                <a:spcPct val="115000"/>
              </a:lnSpc>
              <a:spcBef>
                <a:spcPts val="0"/>
              </a:spcBef>
              <a:spcAft>
                <a:spcPts val="0"/>
              </a:spcAft>
              <a:buSzPts val="1584"/>
              <a:buChar char="●"/>
            </a:pPr>
            <a:r>
              <a:rPr lang="es" sz="1583"/>
              <a:t>Desarrollar la API para manejar endpoints.</a:t>
            </a:r>
            <a:endParaRPr sz="1583"/>
          </a:p>
          <a:p>
            <a:pPr indent="-329170" lvl="0" marL="457200" marR="0" rtl="0" algn="l">
              <a:lnSpc>
                <a:spcPct val="115000"/>
              </a:lnSpc>
              <a:spcBef>
                <a:spcPts val="0"/>
              </a:spcBef>
              <a:spcAft>
                <a:spcPts val="0"/>
              </a:spcAft>
              <a:buSzPts val="1584"/>
              <a:buChar char="●"/>
            </a:pPr>
            <a:r>
              <a:rPr lang="es" sz="1583"/>
              <a:t>Documentar el desarrollo.</a:t>
            </a:r>
            <a:endParaRPr sz="1583"/>
          </a:p>
          <a:p>
            <a:pPr indent="-329170" lvl="0" marL="457200" marR="0" rtl="0" algn="l">
              <a:lnSpc>
                <a:spcPct val="115000"/>
              </a:lnSpc>
              <a:spcBef>
                <a:spcPts val="0"/>
              </a:spcBef>
              <a:spcAft>
                <a:spcPts val="0"/>
              </a:spcAft>
              <a:buSzPts val="1584"/>
              <a:buChar char="●"/>
            </a:pPr>
            <a:r>
              <a:rPr lang="es" sz="1583"/>
              <a:t>Implementar las funcionalidades esperadas por el cliente.</a:t>
            </a:r>
            <a:endParaRPr sz="1583"/>
          </a:p>
          <a:p>
            <a:pPr indent="0" lvl="0" marL="0" rtl="0" algn="l">
              <a:spcBef>
                <a:spcPts val="1200"/>
              </a:spcBef>
              <a:spcAft>
                <a:spcPts val="1200"/>
              </a:spcAft>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87900" y="635375"/>
            <a:ext cx="8368200" cy="686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s">
                <a:latin typeface="Arial"/>
                <a:ea typeface="Arial"/>
                <a:cs typeface="Arial"/>
                <a:sym typeface="Arial"/>
              </a:rPr>
              <a:t>Descripción Detallada del Sistema Propuesto (Funcionalidades)</a:t>
            </a:r>
            <a:endParaRPr>
              <a:latin typeface="Arial"/>
              <a:ea typeface="Arial"/>
              <a:cs typeface="Arial"/>
              <a:sym typeface="Arial"/>
            </a:endParaRPr>
          </a:p>
        </p:txBody>
      </p:sp>
      <p:sp>
        <p:nvSpPr>
          <p:cNvPr id="99" name="Google Shape;99;p18"/>
          <p:cNvSpPr txBox="1"/>
          <p:nvPr>
            <p:ph idx="1" type="body"/>
          </p:nvPr>
        </p:nvSpPr>
        <p:spPr>
          <a:xfrm>
            <a:off x="4398600" y="1032300"/>
            <a:ext cx="49203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lang="es" sz="1450" u="sng"/>
              <a:t>Uso </a:t>
            </a:r>
            <a:r>
              <a:rPr lang="es" sz="1450" u="sng"/>
              <a:t>público</a:t>
            </a:r>
            <a:r>
              <a:rPr lang="es" sz="1450" u="sng"/>
              <a:t> (Vecinos): </a:t>
            </a:r>
            <a:endParaRPr sz="1450" u="sng"/>
          </a:p>
          <a:p>
            <a:pPr indent="0" lvl="0" marL="0" rtl="0" algn="l">
              <a:spcBef>
                <a:spcPts val="1200"/>
              </a:spcBef>
              <a:spcAft>
                <a:spcPts val="0"/>
              </a:spcAft>
              <a:buSzPts val="935"/>
              <a:buNone/>
            </a:pPr>
            <a:r>
              <a:rPr lang="es" sz="1450">
                <a:solidFill>
                  <a:srgbClr val="E8E8E8"/>
                </a:solidFill>
                <a:latin typeface="Arial"/>
                <a:ea typeface="Arial"/>
                <a:cs typeface="Arial"/>
                <a:sym typeface="Arial"/>
              </a:rPr>
              <a:t>Solicitud y emisión de certificados de residencia.</a:t>
            </a:r>
            <a:endParaRPr sz="1450">
              <a:solidFill>
                <a:srgbClr val="E8E8E8"/>
              </a:solidFill>
              <a:latin typeface="Arial"/>
              <a:ea typeface="Arial"/>
              <a:cs typeface="Arial"/>
              <a:sym typeface="Arial"/>
            </a:endParaRPr>
          </a:p>
          <a:p>
            <a:pPr indent="0" lvl="0" marL="0" rtl="0" algn="l">
              <a:spcBef>
                <a:spcPts val="1200"/>
              </a:spcBef>
              <a:spcAft>
                <a:spcPts val="0"/>
              </a:spcAft>
              <a:buSzPts val="935"/>
              <a:buNone/>
            </a:pPr>
            <a:r>
              <a:rPr lang="es" sz="1450">
                <a:solidFill>
                  <a:srgbClr val="E8E8E8"/>
                </a:solidFill>
                <a:latin typeface="Arial"/>
                <a:ea typeface="Arial"/>
                <a:cs typeface="Arial"/>
                <a:sym typeface="Arial"/>
              </a:rPr>
              <a:t>Postulación de proyectos vecinales (solo miembros de la junta).</a:t>
            </a:r>
            <a:endParaRPr sz="1450">
              <a:solidFill>
                <a:srgbClr val="E8E8E8"/>
              </a:solidFill>
              <a:latin typeface="Arial"/>
              <a:ea typeface="Arial"/>
              <a:cs typeface="Arial"/>
              <a:sym typeface="Arial"/>
            </a:endParaRPr>
          </a:p>
          <a:p>
            <a:pPr indent="0" lvl="0" marL="0" rtl="0" algn="l">
              <a:spcBef>
                <a:spcPts val="1200"/>
              </a:spcBef>
              <a:spcAft>
                <a:spcPts val="0"/>
              </a:spcAft>
              <a:buSzPts val="935"/>
              <a:buNone/>
            </a:pPr>
            <a:r>
              <a:rPr lang="es" sz="1450">
                <a:solidFill>
                  <a:srgbClr val="E8E8E8"/>
                </a:solidFill>
                <a:latin typeface="Arial"/>
                <a:ea typeface="Arial"/>
                <a:cs typeface="Arial"/>
                <a:sym typeface="Arial"/>
              </a:rPr>
              <a:t>Solicitudes de reservas vecinos(canchas, salas, plazas, etc.), gestionadas con un calendario.</a:t>
            </a:r>
            <a:endParaRPr sz="1450">
              <a:solidFill>
                <a:srgbClr val="E8E8E8"/>
              </a:solidFill>
              <a:latin typeface="Arial"/>
              <a:ea typeface="Arial"/>
              <a:cs typeface="Arial"/>
              <a:sym typeface="Arial"/>
            </a:endParaRPr>
          </a:p>
          <a:p>
            <a:pPr indent="0" lvl="0" marL="0" rtl="0" algn="l">
              <a:spcBef>
                <a:spcPts val="1200"/>
              </a:spcBef>
              <a:spcAft>
                <a:spcPts val="0"/>
              </a:spcAft>
              <a:buSzPts val="935"/>
              <a:buNone/>
            </a:pPr>
            <a:r>
              <a:rPr lang="es" sz="1450">
                <a:solidFill>
                  <a:srgbClr val="E8E8E8"/>
                </a:solidFill>
                <a:latin typeface="Arial"/>
                <a:ea typeface="Arial"/>
                <a:cs typeface="Arial"/>
                <a:sym typeface="Arial"/>
              </a:rPr>
              <a:t>Inscripción para actividades vecinales.</a:t>
            </a:r>
            <a:endParaRPr sz="1450">
              <a:solidFill>
                <a:srgbClr val="E8E8E8"/>
              </a:solidFill>
              <a:latin typeface="Arial"/>
              <a:ea typeface="Arial"/>
              <a:cs typeface="Arial"/>
              <a:sym typeface="Arial"/>
            </a:endParaRPr>
          </a:p>
          <a:p>
            <a:pPr indent="0" lvl="0" marL="0" rtl="0" algn="l">
              <a:spcBef>
                <a:spcPts val="1200"/>
              </a:spcBef>
              <a:spcAft>
                <a:spcPts val="0"/>
              </a:spcAft>
              <a:buSzPts val="935"/>
              <a:buNone/>
            </a:pPr>
            <a:r>
              <a:rPr lang="es" sz="1450">
                <a:solidFill>
                  <a:srgbClr val="E8E8E8"/>
                </a:solidFill>
                <a:latin typeface="Arial"/>
                <a:ea typeface="Arial"/>
                <a:cs typeface="Arial"/>
                <a:sym typeface="Arial"/>
              </a:rPr>
              <a:t>Recepción de notificaciones y avisos (email, WhatsApp).</a:t>
            </a:r>
            <a:endParaRPr sz="1450">
              <a:solidFill>
                <a:srgbClr val="E8E8E8"/>
              </a:solidFill>
              <a:latin typeface="Arial"/>
              <a:ea typeface="Arial"/>
              <a:cs typeface="Arial"/>
              <a:sym typeface="Arial"/>
            </a:endParaRPr>
          </a:p>
          <a:p>
            <a:pPr indent="0" lvl="0" marL="0" rtl="0" algn="l">
              <a:spcBef>
                <a:spcPts val="1200"/>
              </a:spcBef>
              <a:spcAft>
                <a:spcPts val="1200"/>
              </a:spcAft>
              <a:buSzPts val="935"/>
              <a:buNone/>
            </a:pPr>
            <a:r>
              <a:rPr lang="es" sz="1450">
                <a:solidFill>
                  <a:srgbClr val="E8E8E8"/>
                </a:solidFill>
                <a:latin typeface="Arial"/>
                <a:ea typeface="Arial"/>
                <a:cs typeface="Arial"/>
                <a:sym typeface="Arial"/>
              </a:rPr>
              <a:t>Visualización de noticias.</a:t>
            </a:r>
            <a:endParaRPr sz="1450"/>
          </a:p>
        </p:txBody>
      </p:sp>
      <p:sp>
        <p:nvSpPr>
          <p:cNvPr id="100" name="Google Shape;100;p18"/>
          <p:cNvSpPr txBox="1"/>
          <p:nvPr>
            <p:ph idx="1" type="body"/>
          </p:nvPr>
        </p:nvSpPr>
        <p:spPr>
          <a:xfrm>
            <a:off x="387900" y="1489825"/>
            <a:ext cx="4010700" cy="30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50" u="sng">
                <a:latin typeface="Arial"/>
                <a:ea typeface="Arial"/>
                <a:cs typeface="Arial"/>
                <a:sym typeface="Arial"/>
              </a:rPr>
              <a:t>Uso Interno (Trabajadores): </a:t>
            </a:r>
            <a:endParaRPr sz="1450" u="sng">
              <a:latin typeface="Arial"/>
              <a:ea typeface="Arial"/>
              <a:cs typeface="Arial"/>
              <a:sym typeface="Arial"/>
            </a:endParaRPr>
          </a:p>
          <a:p>
            <a:pPr indent="0" lvl="0" marL="0" rtl="0" algn="l">
              <a:spcBef>
                <a:spcPts val="1200"/>
              </a:spcBef>
              <a:spcAft>
                <a:spcPts val="0"/>
              </a:spcAft>
              <a:buNone/>
            </a:pPr>
            <a:r>
              <a:rPr lang="es" sz="1450">
                <a:latin typeface="Arial"/>
                <a:ea typeface="Arial"/>
                <a:cs typeface="Arial"/>
                <a:sym typeface="Arial"/>
              </a:rPr>
              <a:t>Gestión</a:t>
            </a:r>
            <a:r>
              <a:rPr lang="es" sz="1450">
                <a:latin typeface="Arial"/>
                <a:ea typeface="Arial"/>
                <a:cs typeface="Arial"/>
                <a:sym typeface="Arial"/>
              </a:rPr>
              <a:t> de </a:t>
            </a:r>
            <a:r>
              <a:rPr lang="es" sz="1450">
                <a:latin typeface="Arial"/>
                <a:ea typeface="Arial"/>
                <a:cs typeface="Arial"/>
                <a:sym typeface="Arial"/>
              </a:rPr>
              <a:t>inscripción</a:t>
            </a:r>
            <a:r>
              <a:rPr lang="es" sz="1450">
                <a:latin typeface="Arial"/>
                <a:ea typeface="Arial"/>
                <a:cs typeface="Arial"/>
                <a:sym typeface="Arial"/>
              </a:rPr>
              <a:t> de vecinos</a:t>
            </a:r>
            <a:endParaRPr sz="1450">
              <a:latin typeface="Arial"/>
              <a:ea typeface="Arial"/>
              <a:cs typeface="Arial"/>
              <a:sym typeface="Arial"/>
            </a:endParaRPr>
          </a:p>
          <a:p>
            <a:pPr indent="0" lvl="0" marL="0" rtl="0" algn="l">
              <a:spcBef>
                <a:spcPts val="1200"/>
              </a:spcBef>
              <a:spcAft>
                <a:spcPts val="0"/>
              </a:spcAft>
              <a:buNone/>
            </a:pPr>
            <a:r>
              <a:rPr lang="es" sz="1450">
                <a:latin typeface="Arial"/>
                <a:ea typeface="Arial"/>
                <a:cs typeface="Arial"/>
                <a:sym typeface="Arial"/>
              </a:rPr>
              <a:t>Gestión</a:t>
            </a:r>
            <a:r>
              <a:rPr lang="es" sz="1450">
                <a:latin typeface="Arial"/>
                <a:ea typeface="Arial"/>
                <a:cs typeface="Arial"/>
                <a:sym typeface="Arial"/>
              </a:rPr>
              <a:t> de </a:t>
            </a:r>
            <a:r>
              <a:rPr lang="es" sz="1450">
                <a:latin typeface="Arial"/>
                <a:ea typeface="Arial"/>
                <a:cs typeface="Arial"/>
                <a:sym typeface="Arial"/>
              </a:rPr>
              <a:t>certificación</a:t>
            </a:r>
            <a:r>
              <a:rPr lang="es" sz="1450">
                <a:latin typeface="Arial"/>
                <a:ea typeface="Arial"/>
                <a:cs typeface="Arial"/>
                <a:sym typeface="Arial"/>
              </a:rPr>
              <a:t> de solicitudes</a:t>
            </a:r>
            <a:endParaRPr sz="1450">
              <a:latin typeface="Arial"/>
              <a:ea typeface="Arial"/>
              <a:cs typeface="Arial"/>
              <a:sym typeface="Arial"/>
            </a:endParaRPr>
          </a:p>
          <a:p>
            <a:pPr indent="0" lvl="0" marL="0" rtl="0" algn="l">
              <a:spcBef>
                <a:spcPts val="1200"/>
              </a:spcBef>
              <a:spcAft>
                <a:spcPts val="0"/>
              </a:spcAft>
              <a:buNone/>
            </a:pPr>
            <a:r>
              <a:rPr lang="es" sz="1450">
                <a:latin typeface="Arial"/>
                <a:ea typeface="Arial"/>
                <a:cs typeface="Arial"/>
                <a:sym typeface="Arial"/>
              </a:rPr>
              <a:t>Gestión</a:t>
            </a:r>
            <a:r>
              <a:rPr lang="es" sz="1450">
                <a:latin typeface="Arial"/>
                <a:ea typeface="Arial"/>
                <a:cs typeface="Arial"/>
                <a:sym typeface="Arial"/>
              </a:rPr>
              <a:t> de proyectos Vecinales</a:t>
            </a:r>
            <a:endParaRPr sz="1450">
              <a:latin typeface="Arial"/>
              <a:ea typeface="Arial"/>
              <a:cs typeface="Arial"/>
              <a:sym typeface="Arial"/>
            </a:endParaRPr>
          </a:p>
          <a:p>
            <a:pPr indent="0" lvl="0" marL="0" rtl="0" algn="l">
              <a:spcBef>
                <a:spcPts val="1200"/>
              </a:spcBef>
              <a:spcAft>
                <a:spcPts val="0"/>
              </a:spcAft>
              <a:buNone/>
            </a:pPr>
            <a:r>
              <a:rPr lang="es" sz="1450">
                <a:latin typeface="Arial"/>
                <a:ea typeface="Arial"/>
                <a:cs typeface="Arial"/>
                <a:sym typeface="Arial"/>
              </a:rPr>
              <a:t>Gestión</a:t>
            </a:r>
            <a:r>
              <a:rPr lang="es" sz="1450">
                <a:latin typeface="Arial"/>
                <a:ea typeface="Arial"/>
                <a:cs typeface="Arial"/>
                <a:sym typeface="Arial"/>
              </a:rPr>
              <a:t> de notificaciones </a:t>
            </a:r>
            <a:endParaRPr sz="1450">
              <a:latin typeface="Arial"/>
              <a:ea typeface="Arial"/>
              <a:cs typeface="Arial"/>
              <a:sym typeface="Arial"/>
            </a:endParaRPr>
          </a:p>
          <a:p>
            <a:pPr indent="0" lvl="0" marL="0" rtl="0" algn="l">
              <a:spcBef>
                <a:spcPts val="1200"/>
              </a:spcBef>
              <a:spcAft>
                <a:spcPts val="0"/>
              </a:spcAft>
              <a:buNone/>
            </a:pPr>
            <a:r>
              <a:rPr lang="es" sz="1450">
                <a:latin typeface="Arial"/>
                <a:ea typeface="Arial"/>
                <a:cs typeface="Arial"/>
                <a:sym typeface="Arial"/>
              </a:rPr>
              <a:t>Gestión</a:t>
            </a:r>
            <a:r>
              <a:rPr lang="es" sz="1450">
                <a:latin typeface="Arial"/>
                <a:ea typeface="Arial"/>
                <a:cs typeface="Arial"/>
                <a:sym typeface="Arial"/>
              </a:rPr>
              <a:t> de publicaciones</a:t>
            </a:r>
            <a:endParaRPr sz="1450">
              <a:latin typeface="Arial"/>
              <a:ea typeface="Arial"/>
              <a:cs typeface="Arial"/>
              <a:sym typeface="Arial"/>
            </a:endParaRPr>
          </a:p>
          <a:p>
            <a:pPr indent="0" lvl="0" marL="0" rtl="0" algn="l">
              <a:spcBef>
                <a:spcPts val="1200"/>
              </a:spcBef>
              <a:spcAft>
                <a:spcPts val="1200"/>
              </a:spcAft>
              <a:buNone/>
            </a:pPr>
            <a:r>
              <a:t/>
            </a:r>
            <a:endParaRPr sz="1450">
              <a:latin typeface="Arial"/>
              <a:ea typeface="Arial"/>
              <a:cs typeface="Arial"/>
              <a:sym typeface="Arial"/>
            </a:endParaRPr>
          </a:p>
        </p:txBody>
      </p:sp>
      <p:sp>
        <p:nvSpPr>
          <p:cNvPr id="101" name="Google Shape;101;p18"/>
          <p:cNvSpPr/>
          <p:nvPr/>
        </p:nvSpPr>
        <p:spPr>
          <a:xfrm>
            <a:off x="4398600" y="1775750"/>
            <a:ext cx="65400" cy="2261400"/>
          </a:xfrm>
          <a:prstGeom prst="rect">
            <a:avLst/>
          </a:prstGeom>
          <a:solidFill>
            <a:srgbClr val="039BE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Metodología de Desarrollo</a:t>
            </a:r>
            <a:endParaRPr/>
          </a:p>
        </p:txBody>
      </p:sp>
      <p:sp>
        <p:nvSpPr>
          <p:cNvPr id="107" name="Google Shape;107;p19"/>
          <p:cNvSpPr txBox="1"/>
          <p:nvPr>
            <p:ph idx="1" type="body"/>
          </p:nvPr>
        </p:nvSpPr>
        <p:spPr>
          <a:xfrm>
            <a:off x="544775" y="1489825"/>
            <a:ext cx="4500600" cy="3078900"/>
          </a:xfrm>
          <a:prstGeom prst="rect">
            <a:avLst/>
          </a:prstGeom>
        </p:spPr>
        <p:txBody>
          <a:bodyPr anchorCtr="0" anchor="t" bIns="91425" lIns="91425" spcFirstLastPara="1" rIns="91425" wrap="square" tIns="91425">
            <a:normAutofit lnSpcReduction="10000"/>
          </a:bodyPr>
          <a:lstStyle/>
          <a:p>
            <a:pPr indent="0" lvl="0" marL="0" marR="0" rtl="0" algn="l">
              <a:lnSpc>
                <a:spcPct val="115000"/>
              </a:lnSpc>
              <a:spcBef>
                <a:spcPts val="0"/>
              </a:spcBef>
              <a:spcAft>
                <a:spcPts val="0"/>
              </a:spcAft>
              <a:buNone/>
            </a:pPr>
            <a:r>
              <a:rPr lang="es" sz="1583"/>
              <a:t>Se utilizará metodología iterativa incremental</a:t>
            </a:r>
            <a:r>
              <a:rPr b="1" lang="es" sz="1583"/>
              <a:t> (Scrum).</a:t>
            </a:r>
            <a:br>
              <a:rPr b="1" lang="es" sz="1583"/>
            </a:br>
            <a:endParaRPr b="1" sz="1583"/>
          </a:p>
          <a:p>
            <a:pPr indent="0" lvl="0" marL="0" marR="0" rtl="0" algn="l">
              <a:lnSpc>
                <a:spcPct val="115000"/>
              </a:lnSpc>
              <a:spcBef>
                <a:spcPts val="1200"/>
              </a:spcBef>
              <a:spcAft>
                <a:spcPts val="0"/>
              </a:spcAft>
              <a:buNone/>
            </a:pPr>
            <a:r>
              <a:rPr lang="es" sz="1583"/>
              <a:t>Cada sprint incluye fases de planificación, diseño, desarrollo, pruebas y retroalimentación.</a:t>
            </a:r>
            <a:br>
              <a:rPr lang="es" sz="1583"/>
            </a:br>
            <a:endParaRPr sz="1583"/>
          </a:p>
          <a:p>
            <a:pPr indent="0" lvl="0" marL="0" marR="0" rtl="0" algn="l">
              <a:lnSpc>
                <a:spcPct val="115000"/>
              </a:lnSpc>
              <a:spcBef>
                <a:spcPts val="1200"/>
              </a:spcBef>
              <a:spcAft>
                <a:spcPts val="0"/>
              </a:spcAft>
              <a:buNone/>
            </a:pPr>
            <a:r>
              <a:rPr lang="es" sz="1583"/>
              <a:t>Primera iteración: entorno de despliegue + CRUD de vecinos.</a:t>
            </a:r>
            <a:endParaRPr sz="1100">
              <a:solidFill>
                <a:srgbClr val="000000"/>
              </a:solidFill>
              <a:latin typeface="Arial"/>
              <a:ea typeface="Arial"/>
              <a:cs typeface="Arial"/>
              <a:sym typeface="Arial"/>
            </a:endParaRPr>
          </a:p>
          <a:p>
            <a:pPr indent="0" lvl="0" marL="0" marR="0" rtl="0" algn="l">
              <a:lnSpc>
                <a:spcPct val="115000"/>
              </a:lnSpc>
              <a:spcBef>
                <a:spcPts val="1200"/>
              </a:spcBef>
              <a:spcAft>
                <a:spcPts val="1200"/>
              </a:spcAft>
              <a:buNone/>
            </a:pPr>
            <a:r>
              <a:t/>
            </a:r>
            <a:endParaRPr sz="1583"/>
          </a:p>
        </p:txBody>
      </p:sp>
      <p:pic>
        <p:nvPicPr>
          <p:cNvPr id="108" name="Google Shape;108;p19" title="pngwing.com (1).png"/>
          <p:cNvPicPr preferRelativeResize="0"/>
          <p:nvPr/>
        </p:nvPicPr>
        <p:blipFill>
          <a:blip r:embed="rId3">
            <a:alphaModFix/>
          </a:blip>
          <a:stretch>
            <a:fillRect/>
          </a:stretch>
        </p:blipFill>
        <p:spPr>
          <a:xfrm>
            <a:off x="5012527" y="666652"/>
            <a:ext cx="2662850" cy="2963551"/>
          </a:xfrm>
          <a:prstGeom prst="rect">
            <a:avLst/>
          </a:prstGeom>
          <a:noFill/>
          <a:ln>
            <a:noFill/>
          </a:ln>
        </p:spPr>
      </p:pic>
      <p:pic>
        <p:nvPicPr>
          <p:cNvPr id="109" name="Google Shape;109;p19"/>
          <p:cNvPicPr preferRelativeResize="0"/>
          <p:nvPr/>
        </p:nvPicPr>
        <p:blipFill>
          <a:blip r:embed="rId4">
            <a:alphaModFix/>
          </a:blip>
          <a:stretch>
            <a:fillRect/>
          </a:stretch>
        </p:blipFill>
        <p:spPr>
          <a:xfrm>
            <a:off x="6727725" y="2657375"/>
            <a:ext cx="2389925" cy="2430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Factibilidad del Proyecto</a:t>
            </a:r>
            <a:endParaRPr/>
          </a:p>
        </p:txBody>
      </p:sp>
      <p:sp>
        <p:nvSpPr>
          <p:cNvPr id="115" name="Google Shape;115;p20"/>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s" sz="1450"/>
              <a:t>El Proyecto es factible dentro de la asignatura:</a:t>
            </a:r>
            <a:endParaRPr b="1" sz="1450"/>
          </a:p>
          <a:p>
            <a:pPr indent="-320675" lvl="0" marL="457200" marR="0" rtl="0" algn="l">
              <a:lnSpc>
                <a:spcPct val="115000"/>
              </a:lnSpc>
              <a:spcBef>
                <a:spcPts val="1200"/>
              </a:spcBef>
              <a:spcAft>
                <a:spcPts val="0"/>
              </a:spcAft>
              <a:buSzPts val="1450"/>
              <a:buChar char="●"/>
            </a:pPr>
            <a:r>
              <a:rPr lang="es" sz="1450"/>
              <a:t>Tiempo estimado: un semestre (17 semanas).</a:t>
            </a:r>
            <a:endParaRPr sz="1450"/>
          </a:p>
          <a:p>
            <a:pPr indent="-320675" lvl="0" marL="457200" marR="0" rtl="0" algn="l">
              <a:lnSpc>
                <a:spcPct val="115000"/>
              </a:lnSpc>
              <a:spcBef>
                <a:spcPts val="0"/>
              </a:spcBef>
              <a:spcAft>
                <a:spcPts val="0"/>
              </a:spcAft>
              <a:buSzPts val="1450"/>
              <a:buChar char="●"/>
            </a:pPr>
            <a:r>
              <a:rPr lang="es" sz="1450"/>
              <a:t>Tecnologías disponibles: React, </a:t>
            </a:r>
            <a:r>
              <a:rPr lang="es" sz="1450"/>
              <a:t>Fast API</a:t>
            </a:r>
            <a:r>
              <a:rPr lang="es" sz="1450"/>
              <a:t>, MySQL.</a:t>
            </a:r>
            <a:endParaRPr sz="1450"/>
          </a:p>
          <a:p>
            <a:pPr indent="-320675" lvl="0" marL="457200" marR="0" rtl="0" algn="l">
              <a:lnSpc>
                <a:spcPct val="115000"/>
              </a:lnSpc>
              <a:spcBef>
                <a:spcPts val="0"/>
              </a:spcBef>
              <a:spcAft>
                <a:spcPts val="0"/>
              </a:spcAft>
              <a:buSzPts val="1450"/>
              <a:buChar char="●"/>
            </a:pPr>
            <a:r>
              <a:rPr lang="es" sz="1450"/>
              <a:t>Recursos accesibles: conocimientos previos y metodologías ágiles.</a:t>
            </a:r>
            <a:endParaRPr sz="1450"/>
          </a:p>
          <a:p>
            <a:pPr indent="-320675" lvl="0" marL="457200" marR="0" rtl="0" algn="l">
              <a:lnSpc>
                <a:spcPct val="115000"/>
              </a:lnSpc>
              <a:spcBef>
                <a:spcPts val="0"/>
              </a:spcBef>
              <a:spcAft>
                <a:spcPts val="0"/>
              </a:spcAft>
              <a:buSzPts val="1450"/>
              <a:buChar char="●"/>
            </a:pPr>
            <a:r>
              <a:rPr lang="es" sz="1450"/>
              <a:t>Existe una necesidad clara por parte de los clientes de la app</a:t>
            </a:r>
            <a:endParaRPr sz="1450"/>
          </a:p>
          <a:p>
            <a:pPr indent="0" lvl="0" marL="457200" marR="0" rtl="0" algn="l">
              <a:lnSpc>
                <a:spcPct val="115000"/>
              </a:lnSpc>
              <a:spcBef>
                <a:spcPts val="1200"/>
              </a:spcBef>
              <a:spcAft>
                <a:spcPts val="1200"/>
              </a:spcAft>
              <a:buNone/>
            </a:pPr>
            <a:r>
              <a:t/>
            </a:r>
            <a:endParaRPr sz="145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s"/>
              <a:t>Evidencias del Proyecto</a:t>
            </a:r>
            <a:endParaRPr/>
          </a:p>
        </p:txBody>
      </p:sp>
      <p:sp>
        <p:nvSpPr>
          <p:cNvPr id="121" name="Google Shape;121;p21"/>
          <p:cNvSpPr txBox="1"/>
          <p:nvPr>
            <p:ph idx="1" type="body"/>
          </p:nvPr>
        </p:nvSpPr>
        <p:spPr>
          <a:xfrm>
            <a:off x="204250" y="1410800"/>
            <a:ext cx="2199600" cy="945000"/>
          </a:xfrm>
          <a:prstGeom prst="rect">
            <a:avLst/>
          </a:prstGeom>
        </p:spPr>
        <p:txBody>
          <a:bodyPr anchorCtr="0" anchor="t" bIns="91425" lIns="91425" spcFirstLastPara="1" rIns="91425" wrap="square" tIns="91425">
            <a:normAutofit fontScale="92500" lnSpcReduction="20000"/>
          </a:bodyPr>
          <a:lstStyle/>
          <a:p>
            <a:pPr indent="-313769" lvl="0" marL="457200" rtl="0" algn="l">
              <a:spcBef>
                <a:spcPts val="0"/>
              </a:spcBef>
              <a:spcAft>
                <a:spcPts val="0"/>
              </a:spcAft>
              <a:buSzPct val="100000"/>
              <a:buAutoNum type="arabicParenR"/>
            </a:pPr>
            <a:r>
              <a:rPr lang="es" sz="1450"/>
              <a:t>Documento de toma de requisitos</a:t>
            </a:r>
            <a:endParaRPr sz="1450"/>
          </a:p>
          <a:p>
            <a:pPr indent="0" lvl="0" marL="0" rtl="0" algn="l">
              <a:spcBef>
                <a:spcPts val="1200"/>
              </a:spcBef>
              <a:spcAft>
                <a:spcPts val="1200"/>
              </a:spcAft>
              <a:buNone/>
            </a:pPr>
            <a:r>
              <a:t/>
            </a:r>
            <a:endParaRPr sz="1450"/>
          </a:p>
        </p:txBody>
      </p:sp>
      <p:sp>
        <p:nvSpPr>
          <p:cNvPr id="122" name="Google Shape;122;p21"/>
          <p:cNvSpPr txBox="1"/>
          <p:nvPr/>
        </p:nvSpPr>
        <p:spPr>
          <a:xfrm>
            <a:off x="4030425" y="1381650"/>
            <a:ext cx="1962600" cy="8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450">
                <a:solidFill>
                  <a:schemeClr val="dk1"/>
                </a:solidFill>
                <a:latin typeface="Roboto"/>
                <a:ea typeface="Roboto"/>
                <a:cs typeface="Roboto"/>
                <a:sym typeface="Roboto"/>
              </a:rPr>
              <a:t>2) </a:t>
            </a:r>
            <a:r>
              <a:rPr lang="es" sz="1450">
                <a:solidFill>
                  <a:schemeClr val="dk1"/>
                </a:solidFill>
                <a:latin typeface="Roboto"/>
                <a:ea typeface="Roboto"/>
                <a:cs typeface="Roboto"/>
                <a:sym typeface="Roboto"/>
              </a:rPr>
              <a:t>Documentación</a:t>
            </a:r>
            <a:r>
              <a:rPr lang="es" sz="1450">
                <a:solidFill>
                  <a:schemeClr val="dk1"/>
                </a:solidFill>
                <a:latin typeface="Roboto"/>
                <a:ea typeface="Roboto"/>
                <a:cs typeface="Roboto"/>
                <a:sym typeface="Roboto"/>
              </a:rPr>
              <a:t> de </a:t>
            </a:r>
            <a:r>
              <a:rPr lang="es" sz="1450">
                <a:solidFill>
                  <a:schemeClr val="dk1"/>
                </a:solidFill>
                <a:latin typeface="Roboto"/>
                <a:ea typeface="Roboto"/>
                <a:cs typeface="Roboto"/>
                <a:sym typeface="Roboto"/>
              </a:rPr>
              <a:t>planificación del proyecto</a:t>
            </a:r>
            <a:endParaRPr sz="1450">
              <a:solidFill>
                <a:schemeClr val="dk1"/>
              </a:solidFill>
              <a:latin typeface="Roboto"/>
              <a:ea typeface="Roboto"/>
              <a:cs typeface="Roboto"/>
              <a:sym typeface="Roboto"/>
            </a:endParaRPr>
          </a:p>
        </p:txBody>
      </p:sp>
      <p:sp>
        <p:nvSpPr>
          <p:cNvPr id="123" name="Google Shape;123;p21"/>
          <p:cNvSpPr txBox="1"/>
          <p:nvPr/>
        </p:nvSpPr>
        <p:spPr>
          <a:xfrm>
            <a:off x="7527400" y="1181975"/>
            <a:ext cx="1491000" cy="921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450">
                <a:solidFill>
                  <a:schemeClr val="dk1"/>
                </a:solidFill>
                <a:latin typeface="Roboto"/>
                <a:ea typeface="Roboto"/>
                <a:cs typeface="Roboto"/>
                <a:sym typeface="Roboto"/>
              </a:rPr>
              <a:t>3) </a:t>
            </a:r>
            <a:r>
              <a:rPr lang="es" sz="1450">
                <a:solidFill>
                  <a:schemeClr val="dk1"/>
                </a:solidFill>
                <a:latin typeface="Roboto"/>
                <a:ea typeface="Roboto"/>
                <a:cs typeface="Roboto"/>
                <a:sym typeface="Roboto"/>
              </a:rPr>
              <a:t>Sistema web programado y funcionando</a:t>
            </a:r>
            <a:endParaRPr sz="1450">
              <a:solidFill>
                <a:schemeClr val="dk1"/>
              </a:solidFill>
              <a:latin typeface="Roboto"/>
              <a:ea typeface="Roboto"/>
              <a:cs typeface="Roboto"/>
              <a:sym typeface="Roboto"/>
            </a:endParaRPr>
          </a:p>
        </p:txBody>
      </p:sp>
      <p:sp>
        <p:nvSpPr>
          <p:cNvPr id="124" name="Google Shape;124;p21"/>
          <p:cNvSpPr txBox="1"/>
          <p:nvPr/>
        </p:nvSpPr>
        <p:spPr>
          <a:xfrm>
            <a:off x="7423450" y="3711825"/>
            <a:ext cx="1698900" cy="66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450">
                <a:solidFill>
                  <a:schemeClr val="dk1"/>
                </a:solidFill>
                <a:latin typeface="Roboto"/>
                <a:ea typeface="Roboto"/>
                <a:cs typeface="Roboto"/>
                <a:sym typeface="Roboto"/>
              </a:rPr>
              <a:t>4) </a:t>
            </a:r>
            <a:r>
              <a:rPr lang="es" sz="1450">
                <a:solidFill>
                  <a:schemeClr val="dk1"/>
                </a:solidFill>
                <a:latin typeface="Roboto"/>
                <a:ea typeface="Roboto"/>
                <a:cs typeface="Roboto"/>
                <a:sym typeface="Roboto"/>
              </a:rPr>
              <a:t>Documento de control y pruebas</a:t>
            </a:r>
            <a:endParaRPr sz="1450">
              <a:solidFill>
                <a:schemeClr val="dk1"/>
              </a:solidFill>
              <a:latin typeface="Roboto"/>
              <a:ea typeface="Roboto"/>
              <a:cs typeface="Roboto"/>
              <a:sym typeface="Roboto"/>
            </a:endParaRPr>
          </a:p>
        </p:txBody>
      </p:sp>
      <p:sp>
        <p:nvSpPr>
          <p:cNvPr id="125" name="Google Shape;125;p21"/>
          <p:cNvSpPr txBox="1"/>
          <p:nvPr/>
        </p:nvSpPr>
        <p:spPr>
          <a:xfrm>
            <a:off x="4379425" y="3711825"/>
            <a:ext cx="1396200" cy="664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s" sz="1450">
                <a:solidFill>
                  <a:schemeClr val="dk1"/>
                </a:solidFill>
                <a:latin typeface="Roboto"/>
                <a:ea typeface="Roboto"/>
                <a:cs typeface="Roboto"/>
                <a:sym typeface="Roboto"/>
              </a:rPr>
              <a:t>5) </a:t>
            </a:r>
            <a:r>
              <a:rPr lang="es" sz="1450">
                <a:solidFill>
                  <a:schemeClr val="dk1"/>
                </a:solidFill>
                <a:latin typeface="Roboto"/>
                <a:ea typeface="Roboto"/>
                <a:cs typeface="Roboto"/>
                <a:sym typeface="Roboto"/>
              </a:rPr>
              <a:t>Documento de cierre</a:t>
            </a:r>
            <a:endParaRPr sz="1800">
              <a:solidFill>
                <a:schemeClr val="dk1"/>
              </a:solidFill>
              <a:latin typeface="Roboto"/>
              <a:ea typeface="Roboto"/>
              <a:cs typeface="Roboto"/>
              <a:sym typeface="Roboto"/>
            </a:endParaRPr>
          </a:p>
        </p:txBody>
      </p:sp>
      <p:pic>
        <p:nvPicPr>
          <p:cNvPr id="126" name="Google Shape;126;p21"/>
          <p:cNvPicPr preferRelativeResize="0"/>
          <p:nvPr/>
        </p:nvPicPr>
        <p:blipFill>
          <a:blip r:embed="rId3">
            <a:alphaModFix/>
          </a:blip>
          <a:stretch>
            <a:fillRect/>
          </a:stretch>
        </p:blipFill>
        <p:spPr>
          <a:xfrm>
            <a:off x="2436763" y="1274625"/>
            <a:ext cx="1698975" cy="845251"/>
          </a:xfrm>
          <a:prstGeom prst="rect">
            <a:avLst/>
          </a:prstGeom>
          <a:noFill/>
          <a:ln>
            <a:noFill/>
          </a:ln>
        </p:spPr>
      </p:pic>
      <p:pic>
        <p:nvPicPr>
          <p:cNvPr id="127" name="Google Shape;127;p21"/>
          <p:cNvPicPr preferRelativeResize="0"/>
          <p:nvPr/>
        </p:nvPicPr>
        <p:blipFill>
          <a:blip r:embed="rId3">
            <a:alphaModFix/>
          </a:blip>
          <a:stretch>
            <a:fillRect/>
          </a:stretch>
        </p:blipFill>
        <p:spPr>
          <a:xfrm rot="-6">
            <a:off x="5933825" y="1227190"/>
            <a:ext cx="1670076" cy="830872"/>
          </a:xfrm>
          <a:prstGeom prst="rect">
            <a:avLst/>
          </a:prstGeom>
          <a:noFill/>
          <a:ln>
            <a:noFill/>
          </a:ln>
        </p:spPr>
      </p:pic>
      <p:pic>
        <p:nvPicPr>
          <p:cNvPr id="128" name="Google Shape;128;p21"/>
          <p:cNvPicPr preferRelativeResize="0"/>
          <p:nvPr/>
        </p:nvPicPr>
        <p:blipFill>
          <a:blip r:embed="rId3">
            <a:alphaModFix/>
          </a:blip>
          <a:stretch>
            <a:fillRect/>
          </a:stretch>
        </p:blipFill>
        <p:spPr>
          <a:xfrm rot="5400000">
            <a:off x="7386000" y="2439700"/>
            <a:ext cx="1698975" cy="845251"/>
          </a:xfrm>
          <a:prstGeom prst="rect">
            <a:avLst/>
          </a:prstGeom>
          <a:noFill/>
          <a:ln>
            <a:noFill/>
          </a:ln>
        </p:spPr>
      </p:pic>
      <p:pic>
        <p:nvPicPr>
          <p:cNvPr id="129" name="Google Shape;129;p21"/>
          <p:cNvPicPr preferRelativeResize="0"/>
          <p:nvPr/>
        </p:nvPicPr>
        <p:blipFill>
          <a:blip r:embed="rId3">
            <a:alphaModFix/>
          </a:blip>
          <a:stretch>
            <a:fillRect/>
          </a:stretch>
        </p:blipFill>
        <p:spPr>
          <a:xfrm rot="10800000">
            <a:off x="5724475" y="3621450"/>
            <a:ext cx="1698975" cy="8452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881C9"/>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