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279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8" r:id="rId12"/>
    <p:sldId id="277" r:id="rId13"/>
    <p:sldId id="281" r:id="rId14"/>
    <p:sldId id="282" r:id="rId15"/>
    <p:sldId id="267" r:id="rId16"/>
    <p:sldId id="271" r:id="rId17"/>
    <p:sldId id="268" r:id="rId18"/>
    <p:sldId id="269" r:id="rId19"/>
    <p:sldId id="270" r:id="rId20"/>
    <p:sldId id="272" r:id="rId21"/>
    <p:sldId id="273" r:id="rId22"/>
    <p:sldId id="274" r:id="rId23"/>
    <p:sldId id="275" r:id="rId24"/>
    <p:sldId id="276" r:id="rId25"/>
    <p:sldId id="280" r:id="rId26"/>
    <p:sldId id="283" r:id="rId27"/>
    <p:sldId id="258" r:id="rId2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4398"/>
    <a:srgbClr val="C0CE4D"/>
    <a:srgbClr val="F2F2F2"/>
    <a:srgbClr val="00B386"/>
    <a:srgbClr val="86B7A8"/>
    <a:srgbClr val="3AC1E3"/>
    <a:srgbClr val="0F5A22"/>
    <a:srgbClr val="99ABA5"/>
    <a:srgbClr val="F59504"/>
    <a:srgbClr val="EE30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0" autoAdjust="0"/>
    <p:restoredTop sz="94364" autoAdjust="0"/>
  </p:normalViewPr>
  <p:slideViewPr>
    <p:cSldViewPr snapToGrid="0">
      <p:cViewPr>
        <p:scale>
          <a:sx n="76" d="100"/>
          <a:sy n="76" d="100"/>
        </p:scale>
        <p:origin x="-504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A98AF-3524-4BDF-A9D7-396914A09833}" type="datetimeFigureOut">
              <a:rPr lang="es-CO" smtClean="0"/>
              <a:t>10/08/2022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35982-B72B-4B18-9763-52D6357CE89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5500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editar el estilo de subtítulo del patrón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2051414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467608E-DE25-440E-B62A-1450288DC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104" y="906038"/>
            <a:ext cx="11381792" cy="1325563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141E0876-0872-4BDF-972E-001C2D6EA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104" y="2601346"/>
            <a:ext cx="3368407" cy="612598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4BC0925A-E633-48FE-B4F6-C64451114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5104" y="3287332"/>
            <a:ext cx="3368407" cy="212488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xmlns="" id="{D2D5D197-9563-4FB8-9B9D-08A5391391F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356772" y="2601346"/>
            <a:ext cx="3368407" cy="612598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/>
              <a:t>Haga clic para modificar</a:t>
            </a:r>
          </a:p>
        </p:txBody>
      </p:sp>
      <p:sp>
        <p:nvSpPr>
          <p:cNvPr id="6" name="Marcador de contenido 3">
            <a:extLst>
              <a:ext uri="{FF2B5EF4-FFF2-40B4-BE49-F238E27FC236}">
                <a16:creationId xmlns:a16="http://schemas.microsoft.com/office/drawing/2014/main" xmlns="" id="{7BFB135D-1C7E-4842-A0E1-428874D9F24E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356772" y="3287332"/>
            <a:ext cx="3368407" cy="212488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xmlns="" id="{26D35F93-42C7-47E4-AD92-C00F1808A160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418489" y="2601346"/>
            <a:ext cx="3368407" cy="612598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</a:t>
            </a:r>
          </a:p>
        </p:txBody>
      </p:sp>
      <p:sp>
        <p:nvSpPr>
          <p:cNvPr id="8" name="Marcador de contenido 3">
            <a:extLst>
              <a:ext uri="{FF2B5EF4-FFF2-40B4-BE49-F238E27FC236}">
                <a16:creationId xmlns:a16="http://schemas.microsoft.com/office/drawing/2014/main" xmlns="" id="{9066833F-A396-4565-B8B8-72CF082EAB8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418489" y="3287332"/>
            <a:ext cx="3368407" cy="212488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xmlns="" id="{64951691-C77A-4EC5-9DC6-8387323F8F13}"/>
              </a:ext>
            </a:extLst>
          </p:cNvPr>
          <p:cNvCxnSpPr/>
          <p:nvPr userDrawn="1"/>
        </p:nvCxnSpPr>
        <p:spPr>
          <a:xfrm>
            <a:off x="4069725" y="2601346"/>
            <a:ext cx="0" cy="281087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xmlns="" id="{2B8F56DC-5720-4B4D-A740-F29FDBD0FB87}"/>
              </a:ext>
            </a:extLst>
          </p:cNvPr>
          <p:cNvCxnSpPr/>
          <p:nvPr userDrawn="1"/>
        </p:nvCxnSpPr>
        <p:spPr>
          <a:xfrm>
            <a:off x="8060029" y="2601346"/>
            <a:ext cx="0" cy="281087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12069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 b="1" i="0">
                <a:solidFill>
                  <a:srgbClr val="2E4398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47141"/>
          </a:xfrm>
        </p:spPr>
        <p:txBody>
          <a:bodyPr>
            <a:normAutofit/>
          </a:bodyPr>
          <a:lstStyle>
            <a:lvl1pPr>
              <a:defRPr lang="es-ES" sz="1800" dirty="0" smtClean="0">
                <a:solidFill>
                  <a:srgbClr val="53534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lang="es-ES" sz="1800" dirty="0" smtClean="0">
                <a:solidFill>
                  <a:srgbClr val="53534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800">
                <a:solidFill>
                  <a:srgbClr val="53534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800">
                <a:solidFill>
                  <a:srgbClr val="53534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800">
                <a:solidFill>
                  <a:srgbClr val="53534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6727619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7309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3855367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lang="es-ES" sz="1800" kern="1200" dirty="0" smtClean="0">
                <a:solidFill>
                  <a:srgbClr val="53534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76056845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987381" y="2060619"/>
            <a:ext cx="4833870" cy="394093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59F6C116-2F29-4960-8E0B-D91475358D03}"/>
              </a:ext>
            </a:extLst>
          </p:cNvPr>
          <p:cNvSpPr/>
          <p:nvPr userDrawn="1"/>
        </p:nvSpPr>
        <p:spPr>
          <a:xfrm>
            <a:off x="6100293" y="1855418"/>
            <a:ext cx="5257800" cy="4351338"/>
          </a:xfrm>
          <a:prstGeom prst="rect">
            <a:avLst/>
          </a:prstGeom>
          <a:solidFill>
            <a:srgbClr val="C0C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84890" y="2060620"/>
            <a:ext cx="4919729" cy="394093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19868655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734416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539903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480932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6229001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518988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91087"/>
            <a:ext cx="518988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4E676AFF-8AA8-47E6-83A2-851FF6B47CF8}"/>
              </a:ext>
            </a:extLst>
          </p:cNvPr>
          <p:cNvSpPr/>
          <p:nvPr userDrawn="1"/>
        </p:nvSpPr>
        <p:spPr>
          <a:xfrm>
            <a:off x="6338888" y="429518"/>
            <a:ext cx="5448007" cy="5556811"/>
          </a:xfrm>
          <a:prstGeom prst="rect">
            <a:avLst/>
          </a:prstGeom>
          <a:solidFill>
            <a:srgbClr val="C0C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Marcador de posición de imagen 7">
            <a:extLst>
              <a:ext uri="{FF2B5EF4-FFF2-40B4-BE49-F238E27FC236}">
                <a16:creationId xmlns:a16="http://schemas.microsoft.com/office/drawing/2014/main" xmlns="" id="{215E1FFD-5A50-42D0-8C63-55C3C34172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48102" y="711043"/>
            <a:ext cx="4829577" cy="401550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endParaRPr lang="es-CO" dirty="0"/>
          </a:p>
        </p:txBody>
      </p:sp>
      <p:sp>
        <p:nvSpPr>
          <p:cNvPr id="7" name="Marcador de texto 12">
            <a:extLst>
              <a:ext uri="{FF2B5EF4-FFF2-40B4-BE49-F238E27FC236}">
                <a16:creationId xmlns:a16="http://schemas.microsoft.com/office/drawing/2014/main" xmlns="" id="{5BDCE4EB-59EF-44A7-8B0C-E6D064A3463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48504" y="5008071"/>
            <a:ext cx="4829175" cy="74878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s-ES" dirty="0"/>
              <a:t>Haga clic para modificar los estilos de texto del patrón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6069418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" y="0"/>
            <a:ext cx="12200092" cy="6870191"/>
          </a:xfrm>
          <a:prstGeom prst="rect">
            <a:avLst/>
          </a:prstGeom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7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36591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</p:sldLayoutIdLst>
  <p:transition spd="slow">
    <p:push dir="u"/>
  </p:transition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3000" b="1" i="0" kern="1200" smtClean="0">
          <a:solidFill>
            <a:srgbClr val="2E4398"/>
          </a:solidFill>
          <a:latin typeface="Open Sans" charset="0"/>
          <a:ea typeface="Open Sans" charset="0"/>
          <a:cs typeface="Open Sans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1800" kern="1200" smtClean="0">
          <a:solidFill>
            <a:srgbClr val="53534B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 dirty="0" smtClean="0">
          <a:solidFill>
            <a:srgbClr val="53534B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 dirty="0" smtClean="0">
          <a:solidFill>
            <a:srgbClr val="53534B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 dirty="0" smtClean="0">
          <a:solidFill>
            <a:srgbClr val="53534B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CO" sz="1800" kern="1200" dirty="0" smtClean="0">
          <a:solidFill>
            <a:srgbClr val="53534B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oyectum.lat/2016/10/05/reuniones-diarias-de-pie-para-conseguir-un-sprin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2E0E0903-B9A9-49CE-B084-277D25FE5943}"/>
              </a:ext>
            </a:extLst>
          </p:cNvPr>
          <p:cNvSpPr txBox="1"/>
          <p:nvPr/>
        </p:nvSpPr>
        <p:spPr>
          <a:xfrm>
            <a:off x="1330057" y="3784138"/>
            <a:ext cx="35653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b="1" dirty="0" smtClean="0">
                <a:solidFill>
                  <a:schemeClr val="bg1"/>
                </a:solidFill>
              </a:rPr>
              <a:t>SCRUM</a:t>
            </a:r>
            <a:endParaRPr lang="es-CO" sz="3600" b="1" dirty="0" smtClean="0">
              <a:solidFill>
                <a:schemeClr val="bg1"/>
              </a:solidFill>
            </a:endParaRPr>
          </a:p>
          <a:p>
            <a:pPr algn="ctr"/>
            <a:r>
              <a:rPr lang="es-CO" sz="2000" b="1" dirty="0" smtClean="0">
                <a:solidFill>
                  <a:schemeClr val="bg1"/>
                </a:solidFill>
              </a:rPr>
              <a:t>Ing. María Fernanda Triana</a:t>
            </a:r>
            <a:endParaRPr lang="es-CO" sz="2000" b="1" dirty="0">
              <a:solidFill>
                <a:schemeClr val="bg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D3DAFF1F-0F27-40C6-BA51-E9A098C15F69}"/>
              </a:ext>
            </a:extLst>
          </p:cNvPr>
          <p:cNvSpPr/>
          <p:nvPr/>
        </p:nvSpPr>
        <p:spPr>
          <a:xfrm>
            <a:off x="2050472" y="932995"/>
            <a:ext cx="2313709" cy="387927"/>
          </a:xfrm>
          <a:prstGeom prst="rect">
            <a:avLst/>
          </a:prstGeom>
          <a:solidFill>
            <a:srgbClr val="607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AB621D00-36F4-46B3-9627-49019FBAB999}"/>
              </a:ext>
            </a:extLst>
          </p:cNvPr>
          <p:cNvSpPr txBox="1"/>
          <p:nvPr/>
        </p:nvSpPr>
        <p:spPr>
          <a:xfrm>
            <a:off x="2050472" y="896125"/>
            <a:ext cx="1347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CICLO 2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xmlns="" id="{19616F82-7BAB-45E6-BFDD-CEDDF17E005A}"/>
              </a:ext>
            </a:extLst>
          </p:cNvPr>
          <p:cNvSpPr/>
          <p:nvPr/>
        </p:nvSpPr>
        <p:spPr>
          <a:xfrm>
            <a:off x="1094397" y="2227002"/>
            <a:ext cx="4036682" cy="11388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xmlns="" id="{6F8100C1-281F-41BB-8828-272E8627CCA0}"/>
              </a:ext>
            </a:extLst>
          </p:cNvPr>
          <p:cNvGrpSpPr/>
          <p:nvPr/>
        </p:nvGrpSpPr>
        <p:grpSpPr>
          <a:xfrm>
            <a:off x="1094397" y="2249051"/>
            <a:ext cx="2787045" cy="1243087"/>
            <a:chOff x="1094397" y="2185913"/>
            <a:chExt cx="2787045" cy="1243087"/>
          </a:xfrm>
        </p:grpSpPr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xmlns="" id="{38994042-9B97-40C3-B984-7560DE829D7B}"/>
                </a:ext>
              </a:extLst>
            </p:cNvPr>
            <p:cNvSpPr txBox="1"/>
            <p:nvPr/>
          </p:nvSpPr>
          <p:spPr>
            <a:xfrm>
              <a:off x="1094397" y="2598003"/>
              <a:ext cx="174567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4800" dirty="0">
                  <a:solidFill>
                    <a:srgbClr val="C0CE4D"/>
                  </a:solidFill>
                  <a:latin typeface="Zilla Slab SemiBold" pitchFamily="2" charset="0"/>
                  <a:ea typeface="Zilla Slab SemiBold" pitchFamily="2" charset="0"/>
                </a:rPr>
                <a:t>Básica</a:t>
              </a: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xmlns="" id="{C40D3A08-C62F-487F-870F-D1BAA7B9B355}"/>
                </a:ext>
              </a:extLst>
            </p:cNvPr>
            <p:cNvSpPr txBox="1"/>
            <p:nvPr/>
          </p:nvSpPr>
          <p:spPr>
            <a:xfrm>
              <a:off x="1094397" y="2185913"/>
              <a:ext cx="27870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3600" dirty="0">
                  <a:solidFill>
                    <a:srgbClr val="607775"/>
                  </a:solidFill>
                  <a:latin typeface="Zilla Slab" pitchFamily="2" charset="0"/>
                  <a:ea typeface="Zilla Slab" pitchFamily="2" charset="0"/>
                </a:rPr>
                <a:t>Programación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97032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4"/>
          <p:cNvSpPr txBox="1">
            <a:spLocks noGrp="1"/>
          </p:cNvSpPr>
          <p:nvPr>
            <p:ph type="title"/>
          </p:nvPr>
        </p:nvSpPr>
        <p:spPr>
          <a:xfrm>
            <a:off x="838200" y="858129"/>
            <a:ext cx="10515600" cy="832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BE"/>
              </a:buClr>
              <a:buSzPts val="4000"/>
              <a:buFont typeface="Titillium Web"/>
              <a:buNone/>
            </a:pPr>
            <a:r>
              <a:rPr lang="es-MX"/>
              <a:t>Metodología ágil - eXtreme Programming (XP)</a:t>
            </a:r>
            <a:endParaRPr/>
          </a:p>
        </p:txBody>
      </p:sp>
      <p:sp>
        <p:nvSpPr>
          <p:cNvPr id="242" name="Google Shape;242;p24"/>
          <p:cNvSpPr txBox="1">
            <a:spLocks noGrp="1"/>
          </p:cNvSpPr>
          <p:nvPr>
            <p:ph type="body" idx="1"/>
          </p:nvPr>
        </p:nvSpPr>
        <p:spPr>
          <a:xfrm>
            <a:off x="7800392" y="1825625"/>
            <a:ext cx="355340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36D9"/>
              </a:buClr>
              <a:buSzPct val="100000"/>
              <a:buChar char="•"/>
            </a:pPr>
            <a:r>
              <a:rPr lang="es-MX" b="1"/>
              <a:t>Valores: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6D9"/>
              </a:buClr>
              <a:buSzPct val="100000"/>
              <a:buChar char="•"/>
            </a:pPr>
            <a:r>
              <a:rPr lang="es-MX"/>
              <a:t>Comunicación.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6D9"/>
              </a:buClr>
              <a:buSzPct val="100000"/>
              <a:buChar char="•"/>
            </a:pPr>
            <a:r>
              <a:rPr lang="es-MX"/>
              <a:t>Simplicidad.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6D9"/>
              </a:buClr>
              <a:buSzPct val="100000"/>
              <a:buChar char="•"/>
            </a:pPr>
            <a:r>
              <a:rPr lang="es-MX"/>
              <a:t>Retroalimentación.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6D9"/>
              </a:buClr>
              <a:buSzPct val="100000"/>
              <a:buChar char="•"/>
            </a:pPr>
            <a:r>
              <a:rPr lang="es-MX"/>
              <a:t>Respeto.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6D9"/>
              </a:buClr>
              <a:buSzPct val="100000"/>
              <a:buChar char="•"/>
            </a:pPr>
            <a:r>
              <a:rPr lang="es-MX"/>
              <a:t>Coraje.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36D9"/>
              </a:buClr>
              <a:buSzPct val="100000"/>
              <a:buChar char="•"/>
            </a:pPr>
            <a:r>
              <a:rPr lang="es-MX" b="1"/>
              <a:t>Prácticas: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6D9"/>
              </a:buClr>
              <a:buSzPct val="100000"/>
              <a:buChar char="•"/>
            </a:pPr>
            <a:r>
              <a:rPr lang="es-MX"/>
              <a:t>Cliente in-situ.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6D9"/>
              </a:buClr>
              <a:buSzPct val="100000"/>
              <a:buChar char="•"/>
            </a:pPr>
            <a:r>
              <a:rPr lang="es-MX"/>
              <a:t>Metáfora.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6D9"/>
              </a:buClr>
              <a:buSzPct val="100000"/>
              <a:buChar char="•"/>
            </a:pPr>
            <a:r>
              <a:rPr lang="es-MX"/>
              <a:t>Refactoring.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6D9"/>
              </a:buClr>
              <a:buSzPct val="100000"/>
              <a:buChar char="•"/>
            </a:pPr>
            <a:r>
              <a:rPr lang="es-MX"/>
              <a:t>Entregas cortas.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6D9"/>
              </a:buClr>
              <a:buSzPct val="100000"/>
              <a:buChar char="•"/>
            </a:pPr>
            <a:r>
              <a:rPr lang="es-MX"/>
              <a:t>Semana de 40 horas.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6D9"/>
              </a:buClr>
              <a:buSzPct val="100000"/>
              <a:buChar char="•"/>
            </a:pPr>
            <a:r>
              <a:rPr lang="es-MX"/>
              <a:t>Propiedad colectiva.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6D9"/>
              </a:buClr>
              <a:buSzPct val="100000"/>
              <a:buChar char="•"/>
            </a:pPr>
            <a:r>
              <a:rPr lang="es-MX"/>
              <a:t>Código Estándar.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6D9"/>
              </a:buClr>
              <a:buSzPct val="100000"/>
              <a:buChar char="•"/>
            </a:pPr>
            <a:r>
              <a:rPr lang="es-MX"/>
              <a:t>Programación de a pares.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6D9"/>
              </a:buClr>
              <a:buSzPct val="100000"/>
              <a:buChar char="•"/>
            </a:pPr>
            <a:r>
              <a:rPr lang="es-MX"/>
              <a:t>Integración continua.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6D9"/>
              </a:buClr>
              <a:buSzPct val="100000"/>
              <a:buChar char="•"/>
            </a:pPr>
            <a:r>
              <a:rPr lang="es-MX"/>
              <a:t>Juego de planificación.</a:t>
            </a:r>
            <a:endParaRPr/>
          </a:p>
        </p:txBody>
      </p:sp>
      <p:pic>
        <p:nvPicPr>
          <p:cNvPr id="243" name="Google Shape;24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5151" y="2366541"/>
            <a:ext cx="7175241" cy="32695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32264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Inicios de </a:t>
            </a:r>
            <a:r>
              <a:rPr lang="es-CO" dirty="0" err="1" smtClean="0"/>
              <a:t>Scrum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 err="1" smtClean="0"/>
              <a:t>Scrum</a:t>
            </a:r>
            <a:r>
              <a:rPr lang="es-ES" sz="2400" dirty="0" smtClean="0"/>
              <a:t> </a:t>
            </a:r>
            <a:r>
              <a:rPr lang="es-ES" sz="2400" dirty="0"/>
              <a:t>como una excelente forma de aumentar la velocidad y la flexibilidad en el desarrollo de productos comerciales. </a:t>
            </a:r>
            <a:r>
              <a:rPr lang="es-ES" sz="2400" dirty="0"/>
              <a:t>A partir de ahí, se empezó a usar cada vez más, recibiendo un gran impulso en Boston, donde </a:t>
            </a:r>
            <a:r>
              <a:rPr lang="es-ES" sz="2400" b="1" dirty="0"/>
              <a:t>lo empezaron a usar Ken Schwaber y Jeff Sutherland</a:t>
            </a:r>
            <a:r>
              <a:rPr lang="es-ES" sz="2400" dirty="0"/>
              <a:t>.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7850798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Equipo del </a:t>
            </a:r>
            <a:r>
              <a:rPr lang="es-CO" dirty="0" err="1" smtClean="0"/>
              <a:t>Scrum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 </a:t>
            </a:r>
            <a:r>
              <a:rPr lang="es-ES" dirty="0"/>
              <a:t>cada miembro </a:t>
            </a:r>
            <a:r>
              <a:rPr lang="es-ES" dirty="0" smtClean="0"/>
              <a:t>equipo </a:t>
            </a:r>
            <a:r>
              <a:rPr lang="es-ES" dirty="0"/>
              <a:t>se le asignan tareas según su especialidad o área de conocimiento, las cuales deben cumplir para la siguiente iteración. Durante estas semanas el </a:t>
            </a:r>
            <a:r>
              <a:rPr lang="es-ES" dirty="0" err="1"/>
              <a:t>team</a:t>
            </a:r>
            <a:r>
              <a:rPr lang="es-ES" dirty="0"/>
              <a:t> siempre mantiene una comunicación verbal permanente, y se notifica cualquier problema o dificultad que pueda presentar en el desarrollo de sus responsabilidades. </a:t>
            </a:r>
            <a:r>
              <a:rPr lang="es-ES" dirty="0" smtClean="0"/>
              <a:t>Se realizan </a:t>
            </a:r>
            <a:r>
              <a:rPr lang="es-ES" dirty="0" err="1" smtClean="0"/>
              <a:t>daily</a:t>
            </a:r>
            <a:r>
              <a:rPr lang="es-ES" dirty="0" smtClean="0"/>
              <a:t> con </a:t>
            </a:r>
            <a:r>
              <a:rPr lang="es-ES" dirty="0"/>
              <a:t>el propósito de informar novedades, de manera que puedan ser </a:t>
            </a:r>
            <a:r>
              <a:rPr lang="es-ES" dirty="0" smtClean="0"/>
              <a:t>resueltas </a:t>
            </a:r>
            <a:r>
              <a:rPr lang="es-ES" dirty="0"/>
              <a:t>con ayuda de todo el </a:t>
            </a:r>
            <a:r>
              <a:rPr lang="es-ES" dirty="0" err="1"/>
              <a:t>team</a:t>
            </a:r>
            <a:r>
              <a:rPr lang="es-ES" dirty="0"/>
              <a:t> y el </a:t>
            </a:r>
            <a:r>
              <a:rPr lang="es-ES" dirty="0" err="1"/>
              <a:t>scrum</a:t>
            </a:r>
            <a:r>
              <a:rPr lang="es-ES" dirty="0"/>
              <a:t> master.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657756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Ventajas de </a:t>
            </a:r>
            <a:r>
              <a:rPr lang="es-CO" dirty="0" err="1" smtClean="0"/>
              <a:t>Scrum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Mitigación </a:t>
            </a:r>
            <a:r>
              <a:rPr lang="es-ES" dirty="0"/>
              <a:t>de riesgos: Desarrollar, construir, las tareas de mayor peso o valor permite minimizar los riesgos a futuro por problemas en el proceso asociados a su complejidad. </a:t>
            </a:r>
          </a:p>
          <a:p>
            <a:r>
              <a:rPr lang="es-ES" dirty="0" smtClean="0"/>
              <a:t>Predicción </a:t>
            </a:r>
            <a:r>
              <a:rPr lang="es-ES" dirty="0"/>
              <a:t>de tiempos: Para el desarrollo de futuros proyectos será más fácil estimar los tiempos de sprint para cada equipo de trabajo según la complejidad de las tareas. </a:t>
            </a:r>
            <a:endParaRPr lang="es-ES" dirty="0" smtClean="0"/>
          </a:p>
          <a:p>
            <a:r>
              <a:rPr lang="es-ES" dirty="0" smtClean="0"/>
              <a:t>Mayor </a:t>
            </a:r>
            <a:r>
              <a:rPr lang="es-ES" dirty="0"/>
              <a:t>productividad: Se alcanza gracias a la eliminación de trámites burocráticos, que causan retrasos al equipo, y a la motivación de todo el equipo de trabajo, promoviendo que sus integrantes sean autónomos en sus labores. </a:t>
            </a:r>
            <a:endParaRPr lang="es-ES" dirty="0" smtClean="0"/>
          </a:p>
          <a:p>
            <a:r>
              <a:rPr lang="es-ES" dirty="0" smtClean="0"/>
              <a:t>Flexibilidad </a:t>
            </a:r>
            <a:r>
              <a:rPr lang="es-ES" dirty="0"/>
              <a:t>ante los cambios: Alta capacidad de reacción ante los cambiantes requerimientos que puedan surgir por la evolución del cliente o las necesidades del mercado. Significa adecuarse a las nuevas exigencias. </a:t>
            </a:r>
            <a:endParaRPr lang="es-ES" dirty="0" smtClean="0"/>
          </a:p>
          <a:p>
            <a:r>
              <a:rPr lang="es-ES" dirty="0" smtClean="0"/>
              <a:t>Mayor </a:t>
            </a:r>
            <a:r>
              <a:rPr lang="es-ES" dirty="0"/>
              <a:t>calidad en los resultados: Independientemente de la naturaleza del proyecto, del proceso metódico implementado, se asocia a la necesidad de obtener, desde una etapa temprana, resultados aproximados al objetivo final, con lo cual se Curso </a:t>
            </a:r>
            <a:r>
              <a:rPr lang="es-ES" dirty="0" err="1"/>
              <a:t>Agilismo</a:t>
            </a:r>
            <a:r>
              <a:rPr lang="es-ES" dirty="0"/>
              <a:t> Universidad de Cundinamarca garantizan altos estándares para los efectos del proyecto.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326095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Empresas que usan </a:t>
            </a:r>
            <a:r>
              <a:rPr lang="es-CO" dirty="0" err="1" smtClean="0"/>
              <a:t>Scrum</a:t>
            </a:r>
            <a:r>
              <a:rPr lang="es-CO" dirty="0" smtClean="0"/>
              <a:t> 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Amazon, </a:t>
            </a:r>
            <a:r>
              <a:rPr lang="es-CO" dirty="0" err="1"/>
              <a:t>google</a:t>
            </a:r>
            <a:r>
              <a:rPr lang="es-CO" dirty="0"/>
              <a:t>, </a:t>
            </a:r>
            <a:r>
              <a:rPr lang="es-CO" dirty="0" err="1" smtClean="0"/>
              <a:t>Yahoo</a:t>
            </a:r>
            <a:r>
              <a:rPr lang="es-CO" dirty="0" smtClean="0"/>
              <a:t>, Microsoft</a:t>
            </a:r>
            <a:r>
              <a:rPr lang="es-CO" dirty="0"/>
              <a:t>, Ferrari, 3M, Bose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8730" y="907029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4" descr="Archivo:Amazon logo.svg - Wikipedia, la enciclopedia lib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58" y="2680245"/>
            <a:ext cx="3895725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138" y="2747963"/>
            <a:ext cx="26193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787" y="4878153"/>
            <a:ext cx="5177163" cy="1104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 descr="Por qué el logo de Ferrari es un caballo?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720334"/>
            <a:ext cx="2497656" cy="145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1" descr="Logo de 3M: la historia y el significado del logotipo, la marca y el  símbolo. | png, vecto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333" y="4078053"/>
            <a:ext cx="28575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utoShape 14" descr="Logo Bose: la historia y el significado del logotipo, la marca y el  símbolo. | png, vecto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518" y="3051720"/>
            <a:ext cx="28575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2590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ROLES DE SCRUM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 smtClean="0"/>
              <a:t>Scrum</a:t>
            </a:r>
            <a:r>
              <a:rPr lang="es-CO" dirty="0" smtClean="0"/>
              <a:t> Master</a:t>
            </a:r>
          </a:p>
          <a:p>
            <a:r>
              <a:rPr lang="es-CO" dirty="0" err="1" smtClean="0"/>
              <a:t>StakeHolders</a:t>
            </a:r>
            <a:endParaRPr lang="es-CO" dirty="0" smtClean="0"/>
          </a:p>
          <a:p>
            <a:r>
              <a:rPr lang="es-CO" dirty="0" err="1" smtClean="0"/>
              <a:t>Product</a:t>
            </a:r>
            <a:r>
              <a:rPr lang="es-CO" dirty="0" smtClean="0"/>
              <a:t> </a:t>
            </a:r>
            <a:r>
              <a:rPr lang="es-CO" dirty="0" err="1" smtClean="0"/>
              <a:t>Owner</a:t>
            </a:r>
            <a:endParaRPr lang="es-CO" dirty="0" smtClean="0"/>
          </a:p>
          <a:p>
            <a:r>
              <a:rPr lang="es-CO" dirty="0" err="1" smtClean="0"/>
              <a:t>Scrum</a:t>
            </a:r>
            <a:r>
              <a:rPr lang="es-CO" dirty="0" smtClean="0"/>
              <a:t> </a:t>
            </a:r>
            <a:r>
              <a:rPr lang="es-CO" dirty="0" err="1" smtClean="0"/>
              <a:t>Team</a:t>
            </a:r>
            <a:endParaRPr lang="es-CO" dirty="0" smtClean="0"/>
          </a:p>
          <a:p>
            <a:endParaRPr lang="es-CO" dirty="0" smtClean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678659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Stakeholder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Externos al equipo de desarrollo</a:t>
            </a:r>
          </a:p>
          <a:p>
            <a:r>
              <a:rPr lang="es-CO" dirty="0" smtClean="0"/>
              <a:t>Son fuente de información para el equipo</a:t>
            </a:r>
          </a:p>
          <a:p>
            <a:r>
              <a:rPr lang="es-CO" dirty="0" smtClean="0"/>
              <a:t>Usuarios finales, sponsor, clientes, accionistas, proveedores y demás personas que deban interactuar con el proyecto. </a:t>
            </a:r>
          </a:p>
          <a:p>
            <a:r>
              <a:rPr lang="es-CO" dirty="0" smtClean="0"/>
              <a:t>Grupo de interés</a:t>
            </a:r>
          </a:p>
          <a:p>
            <a:r>
              <a:rPr lang="es-CO" dirty="0" smtClean="0"/>
              <a:t>¿Quién se ve afectado por nuestras decisiones actividades y procesos?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580915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SCRUM MASTER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O" dirty="0" smtClean="0"/>
              <a:t>Líder</a:t>
            </a:r>
          </a:p>
          <a:p>
            <a:r>
              <a:rPr lang="es-CO" dirty="0" smtClean="0"/>
              <a:t>Modera y facilita las interacciones del equipo</a:t>
            </a:r>
          </a:p>
          <a:p>
            <a:r>
              <a:rPr lang="es-CO" dirty="0" smtClean="0"/>
              <a:t>Facilitador- Motivador</a:t>
            </a:r>
          </a:p>
          <a:p>
            <a:r>
              <a:rPr lang="es-CO" dirty="0" smtClean="0"/>
              <a:t>Asegura ambiente de trabajo productivo</a:t>
            </a:r>
          </a:p>
          <a:p>
            <a:r>
              <a:rPr lang="es-CO" dirty="0" smtClean="0"/>
              <a:t>Despejar obstáculos</a:t>
            </a:r>
          </a:p>
          <a:p>
            <a:r>
              <a:rPr lang="es-CO" dirty="0" smtClean="0"/>
              <a:t>Identifica </a:t>
            </a:r>
            <a:r>
              <a:rPr lang="es-CO" dirty="0" err="1" smtClean="0"/>
              <a:t>Stake</a:t>
            </a:r>
            <a:r>
              <a:rPr lang="es-CO" dirty="0" smtClean="0"/>
              <a:t> </a:t>
            </a:r>
            <a:r>
              <a:rPr lang="es-CO" dirty="0" err="1" smtClean="0"/>
              <a:t>Holders</a:t>
            </a:r>
            <a:r>
              <a:rPr lang="es-CO" dirty="0" smtClean="0"/>
              <a:t> del proyecto</a:t>
            </a:r>
          </a:p>
          <a:p>
            <a:r>
              <a:rPr lang="es-CO" dirty="0" smtClean="0"/>
              <a:t>Selecciona el equipo </a:t>
            </a:r>
            <a:r>
              <a:rPr lang="es-CO" dirty="0" err="1" smtClean="0"/>
              <a:t>Scrum</a:t>
            </a:r>
            <a:endParaRPr lang="es-CO" dirty="0" smtClean="0"/>
          </a:p>
          <a:p>
            <a:r>
              <a:rPr lang="es-CO" dirty="0" smtClean="0"/>
              <a:t>Determina la duración del sprint</a:t>
            </a:r>
          </a:p>
          <a:p>
            <a:r>
              <a:rPr lang="es-CO" dirty="0" smtClean="0"/>
              <a:t>Actualiza el tablero </a:t>
            </a:r>
            <a:r>
              <a:rPr lang="es-CO" dirty="0" err="1" smtClean="0"/>
              <a:t>Scrum</a:t>
            </a:r>
            <a:r>
              <a:rPr lang="es-CO" dirty="0" smtClean="0"/>
              <a:t> y el registro de impedimentos</a:t>
            </a:r>
          </a:p>
          <a:p>
            <a:r>
              <a:rPr lang="es-CO" dirty="0" smtClean="0"/>
              <a:t>Convoca a reuniones de revisión </a:t>
            </a:r>
          </a:p>
          <a:p>
            <a:r>
              <a:rPr lang="es-CO" dirty="0" smtClean="0"/>
              <a:t>Se asegura de discutir problemas que afectan al equipo y estos sean resueltos</a:t>
            </a:r>
          </a:p>
          <a:p>
            <a:r>
              <a:rPr lang="es-CO" dirty="0" smtClean="0"/>
              <a:t>Garantizar un ambiente ideal. 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82891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Product</a:t>
            </a:r>
            <a:r>
              <a:rPr lang="es-CO" dirty="0" smtClean="0"/>
              <a:t> </a:t>
            </a:r>
            <a:r>
              <a:rPr lang="es-CO" dirty="0" err="1" smtClean="0"/>
              <a:t>Owner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 smtClean="0"/>
              <a:t>Dueño del producto</a:t>
            </a:r>
          </a:p>
          <a:p>
            <a:r>
              <a:rPr lang="es-CO" dirty="0" smtClean="0"/>
              <a:t>Es la voz del cliente</a:t>
            </a:r>
          </a:p>
          <a:p>
            <a:r>
              <a:rPr lang="es-CO" dirty="0" smtClean="0"/>
              <a:t>Debe entender las necesidades de los </a:t>
            </a:r>
            <a:r>
              <a:rPr lang="es-CO" dirty="0" err="1" smtClean="0"/>
              <a:t>stakeholders</a:t>
            </a:r>
            <a:r>
              <a:rPr lang="es-CO" dirty="0" smtClean="0"/>
              <a:t> (Clientes y usuarios)</a:t>
            </a:r>
          </a:p>
          <a:p>
            <a:r>
              <a:rPr lang="es-CO" dirty="0" smtClean="0"/>
              <a:t>Garantizar una comunicación clara sobre el producto</a:t>
            </a:r>
          </a:p>
          <a:p>
            <a:r>
              <a:rPr lang="es-CO" dirty="0" smtClean="0"/>
              <a:t>Define la </a:t>
            </a:r>
            <a:r>
              <a:rPr lang="es-CO" dirty="0" err="1" smtClean="0"/>
              <a:t>vision</a:t>
            </a:r>
            <a:r>
              <a:rPr lang="es-CO" dirty="0" smtClean="0"/>
              <a:t> del proyecto</a:t>
            </a:r>
          </a:p>
          <a:p>
            <a:r>
              <a:rPr lang="es-CO" dirty="0" smtClean="0"/>
              <a:t>Creación de prototipos</a:t>
            </a:r>
          </a:p>
          <a:p>
            <a:r>
              <a:rPr lang="es-CO" dirty="0" smtClean="0"/>
              <a:t>Priorizar elementos de la lista de pendientes</a:t>
            </a:r>
          </a:p>
          <a:p>
            <a:r>
              <a:rPr lang="es-CO" dirty="0" smtClean="0"/>
              <a:t>Define los criterios de terminado</a:t>
            </a:r>
          </a:p>
          <a:p>
            <a:r>
              <a:rPr lang="es-CO" dirty="0" smtClean="0"/>
              <a:t>Ayuda a crear historias de usuario</a:t>
            </a:r>
          </a:p>
          <a:p>
            <a:r>
              <a:rPr lang="es-CO" dirty="0" smtClean="0"/>
              <a:t>Mantiene priorizada la lista de pendientes del producto</a:t>
            </a:r>
          </a:p>
          <a:p>
            <a:r>
              <a:rPr lang="es-CO" dirty="0" smtClean="0"/>
              <a:t>Acepta o rechaza los entregables</a:t>
            </a:r>
          </a:p>
          <a:p>
            <a:endParaRPr lang="es-CO" dirty="0" smtClean="0"/>
          </a:p>
          <a:p>
            <a:endParaRPr lang="es-CO" dirty="0" smtClean="0"/>
          </a:p>
          <a:p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24634858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Scrum</a:t>
            </a:r>
            <a:r>
              <a:rPr lang="es-CO" dirty="0" smtClean="0"/>
              <a:t> </a:t>
            </a:r>
            <a:r>
              <a:rPr lang="es-CO" dirty="0" err="1" smtClean="0"/>
              <a:t>Team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O" dirty="0" smtClean="0"/>
              <a:t>Equipo de desarrollo</a:t>
            </a:r>
          </a:p>
          <a:p>
            <a:r>
              <a:rPr lang="es-CO" dirty="0" smtClean="0"/>
              <a:t>Grupo de expertos que trabajan en la gestión de historias de usuario</a:t>
            </a:r>
          </a:p>
          <a:p>
            <a:r>
              <a:rPr lang="es-CO" dirty="0" smtClean="0"/>
              <a:t>Es un equipo auto gestionado y multifuncional (todas las habilidades)</a:t>
            </a:r>
          </a:p>
          <a:p>
            <a:r>
              <a:rPr lang="es-CO" dirty="0" smtClean="0"/>
              <a:t>Tamaño optimo es de 5 a 10 personas</a:t>
            </a:r>
          </a:p>
          <a:p>
            <a:r>
              <a:rPr lang="es-CO" dirty="0" smtClean="0"/>
              <a:t>Comprender historias de usuario y priorizar su ejecución </a:t>
            </a:r>
          </a:p>
          <a:p>
            <a:r>
              <a:rPr lang="es-ES" dirty="0"/>
              <a:t> Asignar las historias de usuario que se hacen en un </a:t>
            </a:r>
            <a:r>
              <a:rPr lang="es-ES" dirty="0" smtClean="0"/>
              <a:t>Sprint</a:t>
            </a:r>
          </a:p>
          <a:p>
            <a:r>
              <a:rPr lang="es-ES" dirty="0" smtClean="0"/>
              <a:t>Desarrollar </a:t>
            </a:r>
            <a:r>
              <a:rPr lang="es-ES" dirty="0"/>
              <a:t>la lista de tareas en base a las historias de usuario ya convenidas y las </a:t>
            </a:r>
            <a:r>
              <a:rPr lang="es-ES" dirty="0" smtClean="0"/>
              <a:t>dependencias</a:t>
            </a:r>
          </a:p>
          <a:p>
            <a:r>
              <a:rPr lang="es-ES" dirty="0" smtClean="0"/>
              <a:t>Crear entregables.</a:t>
            </a:r>
          </a:p>
          <a:p>
            <a:r>
              <a:rPr lang="es-ES" dirty="0" smtClean="0"/>
              <a:t>Actualizar </a:t>
            </a:r>
            <a:r>
              <a:rPr lang="es-ES" dirty="0"/>
              <a:t>el registro de impedimentos y las </a:t>
            </a:r>
            <a:r>
              <a:rPr lang="es-ES" dirty="0" smtClean="0"/>
              <a:t>dependencias.</a:t>
            </a:r>
          </a:p>
          <a:p>
            <a:r>
              <a:rPr lang="es-ES" dirty="0" smtClean="0"/>
              <a:t>Actualizar </a:t>
            </a:r>
            <a:r>
              <a:rPr lang="es-ES" dirty="0"/>
              <a:t>la tabla del trabajo pendiente y el tablero </a:t>
            </a:r>
            <a:r>
              <a:rPr lang="es-ES" dirty="0" err="1" smtClean="0"/>
              <a:t>Scrum</a:t>
            </a:r>
            <a:r>
              <a:rPr lang="es-ES" dirty="0" smtClean="0"/>
              <a:t>.</a:t>
            </a:r>
          </a:p>
          <a:p>
            <a:r>
              <a:rPr lang="es-ES" dirty="0" smtClean="0"/>
              <a:t>Realizar </a:t>
            </a:r>
            <a:r>
              <a:rPr lang="es-ES" dirty="0"/>
              <a:t>las reuniones diarias de pie (</a:t>
            </a:r>
            <a:r>
              <a:rPr lang="es-ES" dirty="0">
                <a:hlinkClick r:id="rId2"/>
              </a:rPr>
              <a:t>Daily Standup</a:t>
            </a:r>
            <a:r>
              <a:rPr lang="es-ES" dirty="0">
                <a:hlinkClick r:id="rId2"/>
              </a:rPr>
              <a:t> Meeting</a:t>
            </a:r>
            <a:r>
              <a:rPr lang="es-ES" dirty="0" smtClean="0"/>
              <a:t>).</a:t>
            </a:r>
          </a:p>
          <a:p>
            <a:r>
              <a:rPr lang="es-ES" dirty="0" smtClean="0"/>
              <a:t>Identificar </a:t>
            </a:r>
            <a:r>
              <a:rPr lang="es-ES" dirty="0"/>
              <a:t>oportunidades de mejora en la reunión de retrospectiva del </a:t>
            </a:r>
            <a:r>
              <a:rPr lang="es-ES" dirty="0" smtClean="0"/>
              <a:t>sprint.</a:t>
            </a:r>
          </a:p>
          <a:p>
            <a:r>
              <a:rPr lang="es-ES" dirty="0" smtClean="0"/>
              <a:t>Participar </a:t>
            </a:r>
            <a:r>
              <a:rPr lang="es-ES" dirty="0"/>
              <a:t>en la reunión de retrospectiva del proyecto.</a:t>
            </a:r>
            <a:endParaRPr lang="es-CO" dirty="0" smtClean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212641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>
            <a:spLocks noGrp="1"/>
          </p:cNvSpPr>
          <p:nvPr>
            <p:ph type="title"/>
          </p:nvPr>
        </p:nvSpPr>
        <p:spPr>
          <a:xfrm>
            <a:off x="838200" y="858129"/>
            <a:ext cx="10515600" cy="832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BE"/>
              </a:buClr>
              <a:buSzPts val="4000"/>
              <a:buFont typeface="Titillium Web"/>
              <a:buNone/>
            </a:pPr>
            <a:r>
              <a:rPr lang="es-MX"/>
              <a:t>Ciclo de desarrollo de Software</a:t>
            </a:r>
            <a:endParaRPr/>
          </a:p>
        </p:txBody>
      </p:sp>
      <p:pic>
        <p:nvPicPr>
          <p:cNvPr id="131" name="Google Shape;131;p7" descr="Ciclo de vida del software - EcuR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95613" y="1672120"/>
            <a:ext cx="6200775" cy="4838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65627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>
                <a:solidFill>
                  <a:srgbClr val="2E4398"/>
                </a:solidFill>
              </a:rPr>
              <a:t>ELEMENTOS</a:t>
            </a:r>
            <a:endParaRPr lang="es-CO" dirty="0">
              <a:solidFill>
                <a:srgbClr val="2E4398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21266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Product</a:t>
            </a:r>
            <a:r>
              <a:rPr lang="es-CO" dirty="0" smtClean="0"/>
              <a:t> </a:t>
            </a:r>
            <a:r>
              <a:rPr lang="es-CO" dirty="0" err="1" smtClean="0"/>
              <a:t>Backlog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Es la lista con todos los requerimientos iniciales del proyecto que se va a desarrollar</a:t>
            </a:r>
          </a:p>
          <a:p>
            <a:r>
              <a:rPr lang="es-CO" dirty="0" smtClean="0"/>
              <a:t>Permite identificar las necesidades el producto</a:t>
            </a:r>
          </a:p>
          <a:p>
            <a:r>
              <a:rPr lang="es-CO" dirty="0" smtClean="0"/>
              <a:t>Contiene una </a:t>
            </a:r>
            <a:r>
              <a:rPr lang="es-CO" dirty="0" err="1" smtClean="0"/>
              <a:t>descripcion</a:t>
            </a:r>
            <a:r>
              <a:rPr lang="es-CO" dirty="0" smtClean="0"/>
              <a:t> de tareas y </a:t>
            </a:r>
            <a:r>
              <a:rPr lang="es-CO" dirty="0" err="1" smtClean="0"/>
              <a:t>subtareas</a:t>
            </a:r>
            <a:r>
              <a:rPr lang="es-CO" dirty="0" smtClean="0"/>
              <a:t> para cumplir cada requisito</a:t>
            </a:r>
          </a:p>
          <a:p>
            <a:r>
              <a:rPr lang="es-CO" dirty="0" smtClean="0"/>
              <a:t>Detalla la </a:t>
            </a:r>
            <a:r>
              <a:rPr lang="es-CO" dirty="0" err="1" smtClean="0"/>
              <a:t>estimacion</a:t>
            </a:r>
            <a:r>
              <a:rPr lang="es-CO" dirty="0" smtClean="0"/>
              <a:t> temporal de lo que se va a desarrollar. 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105699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Sprint </a:t>
            </a:r>
            <a:r>
              <a:rPr lang="es-CO" dirty="0" err="1" smtClean="0"/>
              <a:t>Backlog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Lista de tareas a ser desarrolladas pero detalladas dentro de cada Sprint</a:t>
            </a:r>
          </a:p>
          <a:p>
            <a:r>
              <a:rPr lang="es-CO" dirty="0" smtClean="0"/>
              <a:t>El equipo identifica las funcionalidades y prioriza las que se entregaran en el Sprint</a:t>
            </a:r>
          </a:p>
          <a:p>
            <a:r>
              <a:rPr lang="es-CO" dirty="0" smtClean="0"/>
              <a:t>Se suelen representar en el tablero de tareas.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399347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Scrum</a:t>
            </a:r>
            <a:r>
              <a:rPr lang="es-CO" dirty="0" smtClean="0"/>
              <a:t> </a:t>
            </a:r>
            <a:r>
              <a:rPr lang="es-CO" dirty="0" err="1" smtClean="0"/>
              <a:t>Board</a:t>
            </a:r>
            <a:r>
              <a:rPr lang="es-CO" dirty="0" smtClean="0"/>
              <a:t>	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38200" y="1825625"/>
            <a:ext cx="6101219" cy="4047141"/>
          </a:xfrm>
        </p:spPr>
        <p:txBody>
          <a:bodyPr/>
          <a:lstStyle/>
          <a:p>
            <a:r>
              <a:rPr lang="es-CO" dirty="0" smtClean="0"/>
              <a:t>Instantánea visual del trabajo colaborativo</a:t>
            </a:r>
          </a:p>
          <a:p>
            <a:r>
              <a:rPr lang="es-CO" dirty="0" smtClean="0"/>
              <a:t>Se usa para la planificación del trabajo a partir de sprint</a:t>
            </a:r>
          </a:p>
          <a:p>
            <a:r>
              <a:rPr lang="es-CO" dirty="0" smtClean="0"/>
              <a:t>Tienen 4 columnas: historias de usuario, </a:t>
            </a:r>
          </a:p>
          <a:p>
            <a:r>
              <a:rPr lang="es-CO" dirty="0" err="1" smtClean="0"/>
              <a:t>to</a:t>
            </a:r>
            <a:r>
              <a:rPr lang="es-CO" dirty="0" smtClean="0"/>
              <a:t> do=</a:t>
            </a:r>
            <a:r>
              <a:rPr lang="es-CO" dirty="0" err="1" smtClean="0"/>
              <a:t>subtareas</a:t>
            </a:r>
            <a:r>
              <a:rPr lang="es-CO" dirty="0" smtClean="0"/>
              <a:t> de las historias para realizar con los nombres del dueño y el tiempo de entrega. </a:t>
            </a:r>
          </a:p>
          <a:p>
            <a:r>
              <a:rPr lang="es-CO" dirty="0" smtClean="0"/>
              <a:t>In </a:t>
            </a:r>
            <a:r>
              <a:rPr lang="es-CO" dirty="0" err="1" smtClean="0"/>
              <a:t>progress</a:t>
            </a:r>
            <a:r>
              <a:rPr lang="es-CO" dirty="0" smtClean="0"/>
              <a:t>: </a:t>
            </a:r>
            <a:r>
              <a:rPr lang="es-CO" dirty="0" err="1" smtClean="0"/>
              <a:t>Subtareas</a:t>
            </a:r>
            <a:r>
              <a:rPr lang="es-CO" dirty="0" smtClean="0"/>
              <a:t> que ya se están desarrollando.</a:t>
            </a:r>
          </a:p>
          <a:p>
            <a:r>
              <a:rPr lang="es-CO" dirty="0" smtClean="0"/>
              <a:t>Done: </a:t>
            </a:r>
            <a:r>
              <a:rPr lang="es-CO" dirty="0" err="1" smtClean="0"/>
              <a:t>Subtareas</a:t>
            </a:r>
            <a:r>
              <a:rPr lang="es-CO" dirty="0" smtClean="0"/>
              <a:t> completadas, eliminadas del tablero al final del Sprint</a:t>
            </a:r>
          </a:p>
          <a:p>
            <a:r>
              <a:rPr lang="es-CO" dirty="0" smtClean="0"/>
              <a:t>Aplicaciones: </a:t>
            </a:r>
            <a:r>
              <a:rPr lang="es-CO" dirty="0" err="1" smtClean="0"/>
              <a:t>Trello</a:t>
            </a:r>
            <a:r>
              <a:rPr lang="es-CO" dirty="0" smtClean="0"/>
              <a:t>, </a:t>
            </a:r>
            <a:r>
              <a:rPr lang="es-CO" dirty="0" err="1" smtClean="0"/>
              <a:t>asana</a:t>
            </a:r>
            <a:r>
              <a:rPr lang="es-CO" dirty="0" smtClean="0"/>
              <a:t>, </a:t>
            </a:r>
            <a:r>
              <a:rPr lang="es-CO" dirty="0" err="1" smtClean="0"/>
              <a:t>airtable</a:t>
            </a:r>
            <a:r>
              <a:rPr lang="es-CO" dirty="0" smtClean="0"/>
              <a:t>, Monday.com, britix24, </a:t>
            </a:r>
            <a:r>
              <a:rPr lang="es-CO" dirty="0" err="1" smtClean="0"/>
              <a:t>zoho</a:t>
            </a:r>
            <a:r>
              <a:rPr lang="es-CO" dirty="0" smtClean="0"/>
              <a:t> sprint, </a:t>
            </a:r>
            <a:r>
              <a:rPr lang="es-CO" dirty="0" err="1" smtClean="0"/>
              <a:t>apa</a:t>
            </a:r>
            <a:r>
              <a:rPr lang="es-CO" dirty="0" smtClean="0"/>
              <a:t>, pizarra </a:t>
            </a:r>
            <a:r>
              <a:rPr lang="es-CO" dirty="0" err="1" smtClean="0"/>
              <a:t>vistual</a:t>
            </a:r>
            <a:r>
              <a:rPr lang="es-CO" dirty="0" smtClean="0"/>
              <a:t>. </a:t>
            </a:r>
          </a:p>
          <a:p>
            <a:endParaRPr lang="es-C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06" t="34931" r="45318" b="27397"/>
          <a:stretch/>
        </p:blipFill>
        <p:spPr bwMode="auto">
          <a:xfrm>
            <a:off x="7164888" y="2029217"/>
            <a:ext cx="4784944" cy="2755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38801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Daily</a:t>
            </a:r>
            <a:r>
              <a:rPr lang="es-CO" dirty="0" smtClean="0"/>
              <a:t> </a:t>
            </a:r>
            <a:r>
              <a:rPr lang="es-CO" dirty="0" err="1" smtClean="0"/>
              <a:t>Scrum</a:t>
            </a:r>
            <a:r>
              <a:rPr lang="es-CO" dirty="0" smtClean="0"/>
              <a:t> Meeting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Reunión diaria de </a:t>
            </a:r>
            <a:r>
              <a:rPr lang="es-CO" dirty="0" err="1" smtClean="0"/>
              <a:t>Scrum</a:t>
            </a:r>
            <a:r>
              <a:rPr lang="es-CO" dirty="0" smtClean="0"/>
              <a:t> con el equipo </a:t>
            </a:r>
          </a:p>
          <a:p>
            <a:r>
              <a:rPr lang="es-CO" dirty="0" smtClean="0"/>
              <a:t>No dura mas de 15 minutos</a:t>
            </a:r>
          </a:p>
          <a:p>
            <a:r>
              <a:rPr lang="es-CO" dirty="0" smtClean="0"/>
              <a:t>Se realiza todos los días a la misma hora y lugar para evitar perder tiempo en reprogramar</a:t>
            </a:r>
          </a:p>
          <a:p>
            <a:r>
              <a:rPr lang="es-CO" dirty="0" smtClean="0"/>
              <a:t>Se pretende proyectar las actividades del día a culminar</a:t>
            </a:r>
          </a:p>
          <a:p>
            <a:r>
              <a:rPr lang="es-CO" dirty="0" smtClean="0"/>
              <a:t>Su objetivo es inspeccionar el proceso para cumplir el objetivo del Sprint</a:t>
            </a:r>
          </a:p>
          <a:p>
            <a:r>
              <a:rPr lang="es-CO" dirty="0" smtClean="0"/>
              <a:t>Se </a:t>
            </a:r>
            <a:r>
              <a:rPr lang="es-CO" dirty="0" err="1" smtClean="0"/>
              <a:t>reunen</a:t>
            </a:r>
            <a:r>
              <a:rPr lang="es-CO" dirty="0" smtClean="0"/>
              <a:t> los </a:t>
            </a:r>
            <a:r>
              <a:rPr lang="es-CO" dirty="0" err="1" smtClean="0"/>
              <a:t>Developer</a:t>
            </a:r>
            <a:endParaRPr lang="es-CO" dirty="0" smtClean="0"/>
          </a:p>
          <a:p>
            <a:r>
              <a:rPr lang="es-CO" dirty="0" smtClean="0"/>
              <a:t>Y cuando se requiera convoca el </a:t>
            </a:r>
            <a:r>
              <a:rPr lang="es-CO" dirty="0" err="1" smtClean="0"/>
              <a:t>scrum</a:t>
            </a:r>
            <a:r>
              <a:rPr lang="es-CO" dirty="0" smtClean="0"/>
              <a:t> Master y el </a:t>
            </a:r>
            <a:r>
              <a:rPr lang="es-CO" dirty="0" err="1" smtClean="0"/>
              <a:t>Product</a:t>
            </a:r>
            <a:r>
              <a:rPr lang="es-CO" dirty="0" smtClean="0"/>
              <a:t> </a:t>
            </a:r>
            <a:r>
              <a:rPr lang="es-CO" dirty="0" err="1" smtClean="0"/>
              <a:t>Owner</a:t>
            </a:r>
            <a:endParaRPr lang="es-CO" dirty="0" smtClean="0"/>
          </a:p>
          <a:p>
            <a:pPr>
              <a:buFontTx/>
              <a:buChar char="-"/>
            </a:pPr>
            <a:r>
              <a:rPr lang="es-CO" dirty="0" smtClean="0"/>
              <a:t>Se deben responder 3 preguntas: </a:t>
            </a:r>
            <a:r>
              <a:rPr lang="es-ES" dirty="0"/>
              <a:t>¿Qué hice ayer para ayudar a lograr el Sprint </a:t>
            </a:r>
            <a:r>
              <a:rPr lang="es-ES" dirty="0" err="1"/>
              <a:t>Goal</a:t>
            </a:r>
            <a:r>
              <a:rPr lang="es-ES" dirty="0"/>
              <a:t> (Objetivo del Sprint</a:t>
            </a:r>
            <a:r>
              <a:rPr lang="es-ES" dirty="0" smtClean="0"/>
              <a:t>)?</a:t>
            </a:r>
          </a:p>
          <a:p>
            <a:pPr>
              <a:buFontTx/>
              <a:buChar char="-"/>
            </a:pPr>
            <a:r>
              <a:rPr lang="es-ES" dirty="0" smtClean="0"/>
              <a:t>Qué </a:t>
            </a:r>
            <a:r>
              <a:rPr lang="es-ES" dirty="0"/>
              <a:t>voy a hacer hoy para ayudar a lograr el Sprint </a:t>
            </a:r>
            <a:r>
              <a:rPr lang="es-ES" dirty="0" err="1"/>
              <a:t>Goal</a:t>
            </a:r>
            <a:r>
              <a:rPr lang="es-ES" dirty="0" smtClean="0"/>
              <a:t>?</a:t>
            </a:r>
          </a:p>
          <a:p>
            <a:pPr>
              <a:buFontTx/>
              <a:buChar char="-"/>
            </a:pPr>
            <a:r>
              <a:rPr lang="es-ES" dirty="0" smtClean="0"/>
              <a:t>¿</a:t>
            </a:r>
            <a:r>
              <a:rPr lang="es-ES" dirty="0"/>
              <a:t>Veo algún impedimento que evite que el resto de </a:t>
            </a:r>
            <a:r>
              <a:rPr lang="es-ES" dirty="0" err="1"/>
              <a:t>Developers</a:t>
            </a:r>
            <a:r>
              <a:rPr lang="es-ES" dirty="0"/>
              <a:t> o yo logremos el Sprint </a:t>
            </a:r>
            <a:r>
              <a:rPr lang="es-ES" dirty="0" err="1"/>
              <a:t>Goal</a:t>
            </a:r>
            <a:r>
              <a:rPr lang="es-ES" dirty="0"/>
              <a:t>?</a:t>
            </a:r>
            <a:endParaRPr lang="es-CO" dirty="0" smtClean="0"/>
          </a:p>
          <a:p>
            <a:endParaRPr lang="es-CO" dirty="0" smtClean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658560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Sprint </a:t>
            </a:r>
            <a:r>
              <a:rPr lang="es-CO" dirty="0" err="1" smtClean="0"/>
              <a:t>Goal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latin typeface="Open Sans"/>
              </a:rPr>
              <a:t>Es el </a:t>
            </a:r>
            <a:r>
              <a:rPr lang="es-ES" dirty="0">
                <a:latin typeface="Open Sans"/>
              </a:rPr>
              <a:t>objetivo más importante que tiene que cumplir el equipo durante el Sprint.</a:t>
            </a:r>
          </a:p>
          <a:p>
            <a:r>
              <a:rPr lang="es-ES" dirty="0">
                <a:latin typeface="Open Sans"/>
              </a:rPr>
              <a:t>Sirve para que todos en el equipo y los involucrados, estén alineados respecto a qué es lo más importante, lo más prioritario en cada iteración</a:t>
            </a:r>
            <a:r>
              <a:rPr lang="es-ES" dirty="0" smtClean="0">
                <a:latin typeface="Open Sans"/>
              </a:rPr>
              <a:t>.</a:t>
            </a:r>
          </a:p>
          <a:p>
            <a:r>
              <a:rPr lang="es-ES" dirty="0" smtClean="0">
                <a:latin typeface="Open Sans"/>
              </a:rPr>
              <a:t>E</a:t>
            </a:r>
            <a:r>
              <a:rPr lang="es-ES" dirty="0">
                <a:latin typeface="Open Sans"/>
              </a:rPr>
              <a:t>stablecer y redactar el objetivo del Sprint es responsabilidad de todo el equipo </a:t>
            </a:r>
            <a:r>
              <a:rPr lang="es-ES" dirty="0">
                <a:latin typeface="Open Sans"/>
              </a:rPr>
              <a:t>Scrum, ya que representa una necesidad concreta de negocio, cuyos requerimientos están ordenados en el </a:t>
            </a:r>
            <a:r>
              <a:rPr lang="es-ES" i="1" dirty="0">
                <a:latin typeface="Open Sans"/>
              </a:rPr>
              <a:t>Product Backlog-</a:t>
            </a:r>
            <a:endParaRPr lang="es-ES" dirty="0">
              <a:latin typeface="Open Sans"/>
            </a:endParaRPr>
          </a:p>
          <a:p>
            <a:endParaRPr lang="es-CO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9557060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BIBLIOGRAFIA SUGERIDA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Sutherland, J. (2012).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Scrum</a:t>
            </a:r>
            <a:r>
              <a:rPr lang="es-CO" dirty="0"/>
              <a:t> </a:t>
            </a:r>
            <a:r>
              <a:rPr lang="es-CO" dirty="0" err="1"/>
              <a:t>Pappers</a:t>
            </a:r>
            <a:r>
              <a:rPr lang="es-CO" dirty="0"/>
              <a:t>: </a:t>
            </a:r>
            <a:r>
              <a:rPr lang="es-CO" dirty="0" err="1"/>
              <a:t>Nut</a:t>
            </a:r>
            <a:r>
              <a:rPr lang="es-CO" dirty="0"/>
              <a:t>, </a:t>
            </a:r>
            <a:r>
              <a:rPr lang="es-CO" dirty="0" err="1"/>
              <a:t>Bolts</a:t>
            </a:r>
            <a:r>
              <a:rPr lang="es-CO" dirty="0"/>
              <a:t>, and </a:t>
            </a:r>
            <a:r>
              <a:rPr lang="es-CO" dirty="0" err="1"/>
              <a:t>Origins</a:t>
            </a:r>
            <a:r>
              <a:rPr lang="es-CO" dirty="0"/>
              <a:t> of </a:t>
            </a:r>
            <a:r>
              <a:rPr lang="es-CO" dirty="0" err="1"/>
              <a:t>an</a:t>
            </a:r>
            <a:r>
              <a:rPr lang="es-CO" dirty="0"/>
              <a:t> Agile Framework. Cambridge. Recuperado de: https://www.scruminc.com/scrumpapers.pdf </a:t>
            </a:r>
            <a:endParaRPr lang="es-CO" dirty="0" smtClean="0"/>
          </a:p>
          <a:p>
            <a:r>
              <a:rPr lang="es-CO" dirty="0" smtClean="0"/>
              <a:t>Sutherland</a:t>
            </a:r>
            <a:r>
              <a:rPr lang="es-CO" dirty="0"/>
              <a:t>, J. (2014). </a:t>
            </a:r>
            <a:r>
              <a:rPr lang="es-CO" dirty="0" err="1"/>
              <a:t>Scrum</a:t>
            </a:r>
            <a:r>
              <a:rPr lang="es-CO" dirty="0"/>
              <a:t>. El arte de hacer el doble de trabajo en la mitad del tiempo. Océano. </a:t>
            </a:r>
          </a:p>
        </p:txBody>
      </p:sp>
    </p:spTree>
    <p:extLst>
      <p:ext uri="{BB962C8B-B14F-4D97-AF65-F5344CB8AC3E}">
        <p14:creationId xmlns:p14="http://schemas.microsoft.com/office/powerpoint/2010/main" val="6891114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838200" y="730944"/>
            <a:ext cx="10515600" cy="2852737"/>
          </a:xfrm>
        </p:spPr>
        <p:txBody>
          <a:bodyPr>
            <a:normAutofit/>
          </a:bodyPr>
          <a:lstStyle/>
          <a:p>
            <a:r>
              <a:rPr lang="es-CO" sz="16600" dirty="0"/>
              <a:t>G</a:t>
            </a:r>
            <a:r>
              <a:rPr lang="es-CO" sz="16600" dirty="0" smtClean="0"/>
              <a:t>racias</a:t>
            </a:r>
            <a:endParaRPr lang="es-CO" sz="16600" dirty="0"/>
          </a:p>
        </p:txBody>
      </p:sp>
    </p:spTree>
    <p:extLst>
      <p:ext uri="{BB962C8B-B14F-4D97-AF65-F5344CB8AC3E}">
        <p14:creationId xmlns:p14="http://schemas.microsoft.com/office/powerpoint/2010/main" val="7452646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"/>
          <p:cNvSpPr txBox="1">
            <a:spLocks noGrp="1"/>
          </p:cNvSpPr>
          <p:nvPr>
            <p:ph type="title"/>
          </p:nvPr>
        </p:nvSpPr>
        <p:spPr>
          <a:xfrm>
            <a:off x="838200" y="858129"/>
            <a:ext cx="10515600" cy="832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BE"/>
              </a:buClr>
              <a:buSzPts val="4000"/>
              <a:buFont typeface="Titillium Web"/>
              <a:buNone/>
            </a:pPr>
            <a:r>
              <a:rPr lang="es-MX"/>
              <a:t>Metodologías de desarrollo de Software</a:t>
            </a:r>
            <a:endParaRPr/>
          </a:p>
        </p:txBody>
      </p:sp>
      <p:sp>
        <p:nvSpPr>
          <p:cNvPr id="194" name="Google Shape;194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36D9"/>
              </a:buClr>
              <a:buSzPts val="2000"/>
              <a:buChar char="•"/>
            </a:pPr>
            <a:r>
              <a:rPr lang="es-MX"/>
              <a:t>Las metodologías emplean un proceso disciplinado sobre el desarrollo de software con el objetivo de hacerlo más predecible y eficiente.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36D9"/>
              </a:buClr>
              <a:buSzPts val="2000"/>
              <a:buChar char="•"/>
            </a:pPr>
            <a:r>
              <a:rPr lang="es-MX"/>
              <a:t>Dicho proceso es detallado con un </a:t>
            </a:r>
            <a:r>
              <a:rPr lang="es-MX" b="1"/>
              <a:t>gran énfasis en la planificación</a:t>
            </a:r>
            <a:r>
              <a:rPr lang="es-MX"/>
              <a:t>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36D9"/>
              </a:buClr>
              <a:buSzPts val="2000"/>
              <a:buChar char="•"/>
            </a:pPr>
            <a:r>
              <a:rPr lang="es-MX"/>
              <a:t>El ritmo entero del desarrollo se retrasa a causa de lo mucho que se debe hacer para seguir la metodología.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112684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"/>
          <p:cNvSpPr txBox="1">
            <a:spLocks noGrp="1"/>
          </p:cNvSpPr>
          <p:nvPr>
            <p:ph type="title"/>
          </p:nvPr>
        </p:nvSpPr>
        <p:spPr>
          <a:xfrm>
            <a:off x="838200" y="858129"/>
            <a:ext cx="10515600" cy="832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BE"/>
              </a:buClr>
              <a:buSzPts val="4000"/>
              <a:buFont typeface="Titillium Web"/>
              <a:buNone/>
            </a:pPr>
            <a:r>
              <a:rPr lang="es-MX"/>
              <a:t>Metodologías de desarrollo de Software ágiles</a:t>
            </a:r>
            <a:endParaRPr/>
          </a:p>
        </p:txBody>
      </p:sp>
      <p:pic>
        <p:nvPicPr>
          <p:cNvPr id="200" name="Google Shape;200;p18" descr="Para qué sirven las metodologías ágiles? - Tumapa.e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9716" y="1966134"/>
            <a:ext cx="7452567" cy="41920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36413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"/>
          <p:cNvSpPr txBox="1">
            <a:spLocks noGrp="1"/>
          </p:cNvSpPr>
          <p:nvPr>
            <p:ph type="title"/>
          </p:nvPr>
        </p:nvSpPr>
        <p:spPr>
          <a:xfrm>
            <a:off x="838200" y="858129"/>
            <a:ext cx="10515600" cy="832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BE"/>
              </a:buClr>
              <a:buSzPts val="4000"/>
              <a:buFont typeface="Titillium Web"/>
              <a:buNone/>
            </a:pPr>
            <a:r>
              <a:rPr lang="es-MX"/>
              <a:t>Metodologías de desarrollo de Software ágiles</a:t>
            </a:r>
            <a:endParaRPr/>
          </a:p>
        </p:txBody>
      </p:sp>
      <p:sp>
        <p:nvSpPr>
          <p:cNvPr id="206" name="Google Shape;206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36D9"/>
              </a:buClr>
              <a:buSzPts val="2000"/>
              <a:buChar char="•"/>
            </a:pPr>
            <a:r>
              <a:rPr lang="es-MX"/>
              <a:t>Son métodos que </a:t>
            </a:r>
            <a:r>
              <a:rPr lang="es-MX" b="1"/>
              <a:t>buscan un justo equilibrio entre ningún proceso y demasiado proceso</a:t>
            </a:r>
            <a:r>
              <a:rPr lang="es-MX"/>
              <a:t>, </a:t>
            </a:r>
            <a:r>
              <a:rPr lang="es-MX" b="1"/>
              <a:t>proporcionando</a:t>
            </a:r>
            <a:r>
              <a:rPr lang="es-MX"/>
              <a:t> simplemente </a:t>
            </a:r>
            <a:r>
              <a:rPr lang="es-MX" b="1"/>
              <a:t>suficiente proceso para que el esfuerzo valga la pena</a:t>
            </a:r>
            <a:r>
              <a:rPr lang="es-MX"/>
              <a:t>.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36D9"/>
              </a:buClr>
              <a:buSzPts val="2000"/>
              <a:buChar char="•"/>
            </a:pPr>
            <a:r>
              <a:rPr lang="es-MX"/>
              <a:t>El resultado de todo esto es que los métodos ágiles cambian significativamente algunos de los énfasis de los métodos antes usados. 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36D9"/>
              </a:buClr>
              <a:buSzPts val="2000"/>
              <a:buChar char="•"/>
            </a:pPr>
            <a:r>
              <a:rPr lang="es-MX"/>
              <a:t>La gran diferencia es que </a:t>
            </a:r>
            <a:r>
              <a:rPr lang="es-MX" b="1"/>
              <a:t>son menos orientados al documento</a:t>
            </a:r>
            <a:r>
              <a:rPr lang="es-MX"/>
              <a:t>, lo que conlleva a  disminuir la documentación para una tarea dada.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36D9"/>
              </a:buClr>
              <a:buSzPts val="2000"/>
              <a:buChar char="•"/>
            </a:pPr>
            <a:r>
              <a:rPr lang="es-MX"/>
              <a:t>En general, </a:t>
            </a:r>
            <a:r>
              <a:rPr lang="es-MX" b="1"/>
              <a:t>son más bien orientados al código</a:t>
            </a:r>
            <a:r>
              <a:rPr lang="es-MX"/>
              <a:t>, teniendo en cuenta que: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36D9"/>
              </a:buClr>
              <a:buSzPts val="2000"/>
              <a:buNone/>
            </a:pPr>
            <a:r>
              <a:rPr lang="es-MX" b="1"/>
              <a:t>“La parte importante de la documentación es el código fuente”</a:t>
            </a:r>
            <a:endParaRPr b="1"/>
          </a:p>
        </p:txBody>
      </p:sp>
    </p:spTree>
    <p:extLst>
      <p:ext uri="{BB962C8B-B14F-4D97-AF65-F5344CB8AC3E}">
        <p14:creationId xmlns:p14="http://schemas.microsoft.com/office/powerpoint/2010/main" val="28475943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"/>
          <p:cNvSpPr txBox="1">
            <a:spLocks noGrp="1"/>
          </p:cNvSpPr>
          <p:nvPr>
            <p:ph type="title"/>
          </p:nvPr>
        </p:nvSpPr>
        <p:spPr>
          <a:xfrm>
            <a:off x="838200" y="858129"/>
            <a:ext cx="10515600" cy="832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BE"/>
              </a:buClr>
              <a:buSzPts val="4000"/>
              <a:buFont typeface="Titillium Web"/>
              <a:buNone/>
            </a:pPr>
            <a:r>
              <a:rPr lang="es-MX"/>
              <a:t>Beneficios de las metodologías ágiles</a:t>
            </a:r>
            <a:endParaRPr/>
          </a:p>
        </p:txBody>
      </p:sp>
      <p:sp>
        <p:nvSpPr>
          <p:cNvPr id="212" name="Google Shape;212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36D9"/>
              </a:buClr>
              <a:buSzPts val="2000"/>
              <a:buChar char="•"/>
            </a:pPr>
            <a:r>
              <a:rPr lang="es-MX" b="1"/>
              <a:t>Calidad:</a:t>
            </a:r>
            <a:r>
              <a:rPr lang="es-MX"/>
              <a:t> Realizando pruebas desde el principio e iterando sobre el producto tras recibir el feedback. 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36D9"/>
              </a:buClr>
              <a:buSzPts val="2000"/>
              <a:buChar char="•"/>
            </a:pPr>
            <a:r>
              <a:rPr lang="es-MX" b="1"/>
              <a:t>Resultados:</a:t>
            </a:r>
            <a:r>
              <a:rPr lang="es-MX"/>
              <a:t> Entregando algo tangible y que aporte valor desde la primera iteración. 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36D9"/>
              </a:buClr>
              <a:buSzPts val="2000"/>
              <a:buChar char="•"/>
            </a:pPr>
            <a:r>
              <a:rPr lang="es-MX" b="1"/>
              <a:t>Flexibilidad:</a:t>
            </a:r>
            <a:r>
              <a:rPr lang="es-MX"/>
              <a:t> Permitiendo cambios de alcance, estimando y planificando de manera ágil. 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36D9"/>
              </a:buClr>
              <a:buSzPts val="2000"/>
              <a:buChar char="•"/>
            </a:pPr>
            <a:r>
              <a:rPr lang="es-MX" b="1"/>
              <a:t>Mantenibilidad:</a:t>
            </a:r>
            <a:r>
              <a:rPr lang="es-MX"/>
              <a:t> Creando un software de calidad, con casos de prueba y una documentación asumible. 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36D9"/>
              </a:buClr>
              <a:buSzPts val="2000"/>
              <a:buChar char="•"/>
            </a:pPr>
            <a:r>
              <a:rPr lang="es-MX" b="1"/>
              <a:t>Eliminación de riesgos:</a:t>
            </a:r>
            <a:r>
              <a:rPr lang="es-MX"/>
              <a:t> Validando cada entrega en sprints cortos y asegurando la calidad con casos de pruebas. 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36D9"/>
              </a:buClr>
              <a:buSzPts val="2000"/>
              <a:buChar char="•"/>
            </a:pPr>
            <a:r>
              <a:rPr lang="es-MX" b="1"/>
              <a:t>Motivación:</a:t>
            </a:r>
            <a:r>
              <a:rPr lang="es-MX"/>
              <a:t> Trabajando de manera conjunta con el cliente, viendo crecer el producto final tras cada iteración.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191292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 txBox="1">
            <a:spLocks noGrp="1"/>
          </p:cNvSpPr>
          <p:nvPr>
            <p:ph type="title"/>
          </p:nvPr>
        </p:nvSpPr>
        <p:spPr>
          <a:xfrm>
            <a:off x="838200" y="858129"/>
            <a:ext cx="10515600" cy="832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BE"/>
              </a:buClr>
              <a:buSzPts val="4000"/>
              <a:buFont typeface="Titillium Web"/>
              <a:buNone/>
            </a:pPr>
            <a:r>
              <a:rPr lang="es-MX"/>
              <a:t>Metodologías ágiles más comunes</a:t>
            </a:r>
            <a:endParaRPr/>
          </a:p>
        </p:txBody>
      </p:sp>
      <p:sp>
        <p:nvSpPr>
          <p:cNvPr id="218" name="Google Shape;218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0000" lnSpcReduction="20000"/>
          </a:bodyPr>
          <a:lstStyle/>
          <a:p>
            <a:pPr marL="2286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36D9"/>
              </a:buClr>
              <a:buSzPts val="2000"/>
              <a:buChar char="•"/>
            </a:pPr>
            <a:r>
              <a:rPr lang="es-MX"/>
              <a:t>SCRUM</a:t>
            </a:r>
            <a:endParaRPr/>
          </a:p>
          <a:p>
            <a:pPr marL="228600" lvl="0" indent="-101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36D9"/>
              </a:buClr>
              <a:buSzPts val="2000"/>
              <a:buNone/>
            </a:pPr>
            <a:endParaRPr/>
          </a:p>
          <a:p>
            <a:pPr marL="228600" lvl="0" indent="-101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36D9"/>
              </a:buClr>
              <a:buSzPts val="2000"/>
              <a:buNone/>
            </a:pPr>
            <a:endParaRPr/>
          </a:p>
          <a:p>
            <a:pPr marL="228600" lvl="0" indent="-101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36D9"/>
              </a:buClr>
              <a:buSzPts val="2000"/>
              <a:buNone/>
            </a:pPr>
            <a:endParaRPr/>
          </a:p>
          <a:p>
            <a:pPr marL="228600" lvl="0" indent="-101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36D9"/>
              </a:buClr>
              <a:buSzPts val="2000"/>
              <a:buNone/>
            </a:pPr>
            <a:endParaRPr/>
          </a:p>
          <a:p>
            <a:pPr marL="228600" lvl="0" indent="-101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36D9"/>
              </a:buClr>
              <a:buSzPts val="2000"/>
              <a:buNone/>
            </a:pPr>
            <a:endParaRPr/>
          </a:p>
          <a:p>
            <a:pPr marL="228600" lvl="0" indent="-101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36D9"/>
              </a:buClr>
              <a:buSzPts val="2000"/>
              <a:buNone/>
            </a:pPr>
            <a:endParaRPr/>
          </a:p>
          <a:p>
            <a:pPr marL="228600" lvl="0" indent="-101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36D9"/>
              </a:buClr>
              <a:buSzPts val="2000"/>
              <a:buNone/>
            </a:pPr>
            <a:endParaRPr/>
          </a:p>
          <a:p>
            <a:pPr marL="228600" lvl="0" indent="-101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36D9"/>
              </a:buClr>
              <a:buSzPts val="2000"/>
              <a:buNone/>
            </a:pPr>
            <a:endParaRPr/>
          </a:p>
          <a:p>
            <a:pPr marL="228600" lvl="0" indent="-101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36D9"/>
              </a:buClr>
              <a:buSzPts val="20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36D9"/>
              </a:buClr>
              <a:buSzPts val="2000"/>
              <a:buChar char="•"/>
            </a:pPr>
            <a:r>
              <a:rPr lang="es-MX"/>
              <a:t>KANBAN</a:t>
            </a:r>
            <a:endParaRPr/>
          </a:p>
          <a:p>
            <a:pPr marL="228600" lvl="0" indent="-101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36D9"/>
              </a:buClr>
              <a:buSzPts val="2000"/>
              <a:buNone/>
            </a:pPr>
            <a:endParaRPr/>
          </a:p>
          <a:p>
            <a:pPr marL="228600" lvl="0" indent="-101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36D9"/>
              </a:buClr>
              <a:buSzPts val="2000"/>
              <a:buNone/>
            </a:pPr>
            <a:endParaRPr/>
          </a:p>
          <a:p>
            <a:pPr marL="228600" lvl="0" indent="-101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36D9"/>
              </a:buClr>
              <a:buSzPts val="2000"/>
              <a:buNone/>
            </a:pPr>
            <a:endParaRPr/>
          </a:p>
          <a:p>
            <a:pPr marL="228600" lvl="0" indent="-101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36D9"/>
              </a:buClr>
              <a:buSzPts val="2000"/>
              <a:buNone/>
            </a:pPr>
            <a:endParaRPr/>
          </a:p>
          <a:p>
            <a:pPr marL="228600" lvl="0" indent="-101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36D9"/>
              </a:buClr>
              <a:buSzPts val="2000"/>
              <a:buNone/>
            </a:pPr>
            <a:endParaRPr/>
          </a:p>
          <a:p>
            <a:pPr marL="228600" lvl="0" indent="-101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36D9"/>
              </a:buClr>
              <a:buSzPts val="2000"/>
              <a:buNone/>
            </a:pPr>
            <a:endParaRPr/>
          </a:p>
          <a:p>
            <a:pPr marL="228600" lvl="0" indent="-101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36D9"/>
              </a:buClr>
              <a:buSzPts val="2000"/>
              <a:buNone/>
            </a:pPr>
            <a:endParaRPr/>
          </a:p>
          <a:p>
            <a:pPr marL="228600" lvl="0" indent="-101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36D9"/>
              </a:buClr>
              <a:buSzPts val="2000"/>
              <a:buNone/>
            </a:pPr>
            <a:endParaRPr/>
          </a:p>
          <a:p>
            <a:pPr marL="228600" lvl="0" indent="-101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36D9"/>
              </a:buClr>
              <a:buSzPts val="20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36D9"/>
              </a:buClr>
              <a:buSzPts val="2000"/>
              <a:buChar char="•"/>
            </a:pPr>
            <a:r>
              <a:rPr lang="es-MX"/>
              <a:t>Extreme Programming (XP)</a:t>
            </a:r>
            <a:endParaRPr/>
          </a:p>
        </p:txBody>
      </p:sp>
      <p:pic>
        <p:nvPicPr>
          <p:cNvPr id="219" name="Google Shape;219;p21" descr="Explicando Scrum a mi abuela – Jorge Serran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0651" y="2586294"/>
            <a:ext cx="2829998" cy="2829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1" descr="Extreme Programming and its Fundamental Value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95786" y="2586294"/>
            <a:ext cx="3576001" cy="2829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1" descr="Kanban icon symbol creative sign from agile icons Vector Image"/>
          <p:cNvPicPr preferRelativeResize="0"/>
          <p:nvPr/>
        </p:nvPicPr>
        <p:blipFill rotWithShape="1">
          <a:blip r:embed="rId5">
            <a:alphaModFix/>
          </a:blip>
          <a:srcRect l="19094" t="19816" r="17723" b="16734"/>
          <a:stretch/>
        </p:blipFill>
        <p:spPr>
          <a:xfrm>
            <a:off x="4791296" y="2586294"/>
            <a:ext cx="2609407" cy="28299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14089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2"/>
          <p:cNvSpPr txBox="1">
            <a:spLocks noGrp="1"/>
          </p:cNvSpPr>
          <p:nvPr>
            <p:ph type="title"/>
          </p:nvPr>
        </p:nvSpPr>
        <p:spPr>
          <a:xfrm>
            <a:off x="838200" y="858129"/>
            <a:ext cx="10515600" cy="832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BE"/>
              </a:buClr>
              <a:buSzPts val="4000"/>
              <a:buFont typeface="Titillium Web"/>
              <a:buNone/>
            </a:pPr>
            <a:r>
              <a:rPr lang="es-MX"/>
              <a:t>Metodología ágil - SCRUM</a:t>
            </a:r>
            <a:endParaRPr/>
          </a:p>
        </p:txBody>
      </p:sp>
      <p:sp>
        <p:nvSpPr>
          <p:cNvPr id="227" name="Google Shape;227;p22"/>
          <p:cNvSpPr txBox="1">
            <a:spLocks noGrp="1"/>
          </p:cNvSpPr>
          <p:nvPr>
            <p:ph type="body" idx="1"/>
          </p:nvPr>
        </p:nvSpPr>
        <p:spPr>
          <a:xfrm>
            <a:off x="7035282" y="1825625"/>
            <a:ext cx="431851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36D9"/>
              </a:buClr>
              <a:buSzPct val="100000"/>
              <a:buChar char="•"/>
            </a:pPr>
            <a:r>
              <a:rPr lang="es-MX" b="1"/>
              <a:t>Roles: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6D9"/>
              </a:buClr>
              <a:buSzPct val="100000"/>
              <a:buChar char="•"/>
            </a:pPr>
            <a:r>
              <a:rPr lang="es-MX"/>
              <a:t>Scrum Master.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6D9"/>
              </a:buClr>
              <a:buSzPct val="100000"/>
              <a:buChar char="•"/>
            </a:pPr>
            <a:r>
              <a:rPr lang="es-MX"/>
              <a:t>Dueño del producto.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6D9"/>
              </a:buClr>
              <a:buSzPct val="100000"/>
              <a:buChar char="•"/>
            </a:pPr>
            <a:r>
              <a:rPr lang="es-MX"/>
              <a:t>Equipo.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36D9"/>
              </a:buClr>
              <a:buSzPct val="100000"/>
              <a:buChar char="•"/>
            </a:pPr>
            <a:r>
              <a:rPr lang="es-MX" b="1"/>
              <a:t>Artefactos: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6D9"/>
              </a:buClr>
              <a:buSzPct val="100000"/>
              <a:buChar char="•"/>
            </a:pPr>
            <a:r>
              <a:rPr lang="es-MX"/>
              <a:t>Backlog del producto.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6D9"/>
              </a:buClr>
              <a:buSzPct val="100000"/>
              <a:buChar char="•"/>
            </a:pPr>
            <a:r>
              <a:rPr lang="es-MX"/>
              <a:t>Backlog de sprint.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6D9"/>
              </a:buClr>
              <a:buSzPct val="100000"/>
              <a:buChar char="•"/>
            </a:pPr>
            <a:r>
              <a:rPr lang="es-MX"/>
              <a:t>Incremento de funcionalidad.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36D9"/>
              </a:buClr>
              <a:buSzPct val="100000"/>
              <a:buChar char="•"/>
            </a:pPr>
            <a:r>
              <a:rPr lang="es-MX" b="1"/>
              <a:t>Procesos: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6D9"/>
              </a:buClr>
              <a:buSzPct val="100000"/>
              <a:buChar char="•"/>
            </a:pPr>
            <a:r>
              <a:rPr lang="es-MX"/>
              <a:t>Planificación.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6D9"/>
              </a:buClr>
              <a:buSzPct val="100000"/>
              <a:buChar char="•"/>
            </a:pPr>
            <a:r>
              <a:rPr lang="es-MX"/>
              <a:t>Reunión diaria (15 min).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6D9"/>
              </a:buClr>
              <a:buSzPct val="100000"/>
              <a:buChar char="•"/>
            </a:pPr>
            <a:r>
              <a:rPr lang="es-MX"/>
              <a:t>Revisión.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6D9"/>
              </a:buClr>
              <a:buSzPct val="100000"/>
              <a:buChar char="•"/>
            </a:pPr>
            <a:r>
              <a:rPr lang="es-MX"/>
              <a:t>Retrospectiva.</a:t>
            </a:r>
            <a:endParaRPr/>
          </a:p>
          <a:p>
            <a:pPr marL="228600" lvl="0" indent="-11112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36D9"/>
              </a:buClr>
              <a:buSzPct val="100000"/>
              <a:buNone/>
            </a:pPr>
            <a:endParaRPr/>
          </a:p>
        </p:txBody>
      </p:sp>
      <p:pic>
        <p:nvPicPr>
          <p:cNvPr id="228" name="Google Shape;22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825625"/>
            <a:ext cx="6197082" cy="45429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6126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 txBox="1">
            <a:spLocks noGrp="1"/>
          </p:cNvSpPr>
          <p:nvPr>
            <p:ph type="title"/>
          </p:nvPr>
        </p:nvSpPr>
        <p:spPr>
          <a:xfrm>
            <a:off x="838200" y="858129"/>
            <a:ext cx="10515600" cy="832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BE"/>
              </a:buClr>
              <a:buSzPts val="4000"/>
              <a:buFont typeface="Titillium Web"/>
              <a:buNone/>
            </a:pPr>
            <a:r>
              <a:rPr lang="es-MX"/>
              <a:t>Metodología ágil - KANBAN</a:t>
            </a:r>
            <a:endParaRPr/>
          </a:p>
        </p:txBody>
      </p:sp>
      <p:sp>
        <p:nvSpPr>
          <p:cNvPr id="234" name="Google Shape;234;p23"/>
          <p:cNvSpPr txBox="1">
            <a:spLocks noGrp="1"/>
          </p:cNvSpPr>
          <p:nvPr>
            <p:ph type="body" idx="1"/>
          </p:nvPr>
        </p:nvSpPr>
        <p:spPr>
          <a:xfrm>
            <a:off x="7081934" y="1825625"/>
            <a:ext cx="427186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36D9"/>
              </a:buClr>
              <a:buSzPct val="100000"/>
              <a:buChar char="•"/>
            </a:pPr>
            <a:r>
              <a:rPr lang="es-MX" b="1"/>
              <a:t>Reglas: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6D9"/>
              </a:buClr>
              <a:buSzPct val="100000"/>
              <a:buChar char="•"/>
            </a:pPr>
            <a:r>
              <a:rPr lang="es-MX"/>
              <a:t>Mostrar el proceso.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6D9"/>
              </a:buClr>
              <a:buSzPct val="100000"/>
              <a:buChar char="•"/>
            </a:pPr>
            <a:r>
              <a:rPr lang="es-MX"/>
              <a:t>Limitar el trabajo en curso (WIP).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6D9"/>
              </a:buClr>
              <a:buSzPct val="100000"/>
              <a:buChar char="•"/>
            </a:pPr>
            <a:r>
              <a:rPr lang="es-MX"/>
              <a:t>Optimizar el flujo de trabajo.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836D9"/>
              </a:buClr>
              <a:buSzPct val="100000"/>
              <a:buChar char="•"/>
            </a:pPr>
            <a:r>
              <a:rPr lang="es-MX" b="1"/>
              <a:t>Tableros físicos con columnas: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6D9"/>
              </a:buClr>
              <a:buSzPct val="100000"/>
              <a:buChar char="•"/>
            </a:pPr>
            <a:r>
              <a:rPr lang="es-MX"/>
              <a:t>Cola de espera.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6D9"/>
              </a:buClr>
              <a:buSzPct val="100000"/>
              <a:buChar char="•"/>
            </a:pPr>
            <a:r>
              <a:rPr lang="es-MX"/>
              <a:t>Análisis: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6D9"/>
              </a:buClr>
              <a:buSzPct val="100000"/>
              <a:buChar char="•"/>
            </a:pPr>
            <a:r>
              <a:rPr lang="es-MX"/>
              <a:t>En cola.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6D9"/>
              </a:buClr>
              <a:buSzPct val="100000"/>
              <a:buChar char="•"/>
            </a:pPr>
            <a:r>
              <a:rPr lang="es-MX"/>
              <a:t>En curso.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6D9"/>
              </a:buClr>
              <a:buSzPct val="100000"/>
              <a:buChar char="•"/>
            </a:pPr>
            <a:r>
              <a:rPr lang="es-MX"/>
              <a:t>Desarrollo: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6D9"/>
              </a:buClr>
              <a:buSzPct val="100000"/>
              <a:buChar char="•"/>
            </a:pPr>
            <a:r>
              <a:rPr lang="es-MX"/>
              <a:t>En cola.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6D9"/>
              </a:buClr>
              <a:buSzPct val="100000"/>
              <a:buChar char="•"/>
            </a:pPr>
            <a:r>
              <a:rPr lang="es-MX"/>
              <a:t>En curso.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6D9"/>
              </a:buClr>
              <a:buSzPct val="100000"/>
              <a:buChar char="•"/>
            </a:pPr>
            <a:r>
              <a:rPr lang="es-MX"/>
              <a:t>Implementación: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6D9"/>
              </a:buClr>
              <a:buSzPct val="100000"/>
              <a:buChar char="•"/>
            </a:pPr>
            <a:r>
              <a:rPr lang="es-MX"/>
              <a:t>En cola.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6D9"/>
              </a:buClr>
              <a:buSzPct val="100000"/>
              <a:buChar char="•"/>
            </a:pPr>
            <a:r>
              <a:rPr lang="es-MX"/>
              <a:t>En curso.</a:t>
            </a:r>
            <a:endParaRPr/>
          </a:p>
        </p:txBody>
      </p:sp>
      <p:pic>
        <p:nvPicPr>
          <p:cNvPr id="235" name="Google Shape;235;p23"/>
          <p:cNvPicPr preferRelativeResize="0"/>
          <p:nvPr/>
        </p:nvPicPr>
        <p:blipFill rotWithShape="1">
          <a:blip r:embed="rId3">
            <a:alphaModFix/>
          </a:blip>
          <a:srcRect l="10044" r="13466"/>
          <a:stretch/>
        </p:blipFill>
        <p:spPr>
          <a:xfrm>
            <a:off x="457201" y="1690688"/>
            <a:ext cx="4040154" cy="3084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7355" y="3671772"/>
            <a:ext cx="2681015" cy="26401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91042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3001</TotalTime>
  <Words>1409</Words>
  <Application>Microsoft Office PowerPoint</Application>
  <PresentationFormat>Personalizado</PresentationFormat>
  <Paragraphs>194</Paragraphs>
  <Slides>27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28" baseType="lpstr">
      <vt:lpstr>Tema de Office</vt:lpstr>
      <vt:lpstr>Presentación de PowerPoint</vt:lpstr>
      <vt:lpstr>Ciclo de desarrollo de Software</vt:lpstr>
      <vt:lpstr>Metodologías de desarrollo de Software</vt:lpstr>
      <vt:lpstr>Metodologías de desarrollo de Software ágiles</vt:lpstr>
      <vt:lpstr>Metodologías de desarrollo de Software ágiles</vt:lpstr>
      <vt:lpstr>Beneficios de las metodologías ágiles</vt:lpstr>
      <vt:lpstr>Metodologías ágiles más comunes</vt:lpstr>
      <vt:lpstr>Metodología ágil - SCRUM</vt:lpstr>
      <vt:lpstr>Metodología ágil - KANBAN</vt:lpstr>
      <vt:lpstr>Metodología ágil - eXtreme Programming (XP)</vt:lpstr>
      <vt:lpstr>Inicios de Scrum</vt:lpstr>
      <vt:lpstr>Equipo del Scrum</vt:lpstr>
      <vt:lpstr>Ventajas de Scrum</vt:lpstr>
      <vt:lpstr>Empresas que usan Scrum </vt:lpstr>
      <vt:lpstr>ROLES DE SCRUM</vt:lpstr>
      <vt:lpstr>Stakeholder</vt:lpstr>
      <vt:lpstr>SCRUM MASTER</vt:lpstr>
      <vt:lpstr>Product Owner</vt:lpstr>
      <vt:lpstr>Scrum Team</vt:lpstr>
      <vt:lpstr>ELEMENTOS</vt:lpstr>
      <vt:lpstr>Product Backlog</vt:lpstr>
      <vt:lpstr>Sprint Backlog</vt:lpstr>
      <vt:lpstr>Scrum Board </vt:lpstr>
      <vt:lpstr>Daily Scrum Meeting</vt:lpstr>
      <vt:lpstr>Sprint Goal</vt:lpstr>
      <vt:lpstr>BIBLIOGRAFIA SUGERIDA</vt:lpstr>
      <vt:lpstr>Gracias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PABLO TABARES</dc:creator>
  <cp:lastModifiedBy>admin</cp:lastModifiedBy>
  <cp:revision>101</cp:revision>
  <dcterms:created xsi:type="dcterms:W3CDTF">2017-10-02T19:43:00Z</dcterms:created>
  <dcterms:modified xsi:type="dcterms:W3CDTF">2022-08-11T03:10:21Z</dcterms:modified>
</cp:coreProperties>
</file>