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202B0CA-FC54-4496-8BCA-5EF66A818D29}" styleName="Estilo oscuro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103" d="100"/>
          <a:sy n="103" d="100"/>
        </p:scale>
        <p:origin x="132" y="3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10"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stacked"/>
        <c:varyColors val="0"/>
        <c:ser>
          <c:idx val="0"/>
          <c:order val="0"/>
          <c:tx>
            <c:strRef>
              <c:f>Hoja1!$B$1</c:f>
              <c:strCache>
                <c:ptCount val="1"/>
                <c:pt idx="0">
                  <c:v>23/01/2017</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s-CO"/>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Hoja1!$A$2:$A$3</c:f>
              <c:strCache>
                <c:ptCount val="2"/>
                <c:pt idx="0">
                  <c:v>Porcentaje completo acumulado</c:v>
                </c:pt>
                <c:pt idx="1">
                  <c:v>costo acumulado</c:v>
                </c:pt>
              </c:strCache>
            </c:strRef>
          </c:cat>
          <c:val>
            <c:numRef>
              <c:f>Hoja1!$B$2:$B$3</c:f>
              <c:numCache>
                <c:formatCode>#,##0</c:formatCode>
                <c:ptCount val="2"/>
                <c:pt idx="0">
                  <c:v>200000</c:v>
                </c:pt>
                <c:pt idx="1">
                  <c:v>200000</c:v>
                </c:pt>
              </c:numCache>
            </c:numRef>
          </c:val>
          <c:extLst>
            <c:ext xmlns:c16="http://schemas.microsoft.com/office/drawing/2014/chart" uri="{C3380CC4-5D6E-409C-BE32-E72D297353CC}">
              <c16:uniqueId val="{00000000-8E1D-4ECC-96B5-2ED26F83CE0E}"/>
            </c:ext>
          </c:extLst>
        </c:ser>
        <c:ser>
          <c:idx val="1"/>
          <c:order val="1"/>
          <c:tx>
            <c:strRef>
              <c:f>Hoja1!$C$1</c:f>
              <c:strCache>
                <c:ptCount val="1"/>
                <c:pt idx="0">
                  <c:v>28/02/2017</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s-CO"/>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Hoja1!$A$2:$A$3</c:f>
              <c:strCache>
                <c:ptCount val="2"/>
                <c:pt idx="0">
                  <c:v>Porcentaje completo acumulado</c:v>
                </c:pt>
                <c:pt idx="1">
                  <c:v>costo acumulado</c:v>
                </c:pt>
              </c:strCache>
            </c:strRef>
          </c:cat>
          <c:val>
            <c:numRef>
              <c:f>Hoja1!$C$2:$C$3</c:f>
              <c:numCache>
                <c:formatCode>#,##0</c:formatCode>
                <c:ptCount val="2"/>
                <c:pt idx="0" formatCode="&quot;$&quot;#,##0_);[Red]\(&quot;$&quot;#,##0\)">
                  <c:v>180000</c:v>
                </c:pt>
                <c:pt idx="1">
                  <c:v>180000</c:v>
                </c:pt>
              </c:numCache>
            </c:numRef>
          </c:val>
          <c:extLst>
            <c:ext xmlns:c16="http://schemas.microsoft.com/office/drawing/2014/chart" uri="{C3380CC4-5D6E-409C-BE32-E72D297353CC}">
              <c16:uniqueId val="{00000001-8E1D-4ECC-96B5-2ED26F83CE0E}"/>
            </c:ext>
          </c:extLst>
        </c:ser>
        <c:ser>
          <c:idx val="2"/>
          <c:order val="2"/>
          <c:tx>
            <c:strRef>
              <c:f>Hoja1!$D$1</c:f>
              <c:strCache>
                <c:ptCount val="1"/>
                <c:pt idx="0">
                  <c:v>29/03/2017</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s-CO"/>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Hoja1!$A$2:$A$3</c:f>
              <c:strCache>
                <c:ptCount val="2"/>
                <c:pt idx="0">
                  <c:v>Porcentaje completo acumulado</c:v>
                </c:pt>
                <c:pt idx="1">
                  <c:v>costo acumulado</c:v>
                </c:pt>
              </c:strCache>
            </c:strRef>
          </c:cat>
          <c:val>
            <c:numRef>
              <c:f>Hoja1!$D$2:$D$3</c:f>
              <c:numCache>
                <c:formatCode>#,##0</c:formatCode>
                <c:ptCount val="2"/>
                <c:pt idx="0">
                  <c:v>190000</c:v>
                </c:pt>
                <c:pt idx="1">
                  <c:v>190000</c:v>
                </c:pt>
              </c:numCache>
            </c:numRef>
          </c:val>
          <c:extLst>
            <c:ext xmlns:c16="http://schemas.microsoft.com/office/drawing/2014/chart" uri="{C3380CC4-5D6E-409C-BE32-E72D297353CC}">
              <c16:uniqueId val="{00000002-8E1D-4ECC-96B5-2ED26F83CE0E}"/>
            </c:ext>
          </c:extLst>
        </c:ser>
        <c:ser>
          <c:idx val="3"/>
          <c:order val="3"/>
          <c:tx>
            <c:strRef>
              <c:f>Hoja1!$E$1</c:f>
              <c:strCache>
                <c:ptCount val="1"/>
                <c:pt idx="0">
                  <c:v>27/05/2017</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s-CO"/>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Hoja1!$A$2:$A$3</c:f>
              <c:strCache>
                <c:ptCount val="2"/>
                <c:pt idx="0">
                  <c:v>Porcentaje completo acumulado</c:v>
                </c:pt>
                <c:pt idx="1">
                  <c:v>costo acumulado</c:v>
                </c:pt>
              </c:strCache>
            </c:strRef>
          </c:cat>
          <c:val>
            <c:numRef>
              <c:f>Hoja1!$E$2:$E$3</c:f>
              <c:numCache>
                <c:formatCode>#,##0</c:formatCode>
                <c:ptCount val="2"/>
                <c:pt idx="0">
                  <c:v>200000</c:v>
                </c:pt>
                <c:pt idx="1">
                  <c:v>200000</c:v>
                </c:pt>
              </c:numCache>
            </c:numRef>
          </c:val>
          <c:extLst>
            <c:ext xmlns:c16="http://schemas.microsoft.com/office/drawing/2014/chart" uri="{C3380CC4-5D6E-409C-BE32-E72D297353CC}">
              <c16:uniqueId val="{00000003-8E1D-4ECC-96B5-2ED26F83CE0E}"/>
            </c:ext>
          </c:extLst>
        </c:ser>
        <c:ser>
          <c:idx val="4"/>
          <c:order val="4"/>
          <c:tx>
            <c:strRef>
              <c:f>Hoja1!$F$1</c:f>
              <c:strCache>
                <c:ptCount val="1"/>
                <c:pt idx="0">
                  <c:v>26/05/2017</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s-CO"/>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Hoja1!$A$2:$A$3</c:f>
              <c:strCache>
                <c:ptCount val="2"/>
                <c:pt idx="0">
                  <c:v>Porcentaje completo acumulado</c:v>
                </c:pt>
                <c:pt idx="1">
                  <c:v>costo acumulado</c:v>
                </c:pt>
              </c:strCache>
            </c:strRef>
          </c:cat>
          <c:val>
            <c:numRef>
              <c:f>Hoja1!$F$2:$F$3</c:f>
              <c:numCache>
                <c:formatCode>#,##0</c:formatCode>
                <c:ptCount val="2"/>
                <c:pt idx="0">
                  <c:v>210000</c:v>
                </c:pt>
                <c:pt idx="1">
                  <c:v>210000</c:v>
                </c:pt>
              </c:numCache>
            </c:numRef>
          </c:val>
          <c:extLst>
            <c:ext xmlns:c16="http://schemas.microsoft.com/office/drawing/2014/chart" uri="{C3380CC4-5D6E-409C-BE32-E72D297353CC}">
              <c16:uniqueId val="{00000004-8E1D-4ECC-96B5-2ED26F83CE0E}"/>
            </c:ext>
          </c:extLst>
        </c:ser>
        <c:ser>
          <c:idx val="5"/>
          <c:order val="5"/>
          <c:tx>
            <c:strRef>
              <c:f>Hoja1!$G$1</c:f>
              <c:strCache>
                <c:ptCount val="1"/>
                <c:pt idx="0">
                  <c:v>30/06/2017</c:v>
                </c:pt>
              </c:strCache>
            </c:strRef>
          </c:tx>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s-CO"/>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Hoja1!$A$2:$A$3</c:f>
              <c:strCache>
                <c:ptCount val="2"/>
                <c:pt idx="0">
                  <c:v>Porcentaje completo acumulado</c:v>
                </c:pt>
                <c:pt idx="1">
                  <c:v>costo acumulado</c:v>
                </c:pt>
              </c:strCache>
            </c:strRef>
          </c:cat>
          <c:val>
            <c:numRef>
              <c:f>Hoja1!$G$2:$G$3</c:f>
              <c:numCache>
                <c:formatCode>#,##0</c:formatCode>
                <c:ptCount val="2"/>
                <c:pt idx="0">
                  <c:v>195000</c:v>
                </c:pt>
                <c:pt idx="1">
                  <c:v>195000</c:v>
                </c:pt>
              </c:numCache>
            </c:numRef>
          </c:val>
          <c:extLst>
            <c:ext xmlns:c16="http://schemas.microsoft.com/office/drawing/2014/chart" uri="{C3380CC4-5D6E-409C-BE32-E72D297353CC}">
              <c16:uniqueId val="{00000005-8E1D-4ECC-96B5-2ED26F83CE0E}"/>
            </c:ext>
          </c:extLst>
        </c:ser>
        <c:ser>
          <c:idx val="6"/>
          <c:order val="6"/>
          <c:tx>
            <c:strRef>
              <c:f>Hoja1!$H$1</c:f>
              <c:strCache>
                <c:ptCount val="1"/>
              </c:strCache>
            </c:strRef>
          </c:tx>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s-CO"/>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Hoja1!$A$2:$A$3</c:f>
              <c:strCache>
                <c:ptCount val="2"/>
                <c:pt idx="0">
                  <c:v>Porcentaje completo acumulado</c:v>
                </c:pt>
                <c:pt idx="1">
                  <c:v>costo acumulado</c:v>
                </c:pt>
              </c:strCache>
            </c:strRef>
          </c:cat>
          <c:val>
            <c:numRef>
              <c:f>Hoja1!$H$2:$H$3</c:f>
              <c:numCache>
                <c:formatCode>General</c:formatCode>
                <c:ptCount val="2"/>
              </c:numCache>
            </c:numRef>
          </c:val>
          <c:extLst>
            <c:ext xmlns:c16="http://schemas.microsoft.com/office/drawing/2014/chart" uri="{C3380CC4-5D6E-409C-BE32-E72D297353CC}">
              <c16:uniqueId val="{00000006-8E1D-4ECC-96B5-2ED26F83CE0E}"/>
            </c:ext>
          </c:extLst>
        </c:ser>
        <c:ser>
          <c:idx val="7"/>
          <c:order val="7"/>
          <c:tx>
            <c:strRef>
              <c:f>Hoja1!$I$1</c:f>
              <c:strCache>
                <c:ptCount val="1"/>
              </c:strCache>
            </c:strRef>
          </c:tx>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s-CO"/>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Hoja1!$A$2:$A$3</c:f>
              <c:strCache>
                <c:ptCount val="2"/>
                <c:pt idx="0">
                  <c:v>Porcentaje completo acumulado</c:v>
                </c:pt>
                <c:pt idx="1">
                  <c:v>costo acumulado</c:v>
                </c:pt>
              </c:strCache>
            </c:strRef>
          </c:cat>
          <c:val>
            <c:numRef>
              <c:f>Hoja1!$I$2:$I$3</c:f>
              <c:numCache>
                <c:formatCode>General</c:formatCode>
                <c:ptCount val="2"/>
              </c:numCache>
            </c:numRef>
          </c:val>
          <c:extLst>
            <c:ext xmlns:c16="http://schemas.microsoft.com/office/drawing/2014/chart" uri="{C3380CC4-5D6E-409C-BE32-E72D297353CC}">
              <c16:uniqueId val="{00000007-8E1D-4ECC-96B5-2ED26F83CE0E}"/>
            </c:ext>
          </c:extLst>
        </c:ser>
        <c:ser>
          <c:idx val="8"/>
          <c:order val="8"/>
          <c:tx>
            <c:strRef>
              <c:f>Hoja1!$J$1</c:f>
              <c:strCache>
                <c:ptCount val="1"/>
              </c:strCache>
            </c:strRef>
          </c:tx>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s-CO"/>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Hoja1!$A$2:$A$3</c:f>
              <c:strCache>
                <c:ptCount val="2"/>
                <c:pt idx="0">
                  <c:v>Porcentaje completo acumulado</c:v>
                </c:pt>
                <c:pt idx="1">
                  <c:v>costo acumulado</c:v>
                </c:pt>
              </c:strCache>
            </c:strRef>
          </c:cat>
          <c:val>
            <c:numRef>
              <c:f>Hoja1!$J$2:$J$3</c:f>
              <c:numCache>
                <c:formatCode>General</c:formatCode>
                <c:ptCount val="2"/>
              </c:numCache>
            </c:numRef>
          </c:val>
          <c:extLst>
            <c:ext xmlns:c16="http://schemas.microsoft.com/office/drawing/2014/chart" uri="{C3380CC4-5D6E-409C-BE32-E72D297353CC}">
              <c16:uniqueId val="{00000008-8E1D-4ECC-96B5-2ED26F83CE0E}"/>
            </c:ext>
          </c:extLst>
        </c:ser>
        <c:ser>
          <c:idx val="9"/>
          <c:order val="9"/>
          <c:tx>
            <c:strRef>
              <c:f>Hoja1!$K$1</c:f>
              <c:strCache>
                <c:ptCount val="1"/>
              </c:strCache>
            </c:strRef>
          </c:tx>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s-CO"/>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Hoja1!$A$2:$A$3</c:f>
              <c:strCache>
                <c:ptCount val="2"/>
                <c:pt idx="0">
                  <c:v>Porcentaje completo acumulado</c:v>
                </c:pt>
                <c:pt idx="1">
                  <c:v>costo acumulado</c:v>
                </c:pt>
              </c:strCache>
            </c:strRef>
          </c:cat>
          <c:val>
            <c:numRef>
              <c:f>Hoja1!$K$2:$K$3</c:f>
              <c:numCache>
                <c:formatCode>General</c:formatCode>
                <c:ptCount val="2"/>
              </c:numCache>
            </c:numRef>
          </c:val>
          <c:extLst>
            <c:ext xmlns:c16="http://schemas.microsoft.com/office/drawing/2014/chart" uri="{C3380CC4-5D6E-409C-BE32-E72D297353CC}">
              <c16:uniqueId val="{00000009-8E1D-4ECC-96B5-2ED26F83CE0E}"/>
            </c:ext>
          </c:extLst>
        </c:ser>
        <c:dLbls>
          <c:dLblPos val="ctr"/>
          <c:showLegendKey val="0"/>
          <c:showVal val="1"/>
          <c:showCatName val="0"/>
          <c:showSerName val="0"/>
          <c:showPercent val="0"/>
          <c:showBubbleSize val="0"/>
        </c:dLbls>
        <c:gapWidth val="150"/>
        <c:overlap val="100"/>
        <c:axId val="355255984"/>
        <c:axId val="355256312"/>
      </c:barChart>
      <c:catAx>
        <c:axId val="355255984"/>
        <c:scaling>
          <c:orientation val="minMax"/>
        </c:scaling>
        <c:delete val="0"/>
        <c:axPos val="l"/>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CO"/>
          </a:p>
        </c:txPr>
        <c:crossAx val="355256312"/>
        <c:crosses val="autoZero"/>
        <c:auto val="1"/>
        <c:lblAlgn val="ctr"/>
        <c:lblOffset val="100"/>
        <c:noMultiLvlLbl val="0"/>
      </c:catAx>
      <c:valAx>
        <c:axId val="355256312"/>
        <c:scaling>
          <c:orientation val="minMax"/>
        </c:scaling>
        <c:delete val="0"/>
        <c:axPos val="b"/>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CO"/>
          </a:p>
        </c:txPr>
        <c:crossAx val="35525598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CO"/>
        </a:p>
      </c:txPr>
    </c:legend>
    <c:plotVisOnly val="1"/>
    <c:dispBlanksAs val="gap"/>
    <c:showDLblsOverMax val="0"/>
  </c:chart>
  <c:spPr>
    <a:noFill/>
    <a:ln>
      <a:noFill/>
    </a:ln>
    <a:effectLst/>
  </c:spPr>
  <c:txPr>
    <a:bodyPr/>
    <a:lstStyle/>
    <a:p>
      <a:pPr>
        <a:defRPr/>
      </a:pPr>
      <a:endParaRPr lang="es-CO"/>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Hoja1!$B$1</c:f>
              <c:strCache>
                <c:ptCount val="1"/>
                <c:pt idx="0">
                  <c:v>Costo Restante</c:v>
                </c:pt>
              </c:strCache>
            </c:strRef>
          </c:tx>
          <c:spPr>
            <a:solidFill>
              <a:schemeClr val="accent1"/>
            </a:solidFill>
            <a:ln>
              <a:noFill/>
            </a:ln>
            <a:effectLst/>
          </c:spPr>
          <c:invertIfNegative val="0"/>
          <c:cat>
            <c:strRef>
              <c:f>Hoja1!$A$2</c:f>
              <c:strCache>
                <c:ptCount val="1"/>
                <c:pt idx="0">
                  <c:v>Proyecto UNEXPECTED</c:v>
                </c:pt>
              </c:strCache>
            </c:strRef>
          </c:cat>
          <c:val>
            <c:numRef>
              <c:f>Hoja1!$B$2</c:f>
              <c:numCache>
                <c:formatCode>#,##0</c:formatCode>
                <c:ptCount val="1"/>
                <c:pt idx="0">
                  <c:v>9400000</c:v>
                </c:pt>
              </c:numCache>
            </c:numRef>
          </c:val>
          <c:extLst>
            <c:ext xmlns:c16="http://schemas.microsoft.com/office/drawing/2014/chart" uri="{C3380CC4-5D6E-409C-BE32-E72D297353CC}">
              <c16:uniqueId val="{00000000-6629-4C1A-9A8C-410B4A4297F4}"/>
            </c:ext>
          </c:extLst>
        </c:ser>
        <c:ser>
          <c:idx val="1"/>
          <c:order val="1"/>
          <c:tx>
            <c:strRef>
              <c:f>Hoja1!$C$1</c:f>
              <c:strCache>
                <c:ptCount val="1"/>
                <c:pt idx="0">
                  <c:v>Costo Real</c:v>
                </c:pt>
              </c:strCache>
            </c:strRef>
          </c:tx>
          <c:spPr>
            <a:solidFill>
              <a:schemeClr val="accent2"/>
            </a:solidFill>
            <a:ln>
              <a:noFill/>
            </a:ln>
            <a:effectLst/>
          </c:spPr>
          <c:invertIfNegative val="0"/>
          <c:cat>
            <c:strRef>
              <c:f>Hoja1!$A$2</c:f>
              <c:strCache>
                <c:ptCount val="1"/>
                <c:pt idx="0">
                  <c:v>Proyecto UNEXPECTED</c:v>
                </c:pt>
              </c:strCache>
            </c:strRef>
          </c:cat>
          <c:val>
            <c:numRef>
              <c:f>Hoja1!$C$2</c:f>
              <c:numCache>
                <c:formatCode>#,##0</c:formatCode>
                <c:ptCount val="1"/>
                <c:pt idx="0">
                  <c:v>10000000</c:v>
                </c:pt>
              </c:numCache>
            </c:numRef>
          </c:val>
          <c:extLst>
            <c:ext xmlns:c16="http://schemas.microsoft.com/office/drawing/2014/chart" uri="{C3380CC4-5D6E-409C-BE32-E72D297353CC}">
              <c16:uniqueId val="{00000003-6629-4C1A-9A8C-410B4A4297F4}"/>
            </c:ext>
          </c:extLst>
        </c:ser>
        <c:dLbls>
          <c:showLegendKey val="0"/>
          <c:showVal val="0"/>
          <c:showCatName val="0"/>
          <c:showSerName val="0"/>
          <c:showPercent val="0"/>
          <c:showBubbleSize val="0"/>
        </c:dLbls>
        <c:gapWidth val="219"/>
        <c:overlap val="-27"/>
        <c:axId val="405310256"/>
        <c:axId val="468002384"/>
      </c:barChart>
      <c:catAx>
        <c:axId val="4053102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CO"/>
          </a:p>
        </c:txPr>
        <c:crossAx val="468002384"/>
        <c:crosses val="autoZero"/>
        <c:auto val="1"/>
        <c:lblAlgn val="ctr"/>
        <c:lblOffset val="100"/>
        <c:noMultiLvlLbl val="0"/>
      </c:catAx>
      <c:valAx>
        <c:axId val="46800238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CO"/>
          </a:p>
        </c:txPr>
        <c:crossAx val="40531025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CO"/>
        </a:p>
      </c:txPr>
    </c:legend>
    <c:plotVisOnly val="1"/>
    <c:dispBlanksAs val="gap"/>
    <c:showDLblsOverMax val="0"/>
  </c:chart>
  <c:spPr>
    <a:noFill/>
    <a:ln>
      <a:noFill/>
    </a:ln>
    <a:effectLst/>
  </c:spPr>
  <c:txPr>
    <a:bodyPr/>
    <a:lstStyle/>
    <a:p>
      <a:pPr>
        <a:defRPr/>
      </a:pPr>
      <a:endParaRPr lang="es-CO"/>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3BA2E3-2F38-4662-8383-8CE3F5CB3275}"/>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F135218A-DBD9-4FBF-B6F0-4AB4A9EE998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endParaRPr lang="es-CO"/>
          </a:p>
        </p:txBody>
      </p:sp>
      <p:sp>
        <p:nvSpPr>
          <p:cNvPr id="4" name="Marcador de fecha 3">
            <a:extLst>
              <a:ext uri="{FF2B5EF4-FFF2-40B4-BE49-F238E27FC236}">
                <a16:creationId xmlns:a16="http://schemas.microsoft.com/office/drawing/2014/main" id="{105E037C-D307-4EC7-9FB0-64FF37688B86}"/>
              </a:ext>
            </a:extLst>
          </p:cNvPr>
          <p:cNvSpPr>
            <a:spLocks noGrp="1"/>
          </p:cNvSpPr>
          <p:nvPr>
            <p:ph type="dt" sz="half" idx="10"/>
          </p:nvPr>
        </p:nvSpPr>
        <p:spPr/>
        <p:txBody>
          <a:bodyPr/>
          <a:lstStyle/>
          <a:p>
            <a:fld id="{8E6367B7-714F-4B61-B30B-0F4AE3EC09FD}" type="datetimeFigureOut">
              <a:rPr lang="es-CO" smtClean="0"/>
              <a:t>28/06/2017</a:t>
            </a:fld>
            <a:endParaRPr lang="es-CO"/>
          </a:p>
        </p:txBody>
      </p:sp>
      <p:sp>
        <p:nvSpPr>
          <p:cNvPr id="5" name="Marcador de pie de página 4">
            <a:extLst>
              <a:ext uri="{FF2B5EF4-FFF2-40B4-BE49-F238E27FC236}">
                <a16:creationId xmlns:a16="http://schemas.microsoft.com/office/drawing/2014/main" id="{A76F63B0-3EF8-496E-8D21-553A9B9B180C}"/>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89B2CB6C-3FF7-4532-9A16-CB35F6E963B8}"/>
              </a:ext>
            </a:extLst>
          </p:cNvPr>
          <p:cNvSpPr>
            <a:spLocks noGrp="1"/>
          </p:cNvSpPr>
          <p:nvPr>
            <p:ph type="sldNum" sz="quarter" idx="12"/>
          </p:nvPr>
        </p:nvSpPr>
        <p:spPr/>
        <p:txBody>
          <a:bodyPr/>
          <a:lstStyle/>
          <a:p>
            <a:fld id="{7A981440-EE14-4E4B-B774-7F83E50E70BF}" type="slidenum">
              <a:rPr lang="es-CO" smtClean="0"/>
              <a:t>‹Nº›</a:t>
            </a:fld>
            <a:endParaRPr lang="es-CO"/>
          </a:p>
        </p:txBody>
      </p:sp>
    </p:spTree>
    <p:extLst>
      <p:ext uri="{BB962C8B-B14F-4D97-AF65-F5344CB8AC3E}">
        <p14:creationId xmlns:p14="http://schemas.microsoft.com/office/powerpoint/2010/main" val="29471836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CE0BD5-17B4-45FD-8198-A8323CBEF6DD}"/>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74C4000B-B8CC-4DB7-9F26-27CA2E11F3B4}"/>
              </a:ext>
            </a:extLst>
          </p:cNvPr>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D013ABBF-6A53-40DB-BF8F-FC32A56EE6C1}"/>
              </a:ext>
            </a:extLst>
          </p:cNvPr>
          <p:cNvSpPr>
            <a:spLocks noGrp="1"/>
          </p:cNvSpPr>
          <p:nvPr>
            <p:ph type="dt" sz="half" idx="10"/>
          </p:nvPr>
        </p:nvSpPr>
        <p:spPr/>
        <p:txBody>
          <a:bodyPr/>
          <a:lstStyle/>
          <a:p>
            <a:fld id="{8E6367B7-714F-4B61-B30B-0F4AE3EC09FD}" type="datetimeFigureOut">
              <a:rPr lang="es-CO" smtClean="0"/>
              <a:t>28/06/2017</a:t>
            </a:fld>
            <a:endParaRPr lang="es-CO"/>
          </a:p>
        </p:txBody>
      </p:sp>
      <p:sp>
        <p:nvSpPr>
          <p:cNvPr id="5" name="Marcador de pie de página 4">
            <a:extLst>
              <a:ext uri="{FF2B5EF4-FFF2-40B4-BE49-F238E27FC236}">
                <a16:creationId xmlns:a16="http://schemas.microsoft.com/office/drawing/2014/main" id="{B471E140-E8B0-4C55-B778-4585A63EFFB7}"/>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0BF71809-7E2C-4C97-BCAF-C5D03DF16735}"/>
              </a:ext>
            </a:extLst>
          </p:cNvPr>
          <p:cNvSpPr>
            <a:spLocks noGrp="1"/>
          </p:cNvSpPr>
          <p:nvPr>
            <p:ph type="sldNum" sz="quarter" idx="12"/>
          </p:nvPr>
        </p:nvSpPr>
        <p:spPr/>
        <p:txBody>
          <a:bodyPr/>
          <a:lstStyle/>
          <a:p>
            <a:fld id="{7A981440-EE14-4E4B-B774-7F83E50E70BF}" type="slidenum">
              <a:rPr lang="es-CO" smtClean="0"/>
              <a:t>‹Nº›</a:t>
            </a:fld>
            <a:endParaRPr lang="es-CO"/>
          </a:p>
        </p:txBody>
      </p:sp>
    </p:spTree>
    <p:extLst>
      <p:ext uri="{BB962C8B-B14F-4D97-AF65-F5344CB8AC3E}">
        <p14:creationId xmlns:p14="http://schemas.microsoft.com/office/powerpoint/2010/main" val="14095022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518D2143-C8D3-492F-A1CA-A620A9E32C8C}"/>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6BCCE981-847B-45C9-AB80-6194E9D127A6}"/>
              </a:ext>
            </a:extLst>
          </p:cNvPr>
          <p:cNvSpPr>
            <a:spLocks noGrp="1"/>
          </p:cNvSpPr>
          <p:nvPr>
            <p:ph type="body" orient="vert" idx="1"/>
          </p:nvPr>
        </p:nvSpPr>
        <p:spPr>
          <a:xfrm>
            <a:off x="838200" y="365125"/>
            <a:ext cx="7734300"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B0E2F9E2-0F1D-4484-BCF0-7DFD2BE50AD2}"/>
              </a:ext>
            </a:extLst>
          </p:cNvPr>
          <p:cNvSpPr>
            <a:spLocks noGrp="1"/>
          </p:cNvSpPr>
          <p:nvPr>
            <p:ph type="dt" sz="half" idx="10"/>
          </p:nvPr>
        </p:nvSpPr>
        <p:spPr/>
        <p:txBody>
          <a:bodyPr/>
          <a:lstStyle/>
          <a:p>
            <a:fld id="{8E6367B7-714F-4B61-B30B-0F4AE3EC09FD}" type="datetimeFigureOut">
              <a:rPr lang="es-CO" smtClean="0"/>
              <a:t>28/06/2017</a:t>
            </a:fld>
            <a:endParaRPr lang="es-CO"/>
          </a:p>
        </p:txBody>
      </p:sp>
      <p:sp>
        <p:nvSpPr>
          <p:cNvPr id="5" name="Marcador de pie de página 4">
            <a:extLst>
              <a:ext uri="{FF2B5EF4-FFF2-40B4-BE49-F238E27FC236}">
                <a16:creationId xmlns:a16="http://schemas.microsoft.com/office/drawing/2014/main" id="{9FB29D19-7EE2-4DF7-A960-273E8F6BFEB2}"/>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E2575D68-E513-4E45-83A9-9D44F6DC3842}"/>
              </a:ext>
            </a:extLst>
          </p:cNvPr>
          <p:cNvSpPr>
            <a:spLocks noGrp="1"/>
          </p:cNvSpPr>
          <p:nvPr>
            <p:ph type="sldNum" sz="quarter" idx="12"/>
          </p:nvPr>
        </p:nvSpPr>
        <p:spPr/>
        <p:txBody>
          <a:bodyPr/>
          <a:lstStyle/>
          <a:p>
            <a:fld id="{7A981440-EE14-4E4B-B774-7F83E50E70BF}" type="slidenum">
              <a:rPr lang="es-CO" smtClean="0"/>
              <a:t>‹Nº›</a:t>
            </a:fld>
            <a:endParaRPr lang="es-CO"/>
          </a:p>
        </p:txBody>
      </p:sp>
    </p:spTree>
    <p:extLst>
      <p:ext uri="{BB962C8B-B14F-4D97-AF65-F5344CB8AC3E}">
        <p14:creationId xmlns:p14="http://schemas.microsoft.com/office/powerpoint/2010/main" val="809701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F923878-DBC8-4A49-A307-3B6E7CC26DC4}"/>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585848B5-EE5C-43DE-AD16-3F8A45BA1180}"/>
              </a:ext>
            </a:extLst>
          </p:cNvPr>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24927142-C78C-4BA6-86E2-184E89C80391}"/>
              </a:ext>
            </a:extLst>
          </p:cNvPr>
          <p:cNvSpPr>
            <a:spLocks noGrp="1"/>
          </p:cNvSpPr>
          <p:nvPr>
            <p:ph type="dt" sz="half" idx="10"/>
          </p:nvPr>
        </p:nvSpPr>
        <p:spPr/>
        <p:txBody>
          <a:bodyPr/>
          <a:lstStyle/>
          <a:p>
            <a:fld id="{8E6367B7-714F-4B61-B30B-0F4AE3EC09FD}" type="datetimeFigureOut">
              <a:rPr lang="es-CO" smtClean="0"/>
              <a:t>28/06/2017</a:t>
            </a:fld>
            <a:endParaRPr lang="es-CO"/>
          </a:p>
        </p:txBody>
      </p:sp>
      <p:sp>
        <p:nvSpPr>
          <p:cNvPr id="5" name="Marcador de pie de página 4">
            <a:extLst>
              <a:ext uri="{FF2B5EF4-FFF2-40B4-BE49-F238E27FC236}">
                <a16:creationId xmlns:a16="http://schemas.microsoft.com/office/drawing/2014/main" id="{C1089B0F-D8DF-4799-BE88-89FD8AD97C86}"/>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DBD3F9DC-ED9C-40C4-BC10-1C2777CD920A}"/>
              </a:ext>
            </a:extLst>
          </p:cNvPr>
          <p:cNvSpPr>
            <a:spLocks noGrp="1"/>
          </p:cNvSpPr>
          <p:nvPr>
            <p:ph type="sldNum" sz="quarter" idx="12"/>
          </p:nvPr>
        </p:nvSpPr>
        <p:spPr/>
        <p:txBody>
          <a:bodyPr/>
          <a:lstStyle/>
          <a:p>
            <a:fld id="{7A981440-EE14-4E4B-B774-7F83E50E70BF}" type="slidenum">
              <a:rPr lang="es-CO" smtClean="0"/>
              <a:t>‹Nº›</a:t>
            </a:fld>
            <a:endParaRPr lang="es-CO"/>
          </a:p>
        </p:txBody>
      </p:sp>
    </p:spTree>
    <p:extLst>
      <p:ext uri="{BB962C8B-B14F-4D97-AF65-F5344CB8AC3E}">
        <p14:creationId xmlns:p14="http://schemas.microsoft.com/office/powerpoint/2010/main" val="15908456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B82B157-C0AE-40AD-8434-DDC2F5C76F3F}"/>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00CB405D-F35C-452B-81DB-AA038071ECF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Marcador de fecha 3">
            <a:extLst>
              <a:ext uri="{FF2B5EF4-FFF2-40B4-BE49-F238E27FC236}">
                <a16:creationId xmlns:a16="http://schemas.microsoft.com/office/drawing/2014/main" id="{4C665EDA-EF78-4B5A-AD52-0128988D800C}"/>
              </a:ext>
            </a:extLst>
          </p:cNvPr>
          <p:cNvSpPr>
            <a:spLocks noGrp="1"/>
          </p:cNvSpPr>
          <p:nvPr>
            <p:ph type="dt" sz="half" idx="10"/>
          </p:nvPr>
        </p:nvSpPr>
        <p:spPr/>
        <p:txBody>
          <a:bodyPr/>
          <a:lstStyle/>
          <a:p>
            <a:fld id="{8E6367B7-714F-4B61-B30B-0F4AE3EC09FD}" type="datetimeFigureOut">
              <a:rPr lang="es-CO" smtClean="0"/>
              <a:t>28/06/2017</a:t>
            </a:fld>
            <a:endParaRPr lang="es-CO"/>
          </a:p>
        </p:txBody>
      </p:sp>
      <p:sp>
        <p:nvSpPr>
          <p:cNvPr id="5" name="Marcador de pie de página 4">
            <a:extLst>
              <a:ext uri="{FF2B5EF4-FFF2-40B4-BE49-F238E27FC236}">
                <a16:creationId xmlns:a16="http://schemas.microsoft.com/office/drawing/2014/main" id="{D9D201DF-3636-418E-8717-DF9E7E9CAD50}"/>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ACA6D2DA-A51F-45A3-939B-FD51F9F59553}"/>
              </a:ext>
            </a:extLst>
          </p:cNvPr>
          <p:cNvSpPr>
            <a:spLocks noGrp="1"/>
          </p:cNvSpPr>
          <p:nvPr>
            <p:ph type="sldNum" sz="quarter" idx="12"/>
          </p:nvPr>
        </p:nvSpPr>
        <p:spPr/>
        <p:txBody>
          <a:bodyPr/>
          <a:lstStyle/>
          <a:p>
            <a:fld id="{7A981440-EE14-4E4B-B774-7F83E50E70BF}" type="slidenum">
              <a:rPr lang="es-CO" smtClean="0"/>
              <a:t>‹Nº›</a:t>
            </a:fld>
            <a:endParaRPr lang="es-CO"/>
          </a:p>
        </p:txBody>
      </p:sp>
    </p:spTree>
    <p:extLst>
      <p:ext uri="{BB962C8B-B14F-4D97-AF65-F5344CB8AC3E}">
        <p14:creationId xmlns:p14="http://schemas.microsoft.com/office/powerpoint/2010/main" val="23091184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5485E3-BEA2-4831-A4D4-63FD5589D570}"/>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C5175CA8-840A-4171-A786-7740EA7092B1}"/>
              </a:ext>
            </a:extLst>
          </p:cNvPr>
          <p:cNvSpPr>
            <a:spLocks noGrp="1"/>
          </p:cNvSpPr>
          <p:nvPr>
            <p:ph sz="half" idx="1"/>
          </p:nvPr>
        </p:nvSpPr>
        <p:spPr>
          <a:xfrm>
            <a:off x="838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5B90B93D-E9BD-4599-AA36-716E9F874817}"/>
              </a:ext>
            </a:extLst>
          </p:cNvPr>
          <p:cNvSpPr>
            <a:spLocks noGrp="1"/>
          </p:cNvSpPr>
          <p:nvPr>
            <p:ph sz="half" idx="2"/>
          </p:nvPr>
        </p:nvSpPr>
        <p:spPr>
          <a:xfrm>
            <a:off x="6172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709A0D91-D027-4E22-814D-458B354B13D1}"/>
              </a:ext>
            </a:extLst>
          </p:cNvPr>
          <p:cNvSpPr>
            <a:spLocks noGrp="1"/>
          </p:cNvSpPr>
          <p:nvPr>
            <p:ph type="dt" sz="half" idx="10"/>
          </p:nvPr>
        </p:nvSpPr>
        <p:spPr/>
        <p:txBody>
          <a:bodyPr/>
          <a:lstStyle/>
          <a:p>
            <a:fld id="{8E6367B7-714F-4B61-B30B-0F4AE3EC09FD}" type="datetimeFigureOut">
              <a:rPr lang="es-CO" smtClean="0"/>
              <a:t>28/06/2017</a:t>
            </a:fld>
            <a:endParaRPr lang="es-CO"/>
          </a:p>
        </p:txBody>
      </p:sp>
      <p:sp>
        <p:nvSpPr>
          <p:cNvPr id="6" name="Marcador de pie de página 5">
            <a:extLst>
              <a:ext uri="{FF2B5EF4-FFF2-40B4-BE49-F238E27FC236}">
                <a16:creationId xmlns:a16="http://schemas.microsoft.com/office/drawing/2014/main" id="{763EE364-96B8-409D-9F6D-05CEFDEC4546}"/>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7F6C910E-C4A6-4628-ACEE-B66738FD97AE}"/>
              </a:ext>
            </a:extLst>
          </p:cNvPr>
          <p:cNvSpPr>
            <a:spLocks noGrp="1"/>
          </p:cNvSpPr>
          <p:nvPr>
            <p:ph type="sldNum" sz="quarter" idx="12"/>
          </p:nvPr>
        </p:nvSpPr>
        <p:spPr/>
        <p:txBody>
          <a:bodyPr/>
          <a:lstStyle/>
          <a:p>
            <a:fld id="{7A981440-EE14-4E4B-B774-7F83E50E70BF}" type="slidenum">
              <a:rPr lang="es-CO" smtClean="0"/>
              <a:t>‹Nº›</a:t>
            </a:fld>
            <a:endParaRPr lang="es-CO"/>
          </a:p>
        </p:txBody>
      </p:sp>
    </p:spTree>
    <p:extLst>
      <p:ext uri="{BB962C8B-B14F-4D97-AF65-F5344CB8AC3E}">
        <p14:creationId xmlns:p14="http://schemas.microsoft.com/office/powerpoint/2010/main" val="18208609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7FBD60-4532-4D33-B8D3-452DB114FEEB}"/>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8394BE2C-81E0-4FF3-A625-2700978F6B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Marcador de contenido 3">
            <a:extLst>
              <a:ext uri="{FF2B5EF4-FFF2-40B4-BE49-F238E27FC236}">
                <a16:creationId xmlns:a16="http://schemas.microsoft.com/office/drawing/2014/main" id="{FE933727-E1B8-4E06-940E-85B49E3A2224}"/>
              </a:ext>
            </a:extLst>
          </p:cNvPr>
          <p:cNvSpPr>
            <a:spLocks noGrp="1"/>
          </p:cNvSpPr>
          <p:nvPr>
            <p:ph sz="half" idx="2"/>
          </p:nvPr>
        </p:nvSpPr>
        <p:spPr>
          <a:xfrm>
            <a:off x="839788" y="2505075"/>
            <a:ext cx="5157787"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0885B461-1D87-4B43-9DFC-04AC66E029D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Marcador de contenido 5">
            <a:extLst>
              <a:ext uri="{FF2B5EF4-FFF2-40B4-BE49-F238E27FC236}">
                <a16:creationId xmlns:a16="http://schemas.microsoft.com/office/drawing/2014/main" id="{F16C6B8B-76EA-4B01-9E4E-78C69EB1F657}"/>
              </a:ext>
            </a:extLst>
          </p:cNvPr>
          <p:cNvSpPr>
            <a:spLocks noGrp="1"/>
          </p:cNvSpPr>
          <p:nvPr>
            <p:ph sz="quarter" idx="4"/>
          </p:nvPr>
        </p:nvSpPr>
        <p:spPr>
          <a:xfrm>
            <a:off x="6172200" y="2505075"/>
            <a:ext cx="5183188"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9920CE0D-80DD-4381-8C01-B0BD8C8BD376}"/>
              </a:ext>
            </a:extLst>
          </p:cNvPr>
          <p:cNvSpPr>
            <a:spLocks noGrp="1"/>
          </p:cNvSpPr>
          <p:nvPr>
            <p:ph type="dt" sz="half" idx="10"/>
          </p:nvPr>
        </p:nvSpPr>
        <p:spPr/>
        <p:txBody>
          <a:bodyPr/>
          <a:lstStyle/>
          <a:p>
            <a:fld id="{8E6367B7-714F-4B61-B30B-0F4AE3EC09FD}" type="datetimeFigureOut">
              <a:rPr lang="es-CO" smtClean="0"/>
              <a:t>28/06/2017</a:t>
            </a:fld>
            <a:endParaRPr lang="es-CO"/>
          </a:p>
        </p:txBody>
      </p:sp>
      <p:sp>
        <p:nvSpPr>
          <p:cNvPr id="8" name="Marcador de pie de página 7">
            <a:extLst>
              <a:ext uri="{FF2B5EF4-FFF2-40B4-BE49-F238E27FC236}">
                <a16:creationId xmlns:a16="http://schemas.microsoft.com/office/drawing/2014/main" id="{C15A4A7B-DCE5-4A3D-B7FC-5D29C2948016}"/>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5C00CFDA-B805-48D1-9612-0878E83CE2C4}"/>
              </a:ext>
            </a:extLst>
          </p:cNvPr>
          <p:cNvSpPr>
            <a:spLocks noGrp="1"/>
          </p:cNvSpPr>
          <p:nvPr>
            <p:ph type="sldNum" sz="quarter" idx="12"/>
          </p:nvPr>
        </p:nvSpPr>
        <p:spPr/>
        <p:txBody>
          <a:bodyPr/>
          <a:lstStyle/>
          <a:p>
            <a:fld id="{7A981440-EE14-4E4B-B774-7F83E50E70BF}" type="slidenum">
              <a:rPr lang="es-CO" smtClean="0"/>
              <a:t>‹Nº›</a:t>
            </a:fld>
            <a:endParaRPr lang="es-CO"/>
          </a:p>
        </p:txBody>
      </p:sp>
    </p:spTree>
    <p:extLst>
      <p:ext uri="{BB962C8B-B14F-4D97-AF65-F5344CB8AC3E}">
        <p14:creationId xmlns:p14="http://schemas.microsoft.com/office/powerpoint/2010/main" val="38733118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839B062-A532-49C5-84BA-8DAA55943BC6}"/>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AB0B83E4-9864-4C1C-B9F9-6BBA0B29EF6F}"/>
              </a:ext>
            </a:extLst>
          </p:cNvPr>
          <p:cNvSpPr>
            <a:spLocks noGrp="1"/>
          </p:cNvSpPr>
          <p:nvPr>
            <p:ph type="dt" sz="half" idx="10"/>
          </p:nvPr>
        </p:nvSpPr>
        <p:spPr/>
        <p:txBody>
          <a:bodyPr/>
          <a:lstStyle/>
          <a:p>
            <a:fld id="{8E6367B7-714F-4B61-B30B-0F4AE3EC09FD}" type="datetimeFigureOut">
              <a:rPr lang="es-CO" smtClean="0"/>
              <a:t>28/06/2017</a:t>
            </a:fld>
            <a:endParaRPr lang="es-CO"/>
          </a:p>
        </p:txBody>
      </p:sp>
      <p:sp>
        <p:nvSpPr>
          <p:cNvPr id="4" name="Marcador de pie de página 3">
            <a:extLst>
              <a:ext uri="{FF2B5EF4-FFF2-40B4-BE49-F238E27FC236}">
                <a16:creationId xmlns:a16="http://schemas.microsoft.com/office/drawing/2014/main" id="{4FA7FD17-4D8D-43E3-B62D-7160D73AE7D1}"/>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7372CB45-9D7C-493B-9711-DA7BA3DE3B8D}"/>
              </a:ext>
            </a:extLst>
          </p:cNvPr>
          <p:cNvSpPr>
            <a:spLocks noGrp="1"/>
          </p:cNvSpPr>
          <p:nvPr>
            <p:ph type="sldNum" sz="quarter" idx="12"/>
          </p:nvPr>
        </p:nvSpPr>
        <p:spPr/>
        <p:txBody>
          <a:bodyPr/>
          <a:lstStyle/>
          <a:p>
            <a:fld id="{7A981440-EE14-4E4B-B774-7F83E50E70BF}" type="slidenum">
              <a:rPr lang="es-CO" smtClean="0"/>
              <a:t>‹Nº›</a:t>
            </a:fld>
            <a:endParaRPr lang="es-CO"/>
          </a:p>
        </p:txBody>
      </p:sp>
    </p:spTree>
    <p:extLst>
      <p:ext uri="{BB962C8B-B14F-4D97-AF65-F5344CB8AC3E}">
        <p14:creationId xmlns:p14="http://schemas.microsoft.com/office/powerpoint/2010/main" val="33661595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D4E091BB-9E59-463F-A5F3-5B867332D85D}"/>
              </a:ext>
            </a:extLst>
          </p:cNvPr>
          <p:cNvSpPr>
            <a:spLocks noGrp="1"/>
          </p:cNvSpPr>
          <p:nvPr>
            <p:ph type="dt" sz="half" idx="10"/>
          </p:nvPr>
        </p:nvSpPr>
        <p:spPr/>
        <p:txBody>
          <a:bodyPr/>
          <a:lstStyle/>
          <a:p>
            <a:fld id="{8E6367B7-714F-4B61-B30B-0F4AE3EC09FD}" type="datetimeFigureOut">
              <a:rPr lang="es-CO" smtClean="0"/>
              <a:t>28/06/2017</a:t>
            </a:fld>
            <a:endParaRPr lang="es-CO"/>
          </a:p>
        </p:txBody>
      </p:sp>
      <p:sp>
        <p:nvSpPr>
          <p:cNvPr id="3" name="Marcador de pie de página 2">
            <a:extLst>
              <a:ext uri="{FF2B5EF4-FFF2-40B4-BE49-F238E27FC236}">
                <a16:creationId xmlns:a16="http://schemas.microsoft.com/office/drawing/2014/main" id="{BB81DE55-1634-4EE3-A622-D8EC8F491194}"/>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11A67418-E11F-45ED-872E-7EE3108B9061}"/>
              </a:ext>
            </a:extLst>
          </p:cNvPr>
          <p:cNvSpPr>
            <a:spLocks noGrp="1"/>
          </p:cNvSpPr>
          <p:nvPr>
            <p:ph type="sldNum" sz="quarter" idx="12"/>
          </p:nvPr>
        </p:nvSpPr>
        <p:spPr/>
        <p:txBody>
          <a:bodyPr/>
          <a:lstStyle/>
          <a:p>
            <a:fld id="{7A981440-EE14-4E4B-B774-7F83E50E70BF}" type="slidenum">
              <a:rPr lang="es-CO" smtClean="0"/>
              <a:t>‹Nº›</a:t>
            </a:fld>
            <a:endParaRPr lang="es-CO"/>
          </a:p>
        </p:txBody>
      </p:sp>
    </p:spTree>
    <p:extLst>
      <p:ext uri="{BB962C8B-B14F-4D97-AF65-F5344CB8AC3E}">
        <p14:creationId xmlns:p14="http://schemas.microsoft.com/office/powerpoint/2010/main" val="17200166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5BEB54D-5640-4BDA-B661-6CB477DB8AF4}"/>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45272854-3959-4AD1-AA2B-ABF37302EB3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D254E71F-9676-4CCA-81B6-87AAE42768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a:extLst>
              <a:ext uri="{FF2B5EF4-FFF2-40B4-BE49-F238E27FC236}">
                <a16:creationId xmlns:a16="http://schemas.microsoft.com/office/drawing/2014/main" id="{E7391901-C04F-4817-A7E9-3DCD852853EB}"/>
              </a:ext>
            </a:extLst>
          </p:cNvPr>
          <p:cNvSpPr>
            <a:spLocks noGrp="1"/>
          </p:cNvSpPr>
          <p:nvPr>
            <p:ph type="dt" sz="half" idx="10"/>
          </p:nvPr>
        </p:nvSpPr>
        <p:spPr/>
        <p:txBody>
          <a:bodyPr/>
          <a:lstStyle/>
          <a:p>
            <a:fld id="{8E6367B7-714F-4B61-B30B-0F4AE3EC09FD}" type="datetimeFigureOut">
              <a:rPr lang="es-CO" smtClean="0"/>
              <a:t>28/06/2017</a:t>
            </a:fld>
            <a:endParaRPr lang="es-CO"/>
          </a:p>
        </p:txBody>
      </p:sp>
      <p:sp>
        <p:nvSpPr>
          <p:cNvPr id="6" name="Marcador de pie de página 5">
            <a:extLst>
              <a:ext uri="{FF2B5EF4-FFF2-40B4-BE49-F238E27FC236}">
                <a16:creationId xmlns:a16="http://schemas.microsoft.com/office/drawing/2014/main" id="{6C5EFCD6-7C33-4DF4-849C-06824D654A15}"/>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A5F4BCD8-3FA8-4A7E-BAA2-FCDE42CC4867}"/>
              </a:ext>
            </a:extLst>
          </p:cNvPr>
          <p:cNvSpPr>
            <a:spLocks noGrp="1"/>
          </p:cNvSpPr>
          <p:nvPr>
            <p:ph type="sldNum" sz="quarter" idx="12"/>
          </p:nvPr>
        </p:nvSpPr>
        <p:spPr/>
        <p:txBody>
          <a:bodyPr/>
          <a:lstStyle/>
          <a:p>
            <a:fld id="{7A981440-EE14-4E4B-B774-7F83E50E70BF}" type="slidenum">
              <a:rPr lang="es-CO" smtClean="0"/>
              <a:t>‹Nº›</a:t>
            </a:fld>
            <a:endParaRPr lang="es-CO"/>
          </a:p>
        </p:txBody>
      </p:sp>
    </p:spTree>
    <p:extLst>
      <p:ext uri="{BB962C8B-B14F-4D97-AF65-F5344CB8AC3E}">
        <p14:creationId xmlns:p14="http://schemas.microsoft.com/office/powerpoint/2010/main" val="36104864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52863D-F8E5-4878-81F2-B496499F4249}"/>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3B374AE5-1C2E-473C-B4DE-D8B0F9D4A91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7C2B9612-0516-48C1-9893-720FB853FC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a:extLst>
              <a:ext uri="{FF2B5EF4-FFF2-40B4-BE49-F238E27FC236}">
                <a16:creationId xmlns:a16="http://schemas.microsoft.com/office/drawing/2014/main" id="{9C9458B9-50E6-4256-8710-17C2ED9E1714}"/>
              </a:ext>
            </a:extLst>
          </p:cNvPr>
          <p:cNvSpPr>
            <a:spLocks noGrp="1"/>
          </p:cNvSpPr>
          <p:nvPr>
            <p:ph type="dt" sz="half" idx="10"/>
          </p:nvPr>
        </p:nvSpPr>
        <p:spPr/>
        <p:txBody>
          <a:bodyPr/>
          <a:lstStyle/>
          <a:p>
            <a:fld id="{8E6367B7-714F-4B61-B30B-0F4AE3EC09FD}" type="datetimeFigureOut">
              <a:rPr lang="es-CO" smtClean="0"/>
              <a:t>28/06/2017</a:t>
            </a:fld>
            <a:endParaRPr lang="es-CO"/>
          </a:p>
        </p:txBody>
      </p:sp>
      <p:sp>
        <p:nvSpPr>
          <p:cNvPr id="6" name="Marcador de pie de página 5">
            <a:extLst>
              <a:ext uri="{FF2B5EF4-FFF2-40B4-BE49-F238E27FC236}">
                <a16:creationId xmlns:a16="http://schemas.microsoft.com/office/drawing/2014/main" id="{4E04F7F0-3146-4FF3-A51F-EAA3021B8754}"/>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2D4CD3FD-7627-443E-A0A8-056C46CB4C17}"/>
              </a:ext>
            </a:extLst>
          </p:cNvPr>
          <p:cNvSpPr>
            <a:spLocks noGrp="1"/>
          </p:cNvSpPr>
          <p:nvPr>
            <p:ph type="sldNum" sz="quarter" idx="12"/>
          </p:nvPr>
        </p:nvSpPr>
        <p:spPr/>
        <p:txBody>
          <a:bodyPr/>
          <a:lstStyle/>
          <a:p>
            <a:fld id="{7A981440-EE14-4E4B-B774-7F83E50E70BF}" type="slidenum">
              <a:rPr lang="es-CO" smtClean="0"/>
              <a:t>‹Nº›</a:t>
            </a:fld>
            <a:endParaRPr lang="es-CO"/>
          </a:p>
        </p:txBody>
      </p:sp>
    </p:spTree>
    <p:extLst>
      <p:ext uri="{BB962C8B-B14F-4D97-AF65-F5344CB8AC3E}">
        <p14:creationId xmlns:p14="http://schemas.microsoft.com/office/powerpoint/2010/main" val="20540355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D24B26B9-8A25-4007-87C7-C0B5FE5C104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7EF71460-83C7-40C2-9FC8-1E415F5D89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E4A26FE5-F69C-4280-BC5A-D9D1E5798E2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6367B7-714F-4B61-B30B-0F4AE3EC09FD}" type="datetimeFigureOut">
              <a:rPr lang="es-CO" smtClean="0"/>
              <a:t>28/06/2017</a:t>
            </a:fld>
            <a:endParaRPr lang="es-CO"/>
          </a:p>
        </p:txBody>
      </p:sp>
      <p:sp>
        <p:nvSpPr>
          <p:cNvPr id="5" name="Marcador de pie de página 4">
            <a:extLst>
              <a:ext uri="{FF2B5EF4-FFF2-40B4-BE49-F238E27FC236}">
                <a16:creationId xmlns:a16="http://schemas.microsoft.com/office/drawing/2014/main" id="{259E338F-A216-4680-AA24-8E5A78D556D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AF542EEF-BD55-41D8-A1F8-F997DE62D88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981440-EE14-4E4B-B774-7F83E50E70BF}" type="slidenum">
              <a:rPr lang="es-CO" smtClean="0"/>
              <a:t>‹Nº›</a:t>
            </a:fld>
            <a:endParaRPr lang="es-CO"/>
          </a:p>
        </p:txBody>
      </p:sp>
    </p:spTree>
    <p:extLst>
      <p:ext uri="{BB962C8B-B14F-4D97-AF65-F5344CB8AC3E}">
        <p14:creationId xmlns:p14="http://schemas.microsoft.com/office/powerpoint/2010/main" val="21146120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823724-E54E-4B39-AB7D-289C979BF283}"/>
              </a:ext>
            </a:extLst>
          </p:cNvPr>
          <p:cNvSpPr>
            <a:spLocks noGrp="1"/>
          </p:cNvSpPr>
          <p:nvPr>
            <p:ph type="ctrTitle"/>
          </p:nvPr>
        </p:nvSpPr>
        <p:spPr>
          <a:xfrm>
            <a:off x="1524000" y="436880"/>
            <a:ext cx="9144000" cy="995363"/>
          </a:xfrm>
          <a:solidFill>
            <a:schemeClr val="tx1">
              <a:alpha val="0"/>
            </a:schemeClr>
          </a:solidFill>
        </p:spPr>
        <p:txBody>
          <a:bodyPr/>
          <a:lstStyle/>
          <a:p>
            <a:r>
              <a:rPr lang="es-CO" dirty="0"/>
              <a:t>Costos</a:t>
            </a:r>
          </a:p>
        </p:txBody>
      </p:sp>
      <p:sp>
        <p:nvSpPr>
          <p:cNvPr id="3" name="Subtítulo 2">
            <a:extLst>
              <a:ext uri="{FF2B5EF4-FFF2-40B4-BE49-F238E27FC236}">
                <a16:creationId xmlns:a16="http://schemas.microsoft.com/office/drawing/2014/main" id="{D231CE4A-9AAC-4C4F-97F1-427BA5994629}"/>
              </a:ext>
            </a:extLst>
          </p:cNvPr>
          <p:cNvSpPr>
            <a:spLocks noGrp="1"/>
          </p:cNvSpPr>
          <p:nvPr>
            <p:ph type="subTitle" idx="1"/>
          </p:nvPr>
        </p:nvSpPr>
        <p:spPr>
          <a:xfrm>
            <a:off x="1524000" y="1969057"/>
            <a:ext cx="9144000" cy="827881"/>
          </a:xfrm>
        </p:spPr>
        <p:style>
          <a:lnRef idx="1">
            <a:schemeClr val="dk1"/>
          </a:lnRef>
          <a:fillRef idx="3">
            <a:schemeClr val="dk1"/>
          </a:fillRef>
          <a:effectRef idx="2">
            <a:schemeClr val="dk1"/>
          </a:effectRef>
          <a:fontRef idx="minor">
            <a:schemeClr val="lt1"/>
          </a:fontRef>
        </p:style>
        <p:txBody>
          <a:bodyPr>
            <a:normAutofit lnSpcReduction="10000"/>
          </a:bodyPr>
          <a:lstStyle/>
          <a:p>
            <a:pPr algn="l"/>
            <a:r>
              <a:rPr lang="es-CO" dirty="0"/>
              <a:t>COSTO</a:t>
            </a:r>
          </a:p>
          <a:p>
            <a:pPr algn="l"/>
            <a:r>
              <a:rPr lang="es-CO" dirty="0"/>
              <a:t>$ 10.000.000</a:t>
            </a:r>
          </a:p>
        </p:txBody>
      </p:sp>
      <p:sp>
        <p:nvSpPr>
          <p:cNvPr id="8" name="CuadroTexto 7">
            <a:extLst>
              <a:ext uri="{FF2B5EF4-FFF2-40B4-BE49-F238E27FC236}">
                <a16:creationId xmlns:a16="http://schemas.microsoft.com/office/drawing/2014/main" id="{31BB9866-CB05-4C60-B3E8-6FAFD8918296}"/>
              </a:ext>
            </a:extLst>
          </p:cNvPr>
          <p:cNvSpPr txBox="1"/>
          <p:nvPr/>
        </p:nvSpPr>
        <p:spPr>
          <a:xfrm>
            <a:off x="3720465" y="1392158"/>
            <a:ext cx="5349240" cy="369332"/>
          </a:xfrm>
          <a:prstGeom prst="rect">
            <a:avLst/>
          </a:prstGeom>
          <a:noFill/>
        </p:spPr>
        <p:txBody>
          <a:bodyPr wrap="square" rtlCol="0">
            <a:spAutoFit/>
          </a:bodyPr>
          <a:lstStyle/>
          <a:p>
            <a:r>
              <a:rPr lang="es-CO" dirty="0"/>
              <a:t>Jueves 23/02/2017  -  Martes 22/01/2019</a:t>
            </a:r>
          </a:p>
        </p:txBody>
      </p:sp>
      <p:sp>
        <p:nvSpPr>
          <p:cNvPr id="9" name="CuadroTexto 8">
            <a:extLst>
              <a:ext uri="{FF2B5EF4-FFF2-40B4-BE49-F238E27FC236}">
                <a16:creationId xmlns:a16="http://schemas.microsoft.com/office/drawing/2014/main" id="{C3F6023B-59AC-429F-BE5A-160929BFD3AD}"/>
              </a:ext>
            </a:extLst>
          </p:cNvPr>
          <p:cNvSpPr txBox="1"/>
          <p:nvPr/>
        </p:nvSpPr>
        <p:spPr>
          <a:xfrm>
            <a:off x="1524000" y="4572000"/>
            <a:ext cx="9144000" cy="923330"/>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r>
              <a:rPr lang="es-CO" dirty="0"/>
              <a:t>% COMPLETADO</a:t>
            </a:r>
          </a:p>
          <a:p>
            <a:endParaRPr lang="es-CO" dirty="0"/>
          </a:p>
          <a:p>
            <a:r>
              <a:rPr lang="es-CO" dirty="0"/>
              <a:t>0%</a:t>
            </a:r>
          </a:p>
        </p:txBody>
      </p:sp>
      <p:sp>
        <p:nvSpPr>
          <p:cNvPr id="10" name="CuadroTexto 9">
            <a:extLst>
              <a:ext uri="{FF2B5EF4-FFF2-40B4-BE49-F238E27FC236}">
                <a16:creationId xmlns:a16="http://schemas.microsoft.com/office/drawing/2014/main" id="{A612A0B3-61C1-4785-827F-B148E826E259}"/>
              </a:ext>
            </a:extLst>
          </p:cNvPr>
          <p:cNvSpPr txBox="1"/>
          <p:nvPr/>
        </p:nvSpPr>
        <p:spPr>
          <a:xfrm>
            <a:off x="1524000" y="3086100"/>
            <a:ext cx="9144000" cy="923330"/>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r>
              <a:rPr lang="es-CO" dirty="0"/>
              <a:t>COSTO RESTANTE</a:t>
            </a:r>
          </a:p>
          <a:p>
            <a:endParaRPr lang="es-CO" dirty="0"/>
          </a:p>
          <a:p>
            <a:r>
              <a:rPr lang="es-CO"/>
              <a:t>$ 9.400.000</a:t>
            </a:r>
            <a:endParaRPr lang="es-CO" dirty="0"/>
          </a:p>
        </p:txBody>
      </p:sp>
    </p:spTree>
    <p:extLst>
      <p:ext uri="{BB962C8B-B14F-4D97-AF65-F5344CB8AC3E}">
        <p14:creationId xmlns:p14="http://schemas.microsoft.com/office/powerpoint/2010/main" val="35883187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BA2AA7B-5C27-46F4-BAA8-87778AB557E0}"/>
              </a:ext>
            </a:extLst>
          </p:cNvPr>
          <p:cNvSpPr>
            <a:spLocks noGrp="1"/>
          </p:cNvSpPr>
          <p:nvPr>
            <p:ph type="title"/>
          </p:nvPr>
        </p:nvSpPr>
        <p:sp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glow rad="63500">
              <a:schemeClr val="accent1">
                <a:satMod val="175000"/>
                <a:alpha val="40000"/>
              </a:schemeClr>
            </a:glow>
          </a:effectLst>
        </p:spPr>
        <p:txBody>
          <a:bodyPr/>
          <a:lstStyle/>
          <a:p>
            <a:r>
              <a:rPr lang="es-CO" dirty="0"/>
              <a:t>ESTADO DEL COSTO</a:t>
            </a:r>
            <a:br>
              <a:rPr lang="es-CO" dirty="0"/>
            </a:br>
            <a:r>
              <a:rPr lang="es-CO" sz="1800" dirty="0"/>
              <a:t>ESTADO DE COSTO DE TAREAS DE NIVEL SUPERIOR</a:t>
            </a:r>
            <a:endParaRPr lang="es-CO" dirty="0"/>
          </a:p>
        </p:txBody>
      </p:sp>
      <p:graphicFrame>
        <p:nvGraphicFramePr>
          <p:cNvPr id="10" name="Marcador de contenido 9">
            <a:extLst>
              <a:ext uri="{FF2B5EF4-FFF2-40B4-BE49-F238E27FC236}">
                <a16:creationId xmlns:a16="http://schemas.microsoft.com/office/drawing/2014/main" id="{C80158C3-4A72-4401-9540-280F2355CE23}"/>
              </a:ext>
            </a:extLst>
          </p:cNvPr>
          <p:cNvGraphicFramePr>
            <a:graphicFrameLocks noGrp="1"/>
          </p:cNvGraphicFramePr>
          <p:nvPr>
            <p:ph idx="1"/>
            <p:extLst>
              <p:ext uri="{D42A27DB-BD31-4B8C-83A1-F6EECF244321}">
                <p14:modId xmlns:p14="http://schemas.microsoft.com/office/powerpoint/2010/main" val="4043491474"/>
              </p:ext>
            </p:extLst>
          </p:nvPr>
        </p:nvGraphicFramePr>
        <p:xfrm>
          <a:off x="695325" y="2200275"/>
          <a:ext cx="10515600" cy="1617087"/>
        </p:xfrm>
        <a:graphic>
          <a:graphicData uri="http://schemas.openxmlformats.org/drawingml/2006/table">
            <a:tbl>
              <a:tblPr firstRow="1" bandRow="1">
                <a:tableStyleId>{5202B0CA-FC54-4496-8BCA-5EF66A818D29}</a:tableStyleId>
              </a:tblPr>
              <a:tblGrid>
                <a:gridCol w="1752600">
                  <a:extLst>
                    <a:ext uri="{9D8B030D-6E8A-4147-A177-3AD203B41FA5}">
                      <a16:colId xmlns:a16="http://schemas.microsoft.com/office/drawing/2014/main" val="2184571161"/>
                    </a:ext>
                  </a:extLst>
                </a:gridCol>
                <a:gridCol w="1752600">
                  <a:extLst>
                    <a:ext uri="{9D8B030D-6E8A-4147-A177-3AD203B41FA5}">
                      <a16:colId xmlns:a16="http://schemas.microsoft.com/office/drawing/2014/main" val="1472121814"/>
                    </a:ext>
                  </a:extLst>
                </a:gridCol>
                <a:gridCol w="1752600">
                  <a:extLst>
                    <a:ext uri="{9D8B030D-6E8A-4147-A177-3AD203B41FA5}">
                      <a16:colId xmlns:a16="http://schemas.microsoft.com/office/drawing/2014/main" val="2623588540"/>
                    </a:ext>
                  </a:extLst>
                </a:gridCol>
                <a:gridCol w="1752600">
                  <a:extLst>
                    <a:ext uri="{9D8B030D-6E8A-4147-A177-3AD203B41FA5}">
                      <a16:colId xmlns:a16="http://schemas.microsoft.com/office/drawing/2014/main" val="183879441"/>
                    </a:ext>
                  </a:extLst>
                </a:gridCol>
                <a:gridCol w="1752600">
                  <a:extLst>
                    <a:ext uri="{9D8B030D-6E8A-4147-A177-3AD203B41FA5}">
                      <a16:colId xmlns:a16="http://schemas.microsoft.com/office/drawing/2014/main" val="309307058"/>
                    </a:ext>
                  </a:extLst>
                </a:gridCol>
                <a:gridCol w="1752600">
                  <a:extLst>
                    <a:ext uri="{9D8B030D-6E8A-4147-A177-3AD203B41FA5}">
                      <a16:colId xmlns:a16="http://schemas.microsoft.com/office/drawing/2014/main" val="3936399373"/>
                    </a:ext>
                  </a:extLst>
                </a:gridCol>
              </a:tblGrid>
              <a:tr h="977007">
                <a:tc>
                  <a:txBody>
                    <a:bodyPr/>
                    <a:lstStyle/>
                    <a:p>
                      <a:r>
                        <a:rPr lang="es-CO" dirty="0"/>
                        <a:t>NOMBRE</a:t>
                      </a:r>
                    </a:p>
                  </a:txBody>
                  <a:tcPr/>
                </a:tc>
                <a:tc>
                  <a:txBody>
                    <a:bodyPr/>
                    <a:lstStyle/>
                    <a:p>
                      <a:r>
                        <a:rPr lang="es-CO" dirty="0"/>
                        <a:t>COSTO REAL</a:t>
                      </a:r>
                    </a:p>
                  </a:txBody>
                  <a:tcPr/>
                </a:tc>
                <a:tc>
                  <a:txBody>
                    <a:bodyPr/>
                    <a:lstStyle/>
                    <a:p>
                      <a:r>
                        <a:rPr lang="es-CO" dirty="0"/>
                        <a:t>COSTO RESTANTE</a:t>
                      </a:r>
                    </a:p>
                  </a:txBody>
                  <a:tcPr/>
                </a:tc>
                <a:tc>
                  <a:txBody>
                    <a:bodyPr/>
                    <a:lstStyle/>
                    <a:p>
                      <a:r>
                        <a:rPr lang="es-CO" dirty="0"/>
                        <a:t>COSTO DE LINEA BASE</a:t>
                      </a:r>
                    </a:p>
                  </a:txBody>
                  <a:tcPr/>
                </a:tc>
                <a:tc>
                  <a:txBody>
                    <a:bodyPr/>
                    <a:lstStyle/>
                    <a:p>
                      <a:r>
                        <a:rPr lang="es-CO" dirty="0"/>
                        <a:t>COSTO</a:t>
                      </a:r>
                    </a:p>
                  </a:txBody>
                  <a:tcPr/>
                </a:tc>
                <a:tc>
                  <a:txBody>
                    <a:bodyPr/>
                    <a:lstStyle/>
                    <a:p>
                      <a:r>
                        <a:rPr lang="es-CO" dirty="0"/>
                        <a:t>VARIACION DE COSTO</a:t>
                      </a:r>
                    </a:p>
                  </a:txBody>
                  <a:tcPr/>
                </a:tc>
                <a:extLst>
                  <a:ext uri="{0D108BD9-81ED-4DB2-BD59-A6C34878D82A}">
                    <a16:rowId xmlns:a16="http://schemas.microsoft.com/office/drawing/2014/main" val="2850599029"/>
                  </a:ext>
                </a:extLst>
              </a:tr>
              <a:tr h="566043">
                <a:tc>
                  <a:txBody>
                    <a:bodyPr/>
                    <a:lstStyle/>
                    <a:p>
                      <a:r>
                        <a:rPr lang="es-CO" dirty="0"/>
                        <a:t>Proyecto UNEXPECTED</a:t>
                      </a:r>
                    </a:p>
                  </a:txBody>
                  <a:tcPr/>
                </a:tc>
                <a:tc>
                  <a:txBody>
                    <a:bodyPr/>
                    <a:lstStyle/>
                    <a:p>
                      <a:r>
                        <a:rPr lang="es-CO" dirty="0"/>
                        <a:t>$ 10.000.000</a:t>
                      </a:r>
                    </a:p>
                  </a:txBody>
                  <a:tcPr/>
                </a:tc>
                <a:tc>
                  <a:txBody>
                    <a:bodyPr/>
                    <a:lstStyle/>
                    <a:p>
                      <a:r>
                        <a:rPr lang="es-CO" dirty="0"/>
                        <a:t>$ 2.248.807</a:t>
                      </a:r>
                    </a:p>
                  </a:txBody>
                  <a:tcPr/>
                </a:tc>
                <a:tc>
                  <a:txBody>
                    <a:bodyPr/>
                    <a:lstStyle/>
                    <a:p>
                      <a:r>
                        <a:rPr lang="es-CO" dirty="0"/>
                        <a:t>$ 0,0</a:t>
                      </a:r>
                    </a:p>
                  </a:txBody>
                  <a:tcPr/>
                </a:tc>
                <a:tc>
                  <a:txBody>
                    <a:bodyPr/>
                    <a:lstStyle/>
                    <a:p>
                      <a:r>
                        <a:rPr lang="es-CO" dirty="0"/>
                        <a:t>$ 10.000.000</a:t>
                      </a:r>
                    </a:p>
                  </a:txBody>
                  <a:tcPr/>
                </a:tc>
                <a:tc>
                  <a:txBody>
                    <a:bodyPr/>
                    <a:lstStyle/>
                    <a:p>
                      <a:r>
                        <a:rPr lang="es-CO" dirty="0"/>
                        <a:t>$ 10.000.000</a:t>
                      </a:r>
                    </a:p>
                  </a:txBody>
                  <a:tcPr/>
                </a:tc>
                <a:extLst>
                  <a:ext uri="{0D108BD9-81ED-4DB2-BD59-A6C34878D82A}">
                    <a16:rowId xmlns:a16="http://schemas.microsoft.com/office/drawing/2014/main" val="4170552212"/>
                  </a:ext>
                </a:extLst>
              </a:tr>
            </a:tbl>
          </a:graphicData>
        </a:graphic>
      </p:graphicFrame>
    </p:spTree>
    <p:extLst>
      <p:ext uri="{BB962C8B-B14F-4D97-AF65-F5344CB8AC3E}">
        <p14:creationId xmlns:p14="http://schemas.microsoft.com/office/powerpoint/2010/main" val="7096446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AF9C37-B8E8-4A69-A703-1BFAE41A5CAE}"/>
              </a:ext>
            </a:extLst>
          </p:cNvPr>
          <p:cNvSpPr>
            <a:spLocks noGrp="1"/>
          </p:cNvSpPr>
          <p:nvPr>
            <p:ph type="title"/>
          </p:nvPr>
        </p:nvSpPr>
        <p:spPr>
          <a:xfrm>
            <a:off x="838200" y="645836"/>
            <a:ext cx="10515600" cy="1325563"/>
          </a:xfrm>
        </p:spPr>
        <p:style>
          <a:lnRef idx="0">
            <a:schemeClr val="dk1"/>
          </a:lnRef>
          <a:fillRef idx="3">
            <a:schemeClr val="dk1"/>
          </a:fillRef>
          <a:effectRef idx="3">
            <a:schemeClr val="dk1"/>
          </a:effectRef>
          <a:fontRef idx="minor">
            <a:schemeClr val="lt1"/>
          </a:fontRef>
        </p:style>
        <p:txBody>
          <a:bodyPr>
            <a:noAutofit/>
          </a:bodyPr>
          <a:lstStyle/>
          <a:p>
            <a:r>
              <a:rPr lang="es-CO" sz="2000" dirty="0"/>
              <a:t>PROGRESO FRENTE A COSTO</a:t>
            </a:r>
            <a:br>
              <a:rPr lang="es-CO" sz="2000" dirty="0"/>
            </a:br>
            <a:r>
              <a:rPr lang="es-CO" sz="2000" dirty="0"/>
              <a:t>Progreso realizado en comparación con el coste durante el proceso. Si el valor de la línea %</a:t>
            </a:r>
            <a:br>
              <a:rPr lang="es-CO" sz="2000" dirty="0"/>
            </a:br>
            <a:r>
              <a:rPr lang="es-CO" sz="2000" dirty="0"/>
              <a:t>completado esta por debajo de la línea de coste acumulado, es posible que su proyecto haya</a:t>
            </a:r>
            <a:br>
              <a:rPr lang="es-CO" sz="2000" dirty="0"/>
            </a:br>
            <a:r>
              <a:rPr lang="es-CO" sz="2000" dirty="0"/>
              <a:t>superado el presupuesto.</a:t>
            </a:r>
            <a:br>
              <a:rPr lang="es-CO" sz="2000" dirty="0"/>
            </a:br>
            <a:endParaRPr lang="es-CO" sz="2000" dirty="0"/>
          </a:p>
        </p:txBody>
      </p:sp>
      <p:graphicFrame>
        <p:nvGraphicFramePr>
          <p:cNvPr id="9" name="Marcador de contenido 8">
            <a:extLst>
              <a:ext uri="{FF2B5EF4-FFF2-40B4-BE49-F238E27FC236}">
                <a16:creationId xmlns:a16="http://schemas.microsoft.com/office/drawing/2014/main" id="{6AEBDD2F-A2E3-44B4-B5B2-DBFF67A61E31}"/>
              </a:ext>
            </a:extLst>
          </p:cNvPr>
          <p:cNvGraphicFramePr>
            <a:graphicFrameLocks noGrp="1"/>
          </p:cNvGraphicFramePr>
          <p:nvPr>
            <p:ph idx="1"/>
            <p:extLst>
              <p:ext uri="{D42A27DB-BD31-4B8C-83A1-F6EECF244321}">
                <p14:modId xmlns:p14="http://schemas.microsoft.com/office/powerpoint/2010/main" val="2475432055"/>
              </p:ext>
            </p:extLst>
          </p:nvPr>
        </p:nvGraphicFramePr>
        <p:xfrm>
          <a:off x="838200" y="2492098"/>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2407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3EB16A-02FD-4C40-BD44-109222FD6AED}"/>
              </a:ext>
            </a:extLst>
          </p:cNvPr>
          <p:cNvSpPr>
            <a:spLocks noGrp="1"/>
          </p:cNvSpPr>
          <p:nvPr>
            <p:ph type="title"/>
          </p:nvPr>
        </p:nvSpPr>
        <p:spPr>
          <a:xfrm>
            <a:off x="838200" y="385763"/>
            <a:ext cx="10515600" cy="1476375"/>
          </a:xfrm>
        </p:spPr>
        <p:style>
          <a:lnRef idx="1">
            <a:schemeClr val="dk1"/>
          </a:lnRef>
          <a:fillRef idx="3">
            <a:schemeClr val="dk1"/>
          </a:fillRef>
          <a:effectRef idx="2">
            <a:schemeClr val="dk1"/>
          </a:effectRef>
          <a:fontRef idx="minor">
            <a:schemeClr val="lt1"/>
          </a:fontRef>
        </p:style>
        <p:txBody>
          <a:bodyPr>
            <a:normAutofit fontScale="90000"/>
          </a:bodyPr>
          <a:lstStyle/>
          <a:p>
            <a:r>
              <a:rPr lang="es-CO" dirty="0"/>
              <a:t>ESTADO DE COSTO</a:t>
            </a:r>
            <a:br>
              <a:rPr lang="es-CO" dirty="0"/>
            </a:br>
            <a:r>
              <a:rPr lang="es-CO" dirty="0"/>
              <a:t>Estado de costo de todas las tareas de nivel superior. </a:t>
            </a:r>
          </a:p>
        </p:txBody>
      </p:sp>
      <p:graphicFrame>
        <p:nvGraphicFramePr>
          <p:cNvPr id="8" name="Marcador de contenido 7">
            <a:extLst>
              <a:ext uri="{FF2B5EF4-FFF2-40B4-BE49-F238E27FC236}">
                <a16:creationId xmlns:a16="http://schemas.microsoft.com/office/drawing/2014/main" id="{5C1B9431-BA75-4A11-80A1-A9B207FA6B4A}"/>
              </a:ext>
            </a:extLst>
          </p:cNvPr>
          <p:cNvGraphicFramePr>
            <a:graphicFrameLocks noGrp="1"/>
          </p:cNvGraphicFramePr>
          <p:nvPr>
            <p:ph idx="1"/>
            <p:extLst>
              <p:ext uri="{D42A27DB-BD31-4B8C-83A1-F6EECF244321}">
                <p14:modId xmlns:p14="http://schemas.microsoft.com/office/powerpoint/2010/main" val="1030002829"/>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224701424"/>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185</TotalTime>
  <Words>52</Words>
  <Application>Microsoft Office PowerPoint</Application>
  <PresentationFormat>Panorámica</PresentationFormat>
  <Paragraphs>25</Paragraphs>
  <Slides>4</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4</vt:i4>
      </vt:variant>
    </vt:vector>
  </HeadingPairs>
  <TitlesOfParts>
    <vt:vector size="8" baseType="lpstr">
      <vt:lpstr>Arial</vt:lpstr>
      <vt:lpstr>Calibri</vt:lpstr>
      <vt:lpstr>Calibri Light</vt:lpstr>
      <vt:lpstr>Tema de Office</vt:lpstr>
      <vt:lpstr>Costos</vt:lpstr>
      <vt:lpstr>ESTADO DEL COSTO ESTADO DE COSTO DE TAREAS DE NIVEL SUPERIOR</vt:lpstr>
      <vt:lpstr>PROGRESO FRENTE A COSTO Progreso realizado en comparación con el coste durante el proceso. Si el valor de la línea % completado esta por debajo de la línea de coste acumulado, es posible que su proyecto haya superado el presupuesto. </vt:lpstr>
      <vt:lpstr>ESTADO DE COSTO Estado de costo de todas las tareas de nivel superior.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$0,00 $500.000,00 $1.000.000,00 $1.500.000,00 $2.000.000,00 $2.500.000,00 $3.000.000,00 PROYECTO ADSISTEM Título del gráfico Costo restante Costo real Costo de línea  $0,00 $500.000 $1.000.0 $1.500.0 $2.000.0 $2.500.0 $3.000.0 0 % 0 % 0 % 1 % 1 % 1 % 15 /05/ 25 /06/ 15 22 20 15 /07/ 15 17 /08/ /09/ 15 14 /10/ 15 12 15 09 /11/ 15 07 /12/ 04 /01/ 16 01 /02/ 16 29 16 /02/ /03/ 28 16 25 16 /04/ % COMPLETADO Título del gráfico Porcentaje completado acumulado Costo acumu Nombre Costo real Costo restante Costo de  línea base Costo Variación de  costo PROYECTO  ADSISTEM $2.392,71 $2.478.807,29 $0,00 $2.481.200,0 0 $2.481.200,00 PROGRESO FRENTE A COSTO Progreso realizado en comparación con el coste durante el proceso. Si el v completado está por debajo de la línea de coste acumulado, es posible qu superado el presupuesto. ESTADO DEL COSTO LUN 01/06/15 LUN 25/04/16 % COMPLETADO 0 % COSTO $2.481.200,00 COSTO RESTANTE $2.478.807,29 - ESTADO DE COSTO Intente establecer una línea base INFORMACIÓN GENERAL  COSTOS Estado de costo de tareas de nivel superior. Estado de costo de todas las tareas de nivel superior. ¿La línea base es cer</dc:title>
  <dc:creator>trejo</dc:creator>
  <cp:lastModifiedBy>SENA</cp:lastModifiedBy>
  <cp:revision>15</cp:revision>
  <dcterms:created xsi:type="dcterms:W3CDTF">2017-06-21T00:45:00Z</dcterms:created>
  <dcterms:modified xsi:type="dcterms:W3CDTF">2017-06-28T21:54:41Z</dcterms:modified>
</cp:coreProperties>
</file>