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498" r:id="rId3"/>
    <p:sldId id="534" r:id="rId4"/>
    <p:sldId id="536" r:id="rId5"/>
    <p:sldId id="535" r:id="rId6"/>
    <p:sldId id="28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8F"/>
    <a:srgbClr val="5AA2AE"/>
    <a:srgbClr val="404040"/>
    <a:srgbClr val="002060"/>
    <a:srgbClr val="85B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803" autoAdjust="0"/>
  </p:normalViewPr>
  <p:slideViewPr>
    <p:cSldViewPr snapToGrid="0">
      <p:cViewPr varScale="1">
        <p:scale>
          <a:sx n="119" d="100"/>
          <a:sy n="119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2A4B7-26CB-4278-97C2-51B0239FC94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88C27-3B60-4FCB-AAAC-039310E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89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A7DDE-2917-4865-96A3-60C8AEFF3E6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E8624-CCC3-4886-BAB3-8B8020F64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48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3598" y="1600200"/>
            <a:ext cx="10968802" cy="2732531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lnSpc>
                <a:spcPct val="85000"/>
              </a:lnSpc>
              <a:defRPr sz="6600" spc="-50" baseline="0">
                <a:solidFill>
                  <a:srgbClr val="404040"/>
                </a:solidFill>
              </a:defRPr>
            </a:lvl1pPr>
          </a:lstStyle>
          <a:p>
            <a:r>
              <a:rPr lang="en-US" sz="4800" dirty="0"/>
              <a:t>Client Name Project Name</a:t>
            </a:r>
            <a:br>
              <a:rPr lang="en-US" sz="4800" dirty="0"/>
            </a:br>
            <a:r>
              <a:rPr lang="en-US" sz="4800" dirty="0"/>
              <a:t>Presentation Title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04844" y="597964"/>
            <a:ext cx="2279392" cy="1343159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98358" y="4325112"/>
            <a:ext cx="1098404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8" t="10524" r="21648" b="10766"/>
          <a:stretch/>
        </p:blipFill>
        <p:spPr>
          <a:xfrm>
            <a:off x="10162903" y="593549"/>
            <a:ext cx="1415499" cy="16930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3BCA39-36F3-41BB-A72B-BCAFE62230DA}"/>
              </a:ext>
            </a:extLst>
          </p:cNvPr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DA39FC-88F2-4E05-92F7-B9B1B74C40BC}"/>
              </a:ext>
            </a:extLst>
          </p:cNvPr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162F1E-EB74-48F9-A189-67A47A27B05E}"/>
              </a:ext>
            </a:extLst>
          </p:cNvPr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4DA99F-6AE4-4827-BDFC-90D2B26F9015}"/>
              </a:ext>
            </a:extLst>
          </p:cNvPr>
          <p:cNvSpPr/>
          <p:nvPr userDrawn="1"/>
        </p:nvSpPr>
        <p:spPr>
          <a:xfrm>
            <a:off x="3175" y="6605557"/>
            <a:ext cx="12188825" cy="265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FD14F7-DE7E-4227-8962-A91A596687B6}"/>
              </a:ext>
            </a:extLst>
          </p:cNvPr>
          <p:cNvSpPr/>
          <p:nvPr userDrawn="1"/>
        </p:nvSpPr>
        <p:spPr>
          <a:xfrm>
            <a:off x="15" y="6543866"/>
            <a:ext cx="12188825" cy="6400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7C80B4-0AA5-494D-822D-586AD3703204}"/>
              </a:ext>
            </a:extLst>
          </p:cNvPr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B88016-B98E-4B85-AE63-5A25F806CC36}"/>
              </a:ext>
            </a:extLst>
          </p:cNvPr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283AF0-B0B0-4A0C-85A4-8596175782BC}"/>
              </a:ext>
            </a:extLst>
          </p:cNvPr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1EB407-09F0-4ADC-B0A0-A7B5DF3DA073}"/>
              </a:ext>
            </a:extLst>
          </p:cNvPr>
          <p:cNvSpPr/>
          <p:nvPr userDrawn="1"/>
        </p:nvSpPr>
        <p:spPr>
          <a:xfrm>
            <a:off x="3175" y="6617658"/>
            <a:ext cx="12188825" cy="265056"/>
          </a:xfrm>
          <a:prstGeom prst="rect">
            <a:avLst/>
          </a:prstGeom>
          <a:solidFill>
            <a:srgbClr val="00718F"/>
          </a:solidFill>
          <a:ln>
            <a:solidFill>
              <a:srgbClr val="007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9CDAC6-BFA2-42A5-9BDD-D48A565FE272}"/>
              </a:ext>
            </a:extLst>
          </p:cNvPr>
          <p:cNvSpPr/>
          <p:nvPr userDrawn="1"/>
        </p:nvSpPr>
        <p:spPr>
          <a:xfrm>
            <a:off x="15" y="6553391"/>
            <a:ext cx="12191985" cy="6181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272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598" y="1596572"/>
            <a:ext cx="10968803" cy="275084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r">
              <a:lnSpc>
                <a:spcPct val="85000"/>
              </a:lnSpc>
              <a:defRPr sz="4800" b="0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3598" y="4453128"/>
            <a:ext cx="10968803" cy="1143000"/>
          </a:xfrm>
          <a:prstGeom prst="rect">
            <a:avLst/>
          </a:prstGeom>
        </p:spPr>
        <p:txBody>
          <a:bodyPr lIns="91440" rIns="91440" anchor="t" anchorCtr="0">
            <a:noAutofit/>
          </a:bodyPr>
          <a:lstStyle>
            <a:lvl1pPr marL="0" indent="0" algn="r">
              <a:buNone/>
              <a:defRPr sz="2400" cap="all" spc="200" baseline="0">
                <a:solidFill>
                  <a:srgbClr val="00718F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98358" y="4347414"/>
            <a:ext cx="1098404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 userDrawn="1"/>
        </p:nvSpPr>
        <p:spPr>
          <a:xfrm>
            <a:off x="3175" y="6605557"/>
            <a:ext cx="12188825" cy="265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 userDrawn="1"/>
        </p:nvSpPr>
        <p:spPr>
          <a:xfrm>
            <a:off x="15" y="6543866"/>
            <a:ext cx="12188825" cy="6400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 userDrawn="1"/>
        </p:nvSpPr>
        <p:spPr>
          <a:xfrm>
            <a:off x="3175" y="6617658"/>
            <a:ext cx="12188825" cy="265056"/>
          </a:xfrm>
          <a:prstGeom prst="rect">
            <a:avLst/>
          </a:prstGeom>
          <a:solidFill>
            <a:srgbClr val="00718F"/>
          </a:solidFill>
          <a:ln>
            <a:solidFill>
              <a:srgbClr val="007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/>
          <p:cNvSpPr/>
          <p:nvPr userDrawn="1"/>
        </p:nvSpPr>
        <p:spPr>
          <a:xfrm>
            <a:off x="15" y="6553391"/>
            <a:ext cx="12191985" cy="6181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Date Placeholder 3"/>
          <p:cNvSpPr txBox="1">
            <a:spLocks/>
          </p:cNvSpPr>
          <p:nvPr userDrawn="1"/>
        </p:nvSpPr>
        <p:spPr>
          <a:xfrm>
            <a:off x="300100" y="6592086"/>
            <a:ext cx="2472271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©</a:t>
            </a:r>
            <a:r>
              <a:rPr lang="en-US" baseline="0" dirty="0">
                <a:solidFill>
                  <a:schemeClr val="bg1"/>
                </a:solidFill>
              </a:rPr>
              <a:t> Copyright 2023 </a:t>
            </a:r>
            <a:r>
              <a:rPr lang="en-US" dirty="0">
                <a:solidFill>
                  <a:schemeClr val="bg1"/>
                </a:solidFill>
              </a:rPr>
              <a:t>CAD-IT Consultants</a:t>
            </a:r>
          </a:p>
        </p:txBody>
      </p:sp>
      <p:sp>
        <p:nvSpPr>
          <p:cNvPr id="37" name="Slide Number Placeholder 5"/>
          <p:cNvSpPr txBox="1">
            <a:spLocks/>
          </p:cNvSpPr>
          <p:nvPr userDrawn="1"/>
        </p:nvSpPr>
        <p:spPr>
          <a:xfrm>
            <a:off x="10564653" y="6592086"/>
            <a:ext cx="1312025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212FE9-1F38-4495-8DCB-E471037BAE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Footer Placeholder 4"/>
          <p:cNvSpPr txBox="1">
            <a:spLocks/>
          </p:cNvSpPr>
          <p:nvPr userDrawn="1"/>
        </p:nvSpPr>
        <p:spPr>
          <a:xfrm>
            <a:off x="3684598" y="6637011"/>
            <a:ext cx="4822804" cy="212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1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Confidential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C972C4-34AF-4821-8BC8-6E9825081B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04844" y="597964"/>
            <a:ext cx="2279392" cy="134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4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6814"/>
            <a:ext cx="9756074" cy="70938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200" b="0">
                <a:solidFill>
                  <a:srgbClr val="00718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58960"/>
            <a:ext cx="10972800" cy="5445017"/>
          </a:xfrm>
          <a:prstGeom prst="rect">
            <a:avLst/>
          </a:prstGeom>
        </p:spPr>
        <p:txBody>
          <a:bodyPr>
            <a:noAutofit/>
          </a:bodyPr>
          <a:lstStyle>
            <a:lvl1pPr marL="572400" indent="-457200">
              <a:spcBef>
                <a:spcPts val="200"/>
              </a:spcBef>
              <a:spcAft>
                <a:spcPts val="200"/>
              </a:spcAft>
              <a:buClrTx/>
              <a:buFont typeface="+mj-lt"/>
              <a:buAutoNum type="arabicPeriod"/>
              <a:tabLst>
                <a:tab pos="347663" algn="l"/>
              </a:tabLst>
              <a:defRPr>
                <a:solidFill>
                  <a:srgbClr val="404040"/>
                </a:solidFill>
              </a:defRPr>
            </a:lvl1pPr>
            <a:lvl2pPr marL="706437" indent="-342900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+mj-lt"/>
              <a:buAutoNum type="alphaLcParenR"/>
              <a:defRPr sz="1800">
                <a:solidFill>
                  <a:srgbClr val="404040"/>
                </a:solidFill>
              </a:defRPr>
            </a:lvl2pPr>
            <a:lvl3pPr marL="915987" indent="-285750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404040"/>
                </a:solidFill>
              </a:defRPr>
            </a:lvl3pPr>
            <a:lvl4pPr marL="1076325" indent="-176213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Courier New" panose="02070309020205020404" pitchFamily="49" charset="0"/>
              <a:buChar char="o"/>
              <a:defRPr sz="1800">
                <a:solidFill>
                  <a:srgbClr val="404040"/>
                </a:solidFill>
              </a:defRPr>
            </a:lvl4pPr>
            <a:lvl5pPr marL="1346200" indent="-182563">
              <a:buClrTx/>
              <a:buSzPct val="60000"/>
              <a:buFont typeface="Arial" panose="020B0604020202020204" pitchFamily="34" charset="0"/>
              <a:buChar char="•"/>
              <a:defRPr sz="18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2"/>
            <a:r>
              <a:rPr lang="en-US" dirty="0"/>
              <a:t>Text</a:t>
            </a:r>
          </a:p>
          <a:p>
            <a:pPr lvl="3"/>
            <a:r>
              <a:rPr lang="en-US" dirty="0"/>
              <a:t>Text</a:t>
            </a:r>
          </a:p>
          <a:p>
            <a:pPr lvl="4"/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444710" y="198185"/>
            <a:ext cx="1454141" cy="760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427552" y="165420"/>
            <a:ext cx="1291066" cy="760776"/>
          </a:xfrm>
          <a:prstGeom prst="rect">
            <a:avLst/>
          </a:prstGeom>
        </p:spPr>
      </p:pic>
      <p:cxnSp>
        <p:nvCxnSpPr>
          <p:cNvPr id="27" name="Straight Connector 26"/>
          <p:cNvCxnSpPr/>
          <p:nvPr userDrawn="1"/>
        </p:nvCxnSpPr>
        <p:spPr>
          <a:xfrm>
            <a:off x="609600" y="808973"/>
            <a:ext cx="975607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2377891-83DD-4ACB-AE75-88A3DA8AE7C6}"/>
              </a:ext>
            </a:extLst>
          </p:cNvPr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9DADC0-152E-4864-9997-E4F4C426C7E7}"/>
              </a:ext>
            </a:extLst>
          </p:cNvPr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D1B6B9-28E6-4850-82DC-B0640C63F159}"/>
              </a:ext>
            </a:extLst>
          </p:cNvPr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22C2DE-1251-489B-9CE3-AF77C2E11FF6}"/>
              </a:ext>
            </a:extLst>
          </p:cNvPr>
          <p:cNvSpPr/>
          <p:nvPr userDrawn="1"/>
        </p:nvSpPr>
        <p:spPr>
          <a:xfrm>
            <a:off x="3175" y="6605557"/>
            <a:ext cx="12188825" cy="265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6E531D-A20E-4956-AF7D-6F0786C439CC}"/>
              </a:ext>
            </a:extLst>
          </p:cNvPr>
          <p:cNvSpPr/>
          <p:nvPr userDrawn="1"/>
        </p:nvSpPr>
        <p:spPr>
          <a:xfrm>
            <a:off x="15" y="6543866"/>
            <a:ext cx="12188825" cy="6400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B8A927-A892-4576-9A95-A6FA97663D3E}"/>
              </a:ext>
            </a:extLst>
          </p:cNvPr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C513CE-F7A7-49FD-B4B2-D53272121A0A}"/>
              </a:ext>
            </a:extLst>
          </p:cNvPr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1BAD8C-65ED-42CA-B80D-0212A60DC46D}"/>
              </a:ext>
            </a:extLst>
          </p:cNvPr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3FEC88-BC29-4D8B-8C22-EACBF724EF3C}"/>
              </a:ext>
            </a:extLst>
          </p:cNvPr>
          <p:cNvSpPr/>
          <p:nvPr userDrawn="1"/>
        </p:nvSpPr>
        <p:spPr>
          <a:xfrm>
            <a:off x="3175" y="6617658"/>
            <a:ext cx="12188825" cy="265056"/>
          </a:xfrm>
          <a:prstGeom prst="rect">
            <a:avLst/>
          </a:prstGeom>
          <a:solidFill>
            <a:srgbClr val="00718F"/>
          </a:solidFill>
          <a:ln>
            <a:solidFill>
              <a:srgbClr val="007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649318-DC09-4428-B758-2FC2D6A1A598}"/>
              </a:ext>
            </a:extLst>
          </p:cNvPr>
          <p:cNvSpPr/>
          <p:nvPr userDrawn="1"/>
        </p:nvSpPr>
        <p:spPr>
          <a:xfrm>
            <a:off x="15" y="6553391"/>
            <a:ext cx="12191985" cy="6181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4CBEB832-3F05-4AA0-A2B1-6EBE662A02B4}"/>
              </a:ext>
            </a:extLst>
          </p:cNvPr>
          <p:cNvSpPr txBox="1">
            <a:spLocks/>
          </p:cNvSpPr>
          <p:nvPr userDrawn="1"/>
        </p:nvSpPr>
        <p:spPr>
          <a:xfrm>
            <a:off x="300100" y="6592086"/>
            <a:ext cx="2472271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©</a:t>
            </a:r>
            <a:r>
              <a:rPr lang="en-US" baseline="0" dirty="0">
                <a:solidFill>
                  <a:schemeClr val="bg1"/>
                </a:solidFill>
              </a:rPr>
              <a:t> Copyright 2023 </a:t>
            </a:r>
            <a:r>
              <a:rPr lang="en-US" dirty="0">
                <a:solidFill>
                  <a:schemeClr val="bg1"/>
                </a:solidFill>
              </a:rPr>
              <a:t>CAD-IT Consultants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4A9CD61-3F8E-4B36-ABF2-E8F663208A5F}"/>
              </a:ext>
            </a:extLst>
          </p:cNvPr>
          <p:cNvSpPr txBox="1">
            <a:spLocks/>
          </p:cNvSpPr>
          <p:nvPr userDrawn="1"/>
        </p:nvSpPr>
        <p:spPr>
          <a:xfrm>
            <a:off x="10564653" y="6592086"/>
            <a:ext cx="1312025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212FE9-1F38-4495-8DCB-E471037BAE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A8219E63-2B54-484B-AC19-EF11C7B203A9}"/>
              </a:ext>
            </a:extLst>
          </p:cNvPr>
          <p:cNvSpPr txBox="1">
            <a:spLocks/>
          </p:cNvSpPr>
          <p:nvPr userDrawn="1"/>
        </p:nvSpPr>
        <p:spPr>
          <a:xfrm>
            <a:off x="3684598" y="6637011"/>
            <a:ext cx="4822804" cy="212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1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8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972755"/>
            <a:ext cx="5425440" cy="5447092"/>
          </a:xfrm>
          <a:prstGeom prst="rect">
            <a:avLst/>
          </a:prstGeom>
        </p:spPr>
        <p:txBody>
          <a:bodyPr>
            <a:noAutofit/>
          </a:bodyPr>
          <a:lstStyle>
            <a:lvl1pPr marL="572400" indent="-457200">
              <a:spcBef>
                <a:spcPts val="200"/>
              </a:spcBef>
              <a:spcAft>
                <a:spcPts val="200"/>
              </a:spcAft>
              <a:buClrTx/>
              <a:buFont typeface="+mj-lt"/>
              <a:buAutoNum type="arabicPeriod"/>
              <a:defRPr>
                <a:solidFill>
                  <a:srgbClr val="404040"/>
                </a:solidFill>
              </a:defRPr>
            </a:lvl1pPr>
            <a:lvl2pPr marL="706437" indent="-342900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+mj-lt"/>
              <a:buAutoNum type="alphaLcParenR"/>
              <a:defRPr sz="1800">
                <a:solidFill>
                  <a:srgbClr val="404040"/>
                </a:solidFill>
              </a:defRPr>
            </a:lvl2pPr>
            <a:lvl3pPr marL="915987" indent="-285750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404040"/>
                </a:solidFill>
              </a:defRPr>
            </a:lvl3pPr>
            <a:lvl4pPr marL="1076325" indent="-176213">
              <a:spcBef>
                <a:spcPts val="200"/>
              </a:spcBef>
              <a:spcAft>
                <a:spcPts val="200"/>
              </a:spcAft>
              <a:buClrTx/>
              <a:buFont typeface="Courier New" panose="02070309020205020404" pitchFamily="49" charset="0"/>
              <a:buChar char="o"/>
              <a:defRPr sz="1800">
                <a:solidFill>
                  <a:srgbClr val="404040"/>
                </a:solidFill>
              </a:defRPr>
            </a:lvl4pPr>
            <a:lvl5pPr marL="1346200" indent="-182563">
              <a:buClrTx/>
              <a:buSzPct val="60000"/>
              <a:buFont typeface="Arial" panose="020B0604020202020204" pitchFamily="34" charset="0"/>
              <a:buChar char="•"/>
              <a:defRPr sz="18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2"/>
            <a:r>
              <a:rPr lang="en-US" dirty="0"/>
              <a:t>Text</a:t>
            </a:r>
          </a:p>
          <a:p>
            <a:pPr lvl="3"/>
            <a:r>
              <a:rPr lang="en-US" dirty="0"/>
              <a:t>Text</a:t>
            </a:r>
          </a:p>
          <a:p>
            <a:pPr lvl="4"/>
            <a:endParaRPr lang="en-US" dirty="0"/>
          </a:p>
          <a:p>
            <a:pPr lvl="2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972754"/>
            <a:ext cx="5364480" cy="5447095"/>
          </a:xfrm>
          <a:prstGeom prst="rect">
            <a:avLst/>
          </a:prstGeom>
        </p:spPr>
        <p:txBody>
          <a:bodyPr>
            <a:noAutofit/>
          </a:bodyPr>
          <a:lstStyle>
            <a:lvl1pPr marL="572400" indent="-457200">
              <a:spcBef>
                <a:spcPts val="200"/>
              </a:spcBef>
              <a:spcAft>
                <a:spcPts val="200"/>
              </a:spcAft>
              <a:buClrTx/>
              <a:buFont typeface="+mj-lt"/>
              <a:buAutoNum type="arabicPeriod"/>
              <a:defRPr>
                <a:solidFill>
                  <a:srgbClr val="404040"/>
                </a:solidFill>
              </a:defRPr>
            </a:lvl1pPr>
            <a:lvl2pPr marL="709612" indent="-342900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+mj-lt"/>
              <a:buAutoNum type="alphaLcParenR"/>
              <a:defRPr sz="1800">
                <a:solidFill>
                  <a:srgbClr val="404040"/>
                </a:solidFill>
              </a:defRPr>
            </a:lvl2pPr>
            <a:lvl3pPr marL="803275" indent="-176213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404040"/>
                </a:solidFill>
              </a:defRPr>
            </a:lvl3pPr>
            <a:lvl4pPr marL="1074738" indent="-176213">
              <a:spcBef>
                <a:spcPts val="200"/>
              </a:spcBef>
              <a:spcAft>
                <a:spcPts val="200"/>
              </a:spcAft>
              <a:buClrTx/>
              <a:buFont typeface="Courier New" panose="02070309020205020404" pitchFamily="49" charset="0"/>
              <a:buChar char="o"/>
              <a:defRPr sz="1800">
                <a:solidFill>
                  <a:srgbClr val="404040"/>
                </a:solidFill>
              </a:defRPr>
            </a:lvl4pPr>
            <a:lvl5pPr marL="1346200" indent="-182563">
              <a:buClrTx/>
              <a:buSzPct val="60000"/>
              <a:buFont typeface="Arial" panose="020B0604020202020204" pitchFamily="34" charset="0"/>
              <a:buChar char="•"/>
              <a:defRPr sz="18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2"/>
            <a:r>
              <a:rPr lang="en-US" dirty="0"/>
              <a:t>Text</a:t>
            </a:r>
          </a:p>
          <a:p>
            <a:pPr lvl="3"/>
            <a:r>
              <a:rPr lang="en-US" dirty="0"/>
              <a:t>Text</a:t>
            </a:r>
          </a:p>
          <a:p>
            <a:pPr lvl="4"/>
            <a:endParaRPr lang="en-US" dirty="0"/>
          </a:p>
          <a:p>
            <a:pPr lvl="3"/>
            <a:endParaRPr lang="en-US" sz="1800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0444710" y="198185"/>
            <a:ext cx="1454141" cy="760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609600" y="808973"/>
            <a:ext cx="975607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6814"/>
            <a:ext cx="9756074" cy="70938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200" b="0">
                <a:solidFill>
                  <a:srgbClr val="00718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A88DF0-7C9C-443E-B5EB-EDD3AD6081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427552" y="165420"/>
            <a:ext cx="1291066" cy="76077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12148B0-05FC-41C8-B165-9B23C7033F55}"/>
              </a:ext>
            </a:extLst>
          </p:cNvPr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3D4CC6-B9EA-4E24-AACD-006C23D2E1CB}"/>
              </a:ext>
            </a:extLst>
          </p:cNvPr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3458E4-ABAE-42D0-A53B-FF4AD49B6EE7}"/>
              </a:ext>
            </a:extLst>
          </p:cNvPr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4A30B3-61B3-45C0-9F60-FC7E26884F25}"/>
              </a:ext>
            </a:extLst>
          </p:cNvPr>
          <p:cNvSpPr/>
          <p:nvPr userDrawn="1"/>
        </p:nvSpPr>
        <p:spPr>
          <a:xfrm>
            <a:off x="3175" y="6605557"/>
            <a:ext cx="12188825" cy="265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BF18C9-7BCD-45EC-A329-D7A2B6328FC8}"/>
              </a:ext>
            </a:extLst>
          </p:cNvPr>
          <p:cNvSpPr/>
          <p:nvPr userDrawn="1"/>
        </p:nvSpPr>
        <p:spPr>
          <a:xfrm>
            <a:off x="15" y="6543866"/>
            <a:ext cx="12188825" cy="6400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9152D2-6A94-4ACF-B6BE-AB2D2B55C0F0}"/>
              </a:ext>
            </a:extLst>
          </p:cNvPr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16CBD2-E43E-497E-9F64-764CF2689582}"/>
              </a:ext>
            </a:extLst>
          </p:cNvPr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850CEC-5D83-4FB9-9168-BE8525DC9A79}"/>
              </a:ext>
            </a:extLst>
          </p:cNvPr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82D1D8-2257-4337-BB78-2C744D9491AB}"/>
              </a:ext>
            </a:extLst>
          </p:cNvPr>
          <p:cNvSpPr/>
          <p:nvPr userDrawn="1"/>
        </p:nvSpPr>
        <p:spPr>
          <a:xfrm>
            <a:off x="3175" y="6617658"/>
            <a:ext cx="12188825" cy="265056"/>
          </a:xfrm>
          <a:prstGeom prst="rect">
            <a:avLst/>
          </a:prstGeom>
          <a:solidFill>
            <a:srgbClr val="00718F"/>
          </a:solidFill>
          <a:ln>
            <a:solidFill>
              <a:srgbClr val="007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D0ED37-738E-477F-BC5E-02C87F338AF3}"/>
              </a:ext>
            </a:extLst>
          </p:cNvPr>
          <p:cNvSpPr/>
          <p:nvPr userDrawn="1"/>
        </p:nvSpPr>
        <p:spPr>
          <a:xfrm>
            <a:off x="15" y="6553391"/>
            <a:ext cx="12191985" cy="6181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Date Placeholder 3">
            <a:extLst>
              <a:ext uri="{FF2B5EF4-FFF2-40B4-BE49-F238E27FC236}">
                <a16:creationId xmlns:a16="http://schemas.microsoft.com/office/drawing/2014/main" id="{71608E6B-EAF6-439E-BFEC-521EAE5BC343}"/>
              </a:ext>
            </a:extLst>
          </p:cNvPr>
          <p:cNvSpPr txBox="1">
            <a:spLocks/>
          </p:cNvSpPr>
          <p:nvPr userDrawn="1"/>
        </p:nvSpPr>
        <p:spPr>
          <a:xfrm>
            <a:off x="300100" y="6592086"/>
            <a:ext cx="2472271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©</a:t>
            </a:r>
            <a:r>
              <a:rPr lang="en-US" baseline="0" dirty="0">
                <a:solidFill>
                  <a:schemeClr val="bg1"/>
                </a:solidFill>
              </a:rPr>
              <a:t> Copyright 2023 </a:t>
            </a:r>
            <a:r>
              <a:rPr lang="en-US" dirty="0">
                <a:solidFill>
                  <a:schemeClr val="bg1"/>
                </a:solidFill>
              </a:rPr>
              <a:t>CAD-IT Consultants</a:t>
            </a:r>
          </a:p>
        </p:txBody>
      </p:sp>
      <p:sp>
        <p:nvSpPr>
          <p:cNvPr id="47" name="Slide Number Placeholder 5">
            <a:extLst>
              <a:ext uri="{FF2B5EF4-FFF2-40B4-BE49-F238E27FC236}">
                <a16:creationId xmlns:a16="http://schemas.microsoft.com/office/drawing/2014/main" id="{14058448-7968-4725-96DB-598CF2B955FF}"/>
              </a:ext>
            </a:extLst>
          </p:cNvPr>
          <p:cNvSpPr txBox="1">
            <a:spLocks/>
          </p:cNvSpPr>
          <p:nvPr userDrawn="1"/>
        </p:nvSpPr>
        <p:spPr>
          <a:xfrm>
            <a:off x="10564653" y="6592086"/>
            <a:ext cx="1312025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212FE9-1F38-4495-8DCB-E471037BAE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01A479E6-78AC-45E6-B57E-0248BB79F594}"/>
              </a:ext>
            </a:extLst>
          </p:cNvPr>
          <p:cNvSpPr txBox="1">
            <a:spLocks/>
          </p:cNvSpPr>
          <p:nvPr userDrawn="1"/>
        </p:nvSpPr>
        <p:spPr>
          <a:xfrm>
            <a:off x="3684598" y="6637011"/>
            <a:ext cx="4822804" cy="212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1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0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0444710" y="198184"/>
            <a:ext cx="1428015" cy="754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609600" y="808973"/>
            <a:ext cx="975607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6814"/>
            <a:ext cx="9756074" cy="70938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200" b="0">
                <a:solidFill>
                  <a:srgbClr val="00718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EABC73-41F9-4747-A721-0639D9F052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427552" y="165420"/>
            <a:ext cx="1291066" cy="76077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FCC7705-2E13-4BF7-98BB-ED3627173A35}"/>
              </a:ext>
            </a:extLst>
          </p:cNvPr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BFDA6A-D5D6-4DB1-AA4B-E912955CA441}"/>
              </a:ext>
            </a:extLst>
          </p:cNvPr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D1E7D6-7EDE-4F37-9F7D-97E1F7A5C79F}"/>
              </a:ext>
            </a:extLst>
          </p:cNvPr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91FF67-1618-4B17-8895-467F10EB103E}"/>
              </a:ext>
            </a:extLst>
          </p:cNvPr>
          <p:cNvSpPr/>
          <p:nvPr userDrawn="1"/>
        </p:nvSpPr>
        <p:spPr>
          <a:xfrm>
            <a:off x="3175" y="6605557"/>
            <a:ext cx="12188825" cy="265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DC4F44-4012-40DE-B3EB-F77EEE057FE2}"/>
              </a:ext>
            </a:extLst>
          </p:cNvPr>
          <p:cNvSpPr/>
          <p:nvPr userDrawn="1"/>
        </p:nvSpPr>
        <p:spPr>
          <a:xfrm>
            <a:off x="15" y="6543866"/>
            <a:ext cx="12188825" cy="6400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79C3B8-159E-4E7F-A905-0AEA923ACD76}"/>
              </a:ext>
            </a:extLst>
          </p:cNvPr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657D78-9630-44F4-8BC2-797DE08C3718}"/>
              </a:ext>
            </a:extLst>
          </p:cNvPr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2581C1-EFE4-4C90-B3B2-38E923922848}"/>
              </a:ext>
            </a:extLst>
          </p:cNvPr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D5F0403-9D09-4E43-8B5F-4D6D4F1BF89D}"/>
              </a:ext>
            </a:extLst>
          </p:cNvPr>
          <p:cNvSpPr/>
          <p:nvPr userDrawn="1"/>
        </p:nvSpPr>
        <p:spPr>
          <a:xfrm>
            <a:off x="3175" y="6617658"/>
            <a:ext cx="12188825" cy="265056"/>
          </a:xfrm>
          <a:prstGeom prst="rect">
            <a:avLst/>
          </a:prstGeom>
          <a:solidFill>
            <a:srgbClr val="00718F"/>
          </a:solidFill>
          <a:ln>
            <a:solidFill>
              <a:srgbClr val="007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C696A2-B2A3-462B-A626-8D5F122F4CBA}"/>
              </a:ext>
            </a:extLst>
          </p:cNvPr>
          <p:cNvSpPr/>
          <p:nvPr userDrawn="1"/>
        </p:nvSpPr>
        <p:spPr>
          <a:xfrm>
            <a:off x="15" y="6553391"/>
            <a:ext cx="12191985" cy="6181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Date Placeholder 3">
            <a:extLst>
              <a:ext uri="{FF2B5EF4-FFF2-40B4-BE49-F238E27FC236}">
                <a16:creationId xmlns:a16="http://schemas.microsoft.com/office/drawing/2014/main" id="{83C21DB0-6BA8-4FFC-B314-D5397C680CA1}"/>
              </a:ext>
            </a:extLst>
          </p:cNvPr>
          <p:cNvSpPr txBox="1">
            <a:spLocks/>
          </p:cNvSpPr>
          <p:nvPr userDrawn="1"/>
        </p:nvSpPr>
        <p:spPr>
          <a:xfrm>
            <a:off x="300100" y="6592086"/>
            <a:ext cx="2472271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©</a:t>
            </a:r>
            <a:r>
              <a:rPr lang="en-US" baseline="0" dirty="0">
                <a:solidFill>
                  <a:schemeClr val="bg1"/>
                </a:solidFill>
              </a:rPr>
              <a:t> Copyright 2023 </a:t>
            </a:r>
            <a:r>
              <a:rPr lang="en-US" dirty="0">
                <a:solidFill>
                  <a:schemeClr val="bg1"/>
                </a:solidFill>
              </a:rPr>
              <a:t>CAD-IT Consultants</a:t>
            </a:r>
          </a:p>
        </p:txBody>
      </p:sp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8BB9C701-B10C-4F1B-BCF4-615CDBD2E08D}"/>
              </a:ext>
            </a:extLst>
          </p:cNvPr>
          <p:cNvSpPr txBox="1">
            <a:spLocks/>
          </p:cNvSpPr>
          <p:nvPr userDrawn="1"/>
        </p:nvSpPr>
        <p:spPr>
          <a:xfrm>
            <a:off x="10564653" y="6592086"/>
            <a:ext cx="1312025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212FE9-1F38-4495-8DCB-E471037BAE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Footer Placeholder 4">
            <a:extLst>
              <a:ext uri="{FF2B5EF4-FFF2-40B4-BE49-F238E27FC236}">
                <a16:creationId xmlns:a16="http://schemas.microsoft.com/office/drawing/2014/main" id="{22F2ECA4-2278-401E-A655-FA7967B13020}"/>
              </a:ext>
            </a:extLst>
          </p:cNvPr>
          <p:cNvSpPr txBox="1">
            <a:spLocks/>
          </p:cNvSpPr>
          <p:nvPr userDrawn="1"/>
        </p:nvSpPr>
        <p:spPr>
          <a:xfrm>
            <a:off x="3684598" y="6637011"/>
            <a:ext cx="4822804" cy="212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1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8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"/>
            <a:ext cx="4050791" cy="6858000"/>
          </a:xfrm>
          <a:prstGeom prst="rect">
            <a:avLst/>
          </a:prstGeom>
          <a:solidFill>
            <a:srgbClr val="007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5AA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657" y="284127"/>
            <a:ext cx="1376511" cy="73717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0357657" y="198184"/>
            <a:ext cx="1606379" cy="823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1078" y="652713"/>
            <a:ext cx="7283036" cy="57108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>
              <a:buClr>
                <a:srgbClr val="00718F"/>
              </a:buClr>
              <a:buFont typeface="Arial" panose="020B0604020202020204" pitchFamily="34" charset="0"/>
              <a:buChar char="•"/>
              <a:defRPr lang="en-US" sz="2400" b="0" kern="1200" dirty="0">
                <a:solidFill>
                  <a:srgbClr val="00718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indent="-228600"/>
            <a:r>
              <a:rPr lang="en-US" sz="2400" dirty="0"/>
              <a:t>Text</a:t>
            </a:r>
          </a:p>
        </p:txBody>
      </p:sp>
      <p:sp>
        <p:nvSpPr>
          <p:cNvPr id="21" name="Date Placeholder 3"/>
          <p:cNvSpPr txBox="1">
            <a:spLocks/>
          </p:cNvSpPr>
          <p:nvPr userDrawn="1"/>
        </p:nvSpPr>
        <p:spPr>
          <a:xfrm>
            <a:off x="300100" y="6596246"/>
            <a:ext cx="2472271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©</a:t>
            </a:r>
            <a:r>
              <a:rPr lang="en-US" baseline="0" dirty="0">
                <a:solidFill>
                  <a:schemeClr val="bg1"/>
                </a:solidFill>
              </a:rPr>
              <a:t> Copyright 2023 </a:t>
            </a:r>
            <a:r>
              <a:rPr lang="en-US" dirty="0">
                <a:solidFill>
                  <a:schemeClr val="bg1"/>
                </a:solidFill>
              </a:rPr>
              <a:t>CAD-IT Consultants</a:t>
            </a:r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10564653" y="6596246"/>
            <a:ext cx="1312025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212FE9-1F38-4495-8DCB-E471037BAEC3}" type="slidenum">
              <a:rPr lang="en-US" smtClean="0">
                <a:solidFill>
                  <a:srgbClr val="404040"/>
                </a:solidFill>
              </a:rPr>
              <a:pPr/>
              <a:t>‹#›</a:t>
            </a:fld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3684598" y="6641171"/>
            <a:ext cx="4822804" cy="212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1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solidFill>
                  <a:srgbClr val="404040"/>
                </a:solidFill>
              </a:rPr>
              <a:t>Confidential</a:t>
            </a: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6AFF08-56A3-4315-B73E-F24F5BCB5B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427552" y="165420"/>
            <a:ext cx="1291066" cy="7607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7D99C5-E78E-4372-9F68-41073496DF3F}"/>
              </a:ext>
            </a:extLst>
          </p:cNvPr>
          <p:cNvSpPr txBox="1"/>
          <p:nvPr userDrawn="1"/>
        </p:nvSpPr>
        <p:spPr>
          <a:xfrm>
            <a:off x="519634" y="3013501"/>
            <a:ext cx="3011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Summary</a:t>
            </a:r>
            <a:endParaRPr lang="en-ID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18F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/>
          <p:cNvCxnSpPr/>
          <p:nvPr userDrawn="1"/>
        </p:nvCxnSpPr>
        <p:spPr>
          <a:xfrm>
            <a:off x="12165411" y="0"/>
            <a:ext cx="0" cy="6857999"/>
          </a:xfrm>
          <a:prstGeom prst="line">
            <a:avLst/>
          </a:prstGeom>
          <a:ln w="57150">
            <a:solidFill>
              <a:srgbClr val="5AA2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8868" y="-5807"/>
            <a:ext cx="10004" cy="6863806"/>
          </a:xfrm>
          <a:prstGeom prst="line">
            <a:avLst/>
          </a:prstGeom>
          <a:ln w="57150">
            <a:solidFill>
              <a:srgbClr val="5AA2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781450" y="2828834"/>
            <a:ext cx="5743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For further information about our solutions, please check out our website www.caditglobal.com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0" y="23677"/>
            <a:ext cx="12192000" cy="0"/>
          </a:xfrm>
          <a:prstGeom prst="line">
            <a:avLst/>
          </a:prstGeom>
          <a:ln w="57150">
            <a:solidFill>
              <a:srgbClr val="5AA2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0" y="6828517"/>
            <a:ext cx="12192000" cy="1"/>
          </a:xfrm>
          <a:prstGeom prst="line">
            <a:avLst/>
          </a:prstGeom>
          <a:ln w="57150">
            <a:solidFill>
              <a:srgbClr val="5AA2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56" y="2165894"/>
            <a:ext cx="2514600" cy="25204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DF3DC7-0D23-488B-BE31-72955E36E993}"/>
              </a:ext>
            </a:extLst>
          </p:cNvPr>
          <p:cNvSpPr txBox="1"/>
          <p:nvPr userDrawn="1"/>
        </p:nvSpPr>
        <p:spPr>
          <a:xfrm>
            <a:off x="11406254" y="6552989"/>
            <a:ext cx="730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20230426</a:t>
            </a:r>
          </a:p>
        </p:txBody>
      </p:sp>
    </p:spTree>
    <p:extLst>
      <p:ext uri="{BB962C8B-B14F-4D97-AF65-F5344CB8AC3E}">
        <p14:creationId xmlns:p14="http://schemas.microsoft.com/office/powerpoint/2010/main" val="233213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563" y="284127"/>
            <a:ext cx="1376511" cy="73717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0305535" y="198184"/>
            <a:ext cx="1606379" cy="959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2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6" r:id="rId5"/>
    <p:sldLayoutId id="2147483668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65000"/>
        <a:buFont typeface="Courier New" panose="02070309020205020404" pitchFamily="49" charset="0"/>
        <a:buChar char="o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1" y="743712"/>
            <a:ext cx="10958285" cy="3566160"/>
          </a:xfrm>
        </p:spPr>
        <p:txBody>
          <a:bodyPr>
            <a:normAutofit/>
          </a:bodyPr>
          <a:lstStyle/>
          <a:p>
            <a:r>
              <a:rPr lang="en-ID" sz="4800" dirty="0"/>
              <a:t>CAD-IT IoT Centre </a:t>
            </a:r>
            <a:r>
              <a:rPr lang="en-ID" sz="4800" dirty="0" err="1"/>
              <a:t>NodeLinx</a:t>
            </a:r>
            <a:br>
              <a:rPr lang="en-ID" sz="4800" dirty="0"/>
            </a:br>
            <a:r>
              <a:rPr lang="en-ID" sz="4800" dirty="0"/>
              <a:t>Project: Currency</a:t>
            </a:r>
            <a:endParaRPr lang="en-US" sz="4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814370" y="4455621"/>
            <a:ext cx="6753515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Didi Setiawan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0" i="1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IoT Application Engineer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09601" y="4455621"/>
            <a:ext cx="4204770" cy="436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00718F"/>
                </a:solidFill>
              </a:rPr>
              <a:t>V1.0 | 13 JUNE 2023</a:t>
            </a:r>
          </a:p>
        </p:txBody>
      </p:sp>
    </p:spTree>
    <p:extLst>
      <p:ext uri="{BB962C8B-B14F-4D97-AF65-F5344CB8AC3E}">
        <p14:creationId xmlns:p14="http://schemas.microsoft.com/office/powerpoint/2010/main" val="181686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8CFA35-0320-4ABB-AE12-C63A13C09531}"/>
              </a:ext>
            </a:extLst>
          </p:cNvPr>
          <p:cNvSpPr/>
          <p:nvPr/>
        </p:nvSpPr>
        <p:spPr>
          <a:xfrm>
            <a:off x="3418703" y="4992130"/>
            <a:ext cx="1958362" cy="3871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Task 1 – Historical Currency: Main Mashup</a:t>
            </a:r>
            <a:endParaRPr lang="en-US" dirty="0"/>
          </a:p>
        </p:txBody>
      </p:sp>
      <p:sp>
        <p:nvSpPr>
          <p:cNvPr id="5" name="Rectangles 3"/>
          <p:cNvSpPr/>
          <p:nvPr/>
        </p:nvSpPr>
        <p:spPr>
          <a:xfrm>
            <a:off x="1262062" y="941920"/>
            <a:ext cx="9667875" cy="433359"/>
          </a:xfrm>
          <a:prstGeom prst="rect">
            <a:avLst/>
          </a:prstGeom>
          <a:ln>
            <a:solidFill>
              <a:srgbClr val="064D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9" name="Rectangles 3"/>
          <p:cNvSpPr/>
          <p:nvPr/>
        </p:nvSpPr>
        <p:spPr>
          <a:xfrm>
            <a:off x="1262062" y="1380255"/>
            <a:ext cx="9667875" cy="271047"/>
          </a:xfrm>
          <a:prstGeom prst="rect">
            <a:avLst/>
          </a:prstGeom>
          <a:solidFill>
            <a:srgbClr val="064D7A"/>
          </a:solidFill>
          <a:ln>
            <a:solidFill>
              <a:srgbClr val="064D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Historical Currency</a:t>
            </a:r>
          </a:p>
        </p:txBody>
      </p:sp>
      <p:sp>
        <p:nvSpPr>
          <p:cNvPr id="24" name="Rectangles 3"/>
          <p:cNvSpPr/>
          <p:nvPr/>
        </p:nvSpPr>
        <p:spPr>
          <a:xfrm>
            <a:off x="1253490" y="1651635"/>
            <a:ext cx="9675495" cy="4860925"/>
          </a:xfrm>
          <a:prstGeom prst="rect">
            <a:avLst/>
          </a:prstGeom>
          <a:ln>
            <a:solidFill>
              <a:srgbClr val="064D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C6B4AF-A9EE-4A9A-9FCC-96333E57BED9}"/>
              </a:ext>
            </a:extLst>
          </p:cNvPr>
          <p:cNvSpPr/>
          <p:nvPr/>
        </p:nvSpPr>
        <p:spPr>
          <a:xfrm>
            <a:off x="3290372" y="2223799"/>
            <a:ext cx="5717059" cy="3253946"/>
          </a:xfrm>
          <a:prstGeom prst="rect">
            <a:avLst/>
          </a:prstGeom>
          <a:solidFill>
            <a:schemeClr val="bg1"/>
          </a:solidFill>
          <a:ln>
            <a:solidFill>
              <a:srgbClr val="064D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26616-3C5B-4E8A-879B-7944C94909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61" y="952832"/>
            <a:ext cx="848245" cy="394779"/>
          </a:xfrm>
          <a:prstGeom prst="rect">
            <a:avLst/>
          </a:prstGeom>
        </p:spPr>
      </p:pic>
      <p:sp>
        <p:nvSpPr>
          <p:cNvPr id="70" name="Rectangle: Rounded Corners 69"/>
          <p:cNvSpPr/>
          <p:nvPr/>
        </p:nvSpPr>
        <p:spPr>
          <a:xfrm>
            <a:off x="6766384" y="5108275"/>
            <a:ext cx="731520" cy="183515"/>
          </a:xfrm>
          <a:prstGeom prst="roundRect">
            <a:avLst/>
          </a:prstGeom>
          <a:solidFill>
            <a:srgbClr val="064D7A"/>
          </a:solidFill>
          <a:ln>
            <a:solidFill>
              <a:srgbClr val="064D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1C5CB971-0E12-4A74-9107-9DAE5026E8FD}"/>
              </a:ext>
            </a:extLst>
          </p:cNvPr>
          <p:cNvSpPr/>
          <p:nvPr/>
        </p:nvSpPr>
        <p:spPr>
          <a:xfrm>
            <a:off x="8076684" y="5114458"/>
            <a:ext cx="731520" cy="183515"/>
          </a:xfrm>
          <a:prstGeom prst="roundRect">
            <a:avLst/>
          </a:prstGeom>
          <a:solidFill>
            <a:srgbClr val="064D7A"/>
          </a:solidFill>
          <a:ln>
            <a:solidFill>
              <a:srgbClr val="064D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400BBA-2EF8-40B7-88E6-BD6094773C8E}"/>
              </a:ext>
            </a:extLst>
          </p:cNvPr>
          <p:cNvSpPr/>
          <p:nvPr/>
        </p:nvSpPr>
        <p:spPr>
          <a:xfrm>
            <a:off x="3417751" y="5129517"/>
            <a:ext cx="742357" cy="11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Country:</a:t>
            </a:r>
            <a:endParaRPr lang="id-ID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6FD059-2A84-450E-AB84-76E7F9C1E2F9}"/>
              </a:ext>
            </a:extLst>
          </p:cNvPr>
          <p:cNvSpPr/>
          <p:nvPr/>
        </p:nvSpPr>
        <p:spPr>
          <a:xfrm>
            <a:off x="3397992" y="5067845"/>
            <a:ext cx="1400433" cy="3871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3CC9FF-609C-4210-A314-492083B47D5C}"/>
              </a:ext>
            </a:extLst>
          </p:cNvPr>
          <p:cNvSpPr/>
          <p:nvPr/>
        </p:nvSpPr>
        <p:spPr>
          <a:xfrm>
            <a:off x="3324240" y="5108275"/>
            <a:ext cx="725346" cy="183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Country:</a:t>
            </a:r>
            <a:endParaRPr lang="id-ID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19B405-076C-4837-BF21-676ACB2B7A28}"/>
              </a:ext>
            </a:extLst>
          </p:cNvPr>
          <p:cNvSpPr/>
          <p:nvPr/>
        </p:nvSpPr>
        <p:spPr>
          <a:xfrm>
            <a:off x="3993642" y="5129690"/>
            <a:ext cx="658077" cy="147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1AF89F4-3C2E-4B9F-AEB7-45CEE5DA5F76}"/>
              </a:ext>
            </a:extLst>
          </p:cNvPr>
          <p:cNvSpPr/>
          <p:nvPr/>
        </p:nvSpPr>
        <p:spPr>
          <a:xfrm>
            <a:off x="4921172" y="5069746"/>
            <a:ext cx="1400433" cy="3871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7AB07B-56E8-4BCB-A9EA-74C5B8F41452}"/>
              </a:ext>
            </a:extLst>
          </p:cNvPr>
          <p:cNvSpPr/>
          <p:nvPr/>
        </p:nvSpPr>
        <p:spPr>
          <a:xfrm>
            <a:off x="4839281" y="5110628"/>
            <a:ext cx="725346" cy="183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Value:</a:t>
            </a:r>
            <a:endParaRPr lang="id-ID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FFA9BC5-AF09-44FC-AE40-DBEF2DDC61C9}"/>
              </a:ext>
            </a:extLst>
          </p:cNvPr>
          <p:cNvSpPr/>
          <p:nvPr/>
        </p:nvSpPr>
        <p:spPr>
          <a:xfrm>
            <a:off x="5508683" y="5132043"/>
            <a:ext cx="658077" cy="147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F285ED7-28CC-4921-B55F-0B1D780D189F}"/>
              </a:ext>
            </a:extLst>
          </p:cNvPr>
          <p:cNvGraphicFramePr>
            <a:graphicFrameLocks noGrp="1"/>
          </p:cNvGraphicFramePr>
          <p:nvPr/>
        </p:nvGraphicFramePr>
        <p:xfrm>
          <a:off x="3417751" y="2333787"/>
          <a:ext cx="545912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56">
                  <a:extLst>
                    <a:ext uri="{9D8B030D-6E8A-4147-A177-3AD203B41FA5}">
                      <a16:colId xmlns:a16="http://schemas.microsoft.com/office/drawing/2014/main" val="3066747254"/>
                    </a:ext>
                  </a:extLst>
                </a:gridCol>
                <a:gridCol w="3110558">
                  <a:extLst>
                    <a:ext uri="{9D8B030D-6E8A-4147-A177-3AD203B41FA5}">
                      <a16:colId xmlns:a16="http://schemas.microsoft.com/office/drawing/2014/main" val="1972324350"/>
                    </a:ext>
                  </a:extLst>
                </a:gridCol>
                <a:gridCol w="1819707">
                  <a:extLst>
                    <a:ext uri="{9D8B030D-6E8A-4147-A177-3AD203B41FA5}">
                      <a16:colId xmlns:a16="http://schemas.microsoft.com/office/drawing/2014/main" val="3653631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64D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</a:t>
                      </a:r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64D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64D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4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5B5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Singapore</a:t>
                      </a:r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5B5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5B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36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5B5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Malaysia</a:t>
                      </a:r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5B5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</a:t>
                      </a:r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5B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23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5B5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Thailand</a:t>
                      </a:r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5B5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332</a:t>
                      </a:r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5B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20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5B5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Vietnam</a:t>
                      </a:r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5B5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444</a:t>
                      </a:r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5B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5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5B5B4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5B5B4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5B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59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5B5B4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5B5B4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5B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650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F905F6-0269-B904-7A7B-1ED5AA995263}"/>
              </a:ext>
            </a:extLst>
          </p:cNvPr>
          <p:cNvSpPr txBox="1"/>
          <p:nvPr/>
        </p:nvSpPr>
        <p:spPr>
          <a:xfrm>
            <a:off x="7841379" y="4560294"/>
            <a:ext cx="258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More than 6 row -&gt; scroll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7C184-0E30-5C69-F468-35491C2BD306}"/>
              </a:ext>
            </a:extLst>
          </p:cNvPr>
          <p:cNvSpPr txBox="1"/>
          <p:nvPr/>
        </p:nvSpPr>
        <p:spPr>
          <a:xfrm>
            <a:off x="5472953" y="1740675"/>
            <a:ext cx="208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backend -&gt; frontend</a:t>
            </a:r>
            <a:endParaRPr lang="en-ID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Task 1 – Historical Currency: Popup Mashup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43C6DD-51E9-454C-A346-171AC834E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60" y="926196"/>
            <a:ext cx="9693480" cy="55844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906849-FECB-4E4E-8936-DADB30977EF7}"/>
              </a:ext>
            </a:extLst>
          </p:cNvPr>
          <p:cNvSpPr/>
          <p:nvPr/>
        </p:nvSpPr>
        <p:spPr>
          <a:xfrm>
            <a:off x="1249260" y="926196"/>
            <a:ext cx="9693480" cy="55686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0D3B14-FF1A-4075-BC67-10F75E8C1FDC}"/>
              </a:ext>
            </a:extLst>
          </p:cNvPr>
          <p:cNvSpPr/>
          <p:nvPr/>
        </p:nvSpPr>
        <p:spPr>
          <a:xfrm>
            <a:off x="3281516" y="2219632"/>
            <a:ext cx="5715000" cy="3266768"/>
          </a:xfrm>
          <a:prstGeom prst="rect">
            <a:avLst/>
          </a:prstGeom>
          <a:solidFill>
            <a:srgbClr val="064D7A"/>
          </a:solidFill>
          <a:ln>
            <a:solidFill>
              <a:srgbClr val="064D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620CE4-5473-4175-9104-A6E8DB24E314}"/>
              </a:ext>
            </a:extLst>
          </p:cNvPr>
          <p:cNvGrpSpPr/>
          <p:nvPr/>
        </p:nvGrpSpPr>
        <p:grpSpPr>
          <a:xfrm>
            <a:off x="3391053" y="2411072"/>
            <a:ext cx="5486400" cy="1383257"/>
            <a:chOff x="8207" y="3268"/>
            <a:chExt cx="8640" cy="103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68DEA2-6B17-4120-94F3-B541C5FE7324}"/>
                </a:ext>
              </a:extLst>
            </p:cNvPr>
            <p:cNvGrpSpPr/>
            <p:nvPr/>
          </p:nvGrpSpPr>
          <p:grpSpPr>
            <a:xfrm>
              <a:off x="8207" y="3271"/>
              <a:ext cx="8640" cy="1036"/>
              <a:chOff x="10298" y="4560"/>
              <a:chExt cx="7455" cy="1485"/>
            </a:xfrm>
          </p:grpSpPr>
          <p:sp>
            <p:nvSpPr>
              <p:cNvPr id="26" name="Rectangles 116">
                <a:extLst>
                  <a:ext uri="{FF2B5EF4-FFF2-40B4-BE49-F238E27FC236}">
                    <a16:creationId xmlns:a16="http://schemas.microsoft.com/office/drawing/2014/main" id="{91722027-EAFF-48D4-812E-4315E2B193E8}"/>
                  </a:ext>
                </a:extLst>
              </p:cNvPr>
              <p:cNvSpPr/>
              <p:nvPr/>
            </p:nvSpPr>
            <p:spPr>
              <a:xfrm>
                <a:off x="10298" y="4560"/>
                <a:ext cx="7455" cy="148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A6E4500-CFB9-48C1-8CD5-B67B7601C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5" y="4770"/>
                <a:ext cx="5" cy="10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3B11279-A8C5-4623-852D-82C709CCCA2A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>
                <a:off x="10585" y="5761"/>
                <a:ext cx="6831" cy="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 Box 159">
              <a:extLst>
                <a:ext uri="{FF2B5EF4-FFF2-40B4-BE49-F238E27FC236}">
                  <a16:creationId xmlns:a16="http://schemas.microsoft.com/office/drawing/2014/main" id="{4EB8EF67-21A9-45DD-AFB2-8988A426A81A}"/>
                </a:ext>
              </a:extLst>
            </p:cNvPr>
            <p:cNvSpPr txBox="1"/>
            <p:nvPr/>
          </p:nvSpPr>
          <p:spPr>
            <a:xfrm>
              <a:off x="15339" y="3268"/>
              <a:ext cx="1477" cy="20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200" b="1" dirty="0">
                  <a:sym typeface="+mn-ea"/>
                </a:rPr>
                <a:t>Hourly Rate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DAE0D4-778B-4408-AEC2-6BCC143ACEFD}"/>
              </a:ext>
            </a:extLst>
          </p:cNvPr>
          <p:cNvGrpSpPr/>
          <p:nvPr/>
        </p:nvGrpSpPr>
        <p:grpSpPr>
          <a:xfrm>
            <a:off x="3391053" y="3922374"/>
            <a:ext cx="5486400" cy="1380594"/>
            <a:chOff x="8207" y="3270"/>
            <a:chExt cx="8640" cy="103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2068CC8-5E7A-4945-B975-0F4B0487CE0A}"/>
                </a:ext>
              </a:extLst>
            </p:cNvPr>
            <p:cNvGrpSpPr/>
            <p:nvPr/>
          </p:nvGrpSpPr>
          <p:grpSpPr>
            <a:xfrm>
              <a:off x="8207" y="3271"/>
              <a:ext cx="8640" cy="1036"/>
              <a:chOff x="10298" y="4560"/>
              <a:chExt cx="7455" cy="1485"/>
            </a:xfrm>
          </p:grpSpPr>
          <p:sp>
            <p:nvSpPr>
              <p:cNvPr id="33" name="Rectangles 116">
                <a:extLst>
                  <a:ext uri="{FF2B5EF4-FFF2-40B4-BE49-F238E27FC236}">
                    <a16:creationId xmlns:a16="http://schemas.microsoft.com/office/drawing/2014/main" id="{D23338FC-BF64-4579-86B4-3AC7B4977E3C}"/>
                  </a:ext>
                </a:extLst>
              </p:cNvPr>
              <p:cNvSpPr/>
              <p:nvPr/>
            </p:nvSpPr>
            <p:spPr>
              <a:xfrm>
                <a:off x="10298" y="4560"/>
                <a:ext cx="7455" cy="148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92C7313-731A-4FA6-9550-D3AB0D612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0" y="4802"/>
                <a:ext cx="0" cy="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2F9A318-8562-4FC5-A017-6975FC14F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5" y="5779"/>
                <a:ext cx="6831" cy="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 Box 159">
              <a:extLst>
                <a:ext uri="{FF2B5EF4-FFF2-40B4-BE49-F238E27FC236}">
                  <a16:creationId xmlns:a16="http://schemas.microsoft.com/office/drawing/2014/main" id="{08396984-A60D-40BD-B2ED-7F66323BAA2F}"/>
                </a:ext>
              </a:extLst>
            </p:cNvPr>
            <p:cNvSpPr txBox="1"/>
            <p:nvPr/>
          </p:nvSpPr>
          <p:spPr>
            <a:xfrm>
              <a:off x="15508" y="3270"/>
              <a:ext cx="1308" cy="20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200" b="1" dirty="0">
                  <a:sym typeface="+mn-ea"/>
                </a:rPr>
                <a:t>Daily Rate</a:t>
              </a: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1C4F80-1788-4617-B256-0D4E1C6E0BA5}"/>
              </a:ext>
            </a:extLst>
          </p:cNvPr>
          <p:cNvCxnSpPr>
            <a:cxnSpLocks/>
          </p:cNvCxnSpPr>
          <p:nvPr/>
        </p:nvCxnSpPr>
        <p:spPr>
          <a:xfrm flipV="1">
            <a:off x="3605950" y="2904072"/>
            <a:ext cx="190982" cy="405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3A1C3D-A9EF-4E42-AA6F-25DBE8E3B9F3}"/>
              </a:ext>
            </a:extLst>
          </p:cNvPr>
          <p:cNvCxnSpPr>
            <a:cxnSpLocks/>
          </p:cNvCxnSpPr>
          <p:nvPr/>
        </p:nvCxnSpPr>
        <p:spPr>
          <a:xfrm>
            <a:off x="3796085" y="2903653"/>
            <a:ext cx="145422" cy="43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362C4C4-EBCB-4599-AF80-8070049CD0D2}"/>
              </a:ext>
            </a:extLst>
          </p:cNvPr>
          <p:cNvSpPr/>
          <p:nvPr/>
        </p:nvSpPr>
        <p:spPr>
          <a:xfrm>
            <a:off x="3391053" y="3530428"/>
            <a:ext cx="421772" cy="191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00:00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B81460-CB17-474B-B9B1-60DFB7221823}"/>
              </a:ext>
            </a:extLst>
          </p:cNvPr>
          <p:cNvSpPr/>
          <p:nvPr/>
        </p:nvSpPr>
        <p:spPr>
          <a:xfrm>
            <a:off x="5847689" y="3530428"/>
            <a:ext cx="421772" cy="191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12:00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325145-2F4D-4B2C-B171-AFE2233C013D}"/>
              </a:ext>
            </a:extLst>
          </p:cNvPr>
          <p:cNvSpPr/>
          <p:nvPr/>
        </p:nvSpPr>
        <p:spPr>
          <a:xfrm>
            <a:off x="4619371" y="3530428"/>
            <a:ext cx="421772" cy="191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06:00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F0B7B6-7194-4A65-9139-5F6EC4582F08}"/>
              </a:ext>
            </a:extLst>
          </p:cNvPr>
          <p:cNvSpPr/>
          <p:nvPr/>
        </p:nvSpPr>
        <p:spPr>
          <a:xfrm>
            <a:off x="7076007" y="3530428"/>
            <a:ext cx="421772" cy="191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18:00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34F2711-F198-4D74-896E-D840AAA73DA8}"/>
              </a:ext>
            </a:extLst>
          </p:cNvPr>
          <p:cNvSpPr/>
          <p:nvPr/>
        </p:nvSpPr>
        <p:spPr>
          <a:xfrm>
            <a:off x="4005212" y="3530428"/>
            <a:ext cx="421772" cy="191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03:00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7185CF-5750-4972-8F6D-7D0761248C72}"/>
              </a:ext>
            </a:extLst>
          </p:cNvPr>
          <p:cNvSpPr/>
          <p:nvPr/>
        </p:nvSpPr>
        <p:spPr>
          <a:xfrm>
            <a:off x="5233530" y="3530428"/>
            <a:ext cx="421772" cy="191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09:00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E4E013-98D2-4BE7-B21D-772581BF5B50}"/>
              </a:ext>
            </a:extLst>
          </p:cNvPr>
          <p:cNvSpPr/>
          <p:nvPr/>
        </p:nvSpPr>
        <p:spPr>
          <a:xfrm>
            <a:off x="6461848" y="3530428"/>
            <a:ext cx="421772" cy="191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15:00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68F401-5081-42E2-84B1-877B8B961A5E}"/>
              </a:ext>
            </a:extLst>
          </p:cNvPr>
          <p:cNvSpPr/>
          <p:nvPr/>
        </p:nvSpPr>
        <p:spPr>
          <a:xfrm>
            <a:off x="7690166" y="3530428"/>
            <a:ext cx="421772" cy="191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21:00</a:t>
            </a:r>
            <a:endParaRPr lang="id-ID" sz="8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47B8B1-51D2-4EDB-B56E-482E187F1861}"/>
              </a:ext>
            </a:extLst>
          </p:cNvPr>
          <p:cNvCxnSpPr>
            <a:cxnSpLocks/>
          </p:cNvCxnSpPr>
          <p:nvPr/>
        </p:nvCxnSpPr>
        <p:spPr>
          <a:xfrm flipV="1">
            <a:off x="3941507" y="2903653"/>
            <a:ext cx="283492" cy="445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AD1E14D-B34E-4C45-8B45-781E61F3586F}"/>
              </a:ext>
            </a:extLst>
          </p:cNvPr>
          <p:cNvCxnSpPr>
            <a:cxnSpLocks/>
          </p:cNvCxnSpPr>
          <p:nvPr/>
        </p:nvCxnSpPr>
        <p:spPr>
          <a:xfrm>
            <a:off x="4232591" y="2903653"/>
            <a:ext cx="194005" cy="406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B039012-7AD0-4011-A18A-CF47038DF259}"/>
              </a:ext>
            </a:extLst>
          </p:cNvPr>
          <p:cNvCxnSpPr>
            <a:cxnSpLocks/>
          </p:cNvCxnSpPr>
          <p:nvPr/>
        </p:nvCxnSpPr>
        <p:spPr>
          <a:xfrm flipV="1">
            <a:off x="4431608" y="2824921"/>
            <a:ext cx="109534" cy="492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667A76-0501-4E2F-A524-5B3877FE944B}"/>
              </a:ext>
            </a:extLst>
          </p:cNvPr>
          <p:cNvCxnSpPr>
            <a:cxnSpLocks/>
          </p:cNvCxnSpPr>
          <p:nvPr/>
        </p:nvCxnSpPr>
        <p:spPr>
          <a:xfrm>
            <a:off x="4541142" y="2824921"/>
            <a:ext cx="164854" cy="46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5A109E-EA34-4E82-8911-B1A5147D6572}"/>
              </a:ext>
            </a:extLst>
          </p:cNvPr>
          <p:cNvCxnSpPr>
            <a:cxnSpLocks/>
          </p:cNvCxnSpPr>
          <p:nvPr/>
        </p:nvCxnSpPr>
        <p:spPr>
          <a:xfrm>
            <a:off x="4815530" y="2787034"/>
            <a:ext cx="164854" cy="46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D9CAE20-2F68-457F-BFF1-21CFEC6BF5EF}"/>
              </a:ext>
            </a:extLst>
          </p:cNvPr>
          <p:cNvCxnSpPr>
            <a:cxnSpLocks/>
          </p:cNvCxnSpPr>
          <p:nvPr/>
        </p:nvCxnSpPr>
        <p:spPr>
          <a:xfrm flipV="1">
            <a:off x="4705995" y="2785487"/>
            <a:ext cx="109534" cy="492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9C5E4BA-90BB-40AA-BF1B-CE910368B068}"/>
              </a:ext>
            </a:extLst>
          </p:cNvPr>
          <p:cNvCxnSpPr>
            <a:cxnSpLocks/>
          </p:cNvCxnSpPr>
          <p:nvPr/>
        </p:nvCxnSpPr>
        <p:spPr>
          <a:xfrm flipV="1">
            <a:off x="4982339" y="2973609"/>
            <a:ext cx="384464" cy="27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81D0D79-32CC-43D3-B598-689362B0D648}"/>
              </a:ext>
            </a:extLst>
          </p:cNvPr>
          <p:cNvCxnSpPr>
            <a:cxnSpLocks/>
          </p:cNvCxnSpPr>
          <p:nvPr/>
        </p:nvCxnSpPr>
        <p:spPr>
          <a:xfrm>
            <a:off x="5362739" y="2977032"/>
            <a:ext cx="164854" cy="46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22D611A-5331-4702-A2D4-31CC33EA253C}"/>
              </a:ext>
            </a:extLst>
          </p:cNvPr>
          <p:cNvCxnSpPr>
            <a:cxnSpLocks/>
          </p:cNvCxnSpPr>
          <p:nvPr/>
        </p:nvCxnSpPr>
        <p:spPr>
          <a:xfrm flipV="1">
            <a:off x="5527593" y="2939145"/>
            <a:ext cx="109534" cy="492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1D5AF83-6EA7-4922-99AD-3D79DBDF26B0}"/>
              </a:ext>
            </a:extLst>
          </p:cNvPr>
          <p:cNvCxnSpPr>
            <a:cxnSpLocks/>
          </p:cNvCxnSpPr>
          <p:nvPr/>
        </p:nvCxnSpPr>
        <p:spPr>
          <a:xfrm>
            <a:off x="5637127" y="2939145"/>
            <a:ext cx="164854" cy="46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0C57FA0-7B83-4A1F-97F4-31ADDB384895}"/>
              </a:ext>
            </a:extLst>
          </p:cNvPr>
          <p:cNvCxnSpPr>
            <a:cxnSpLocks/>
          </p:cNvCxnSpPr>
          <p:nvPr/>
        </p:nvCxnSpPr>
        <p:spPr>
          <a:xfrm flipV="1">
            <a:off x="5801981" y="2906856"/>
            <a:ext cx="109534" cy="492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E8C7243-2B22-4C21-B68E-3C6613C807EA}"/>
              </a:ext>
            </a:extLst>
          </p:cNvPr>
          <p:cNvCxnSpPr>
            <a:cxnSpLocks/>
          </p:cNvCxnSpPr>
          <p:nvPr/>
        </p:nvCxnSpPr>
        <p:spPr>
          <a:xfrm>
            <a:off x="5911515" y="2906856"/>
            <a:ext cx="292941" cy="114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387DA3D-750C-4BDC-94BB-0B1FEE5A8378}"/>
              </a:ext>
            </a:extLst>
          </p:cNvPr>
          <p:cNvCxnSpPr>
            <a:cxnSpLocks/>
          </p:cNvCxnSpPr>
          <p:nvPr/>
        </p:nvCxnSpPr>
        <p:spPr>
          <a:xfrm>
            <a:off x="6290078" y="2536552"/>
            <a:ext cx="164854" cy="46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480AEBA-8F28-46DB-BA97-80DE6136573F}"/>
              </a:ext>
            </a:extLst>
          </p:cNvPr>
          <p:cNvCxnSpPr>
            <a:cxnSpLocks/>
          </p:cNvCxnSpPr>
          <p:nvPr/>
        </p:nvCxnSpPr>
        <p:spPr>
          <a:xfrm flipV="1">
            <a:off x="6202747" y="2535005"/>
            <a:ext cx="87330" cy="474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CB5BB55-3BCB-4D1A-81C3-BDE932E9729C}"/>
              </a:ext>
            </a:extLst>
          </p:cNvPr>
          <p:cNvCxnSpPr>
            <a:cxnSpLocks/>
          </p:cNvCxnSpPr>
          <p:nvPr/>
        </p:nvCxnSpPr>
        <p:spPr>
          <a:xfrm flipV="1">
            <a:off x="6457430" y="2509137"/>
            <a:ext cx="101052" cy="488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EFBB102-B883-4B72-8EC1-B65C2E9F6AC2}"/>
              </a:ext>
            </a:extLst>
          </p:cNvPr>
          <p:cNvCxnSpPr>
            <a:cxnSpLocks/>
          </p:cNvCxnSpPr>
          <p:nvPr/>
        </p:nvCxnSpPr>
        <p:spPr>
          <a:xfrm>
            <a:off x="6558482" y="2509137"/>
            <a:ext cx="164854" cy="46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A25ECFA-A976-458C-8D6D-DA3DC4B339C7}"/>
              </a:ext>
            </a:extLst>
          </p:cNvPr>
          <p:cNvCxnSpPr>
            <a:cxnSpLocks/>
          </p:cNvCxnSpPr>
          <p:nvPr/>
        </p:nvCxnSpPr>
        <p:spPr>
          <a:xfrm flipV="1">
            <a:off x="7170645" y="2688688"/>
            <a:ext cx="407670" cy="330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A1DC3AE-9052-436B-BE1F-8C3A96903CA5}"/>
              </a:ext>
            </a:extLst>
          </p:cNvPr>
          <p:cNvCxnSpPr>
            <a:cxnSpLocks/>
          </p:cNvCxnSpPr>
          <p:nvPr/>
        </p:nvCxnSpPr>
        <p:spPr>
          <a:xfrm flipV="1">
            <a:off x="7743173" y="2785487"/>
            <a:ext cx="474802" cy="37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0256A4E-32AA-4947-94A3-A3A85A2D6815}"/>
              </a:ext>
            </a:extLst>
          </p:cNvPr>
          <p:cNvCxnSpPr>
            <a:cxnSpLocks/>
          </p:cNvCxnSpPr>
          <p:nvPr/>
        </p:nvCxnSpPr>
        <p:spPr>
          <a:xfrm>
            <a:off x="8217975" y="2787034"/>
            <a:ext cx="322022" cy="371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C11CE4C-E57E-4EC9-945A-ED9178BEDBBD}"/>
              </a:ext>
            </a:extLst>
          </p:cNvPr>
          <p:cNvCxnSpPr>
            <a:cxnSpLocks/>
          </p:cNvCxnSpPr>
          <p:nvPr/>
        </p:nvCxnSpPr>
        <p:spPr>
          <a:xfrm flipV="1">
            <a:off x="6723336" y="2535005"/>
            <a:ext cx="223457" cy="442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9DC8043-6257-4BE7-9794-7EBD12371992}"/>
              </a:ext>
            </a:extLst>
          </p:cNvPr>
          <p:cNvCxnSpPr>
            <a:cxnSpLocks/>
          </p:cNvCxnSpPr>
          <p:nvPr/>
        </p:nvCxnSpPr>
        <p:spPr>
          <a:xfrm>
            <a:off x="7580813" y="2700178"/>
            <a:ext cx="164854" cy="46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81B5F5C-7C87-46B2-800A-09B0B2C46D6F}"/>
              </a:ext>
            </a:extLst>
          </p:cNvPr>
          <p:cNvCxnSpPr>
            <a:cxnSpLocks/>
          </p:cNvCxnSpPr>
          <p:nvPr/>
        </p:nvCxnSpPr>
        <p:spPr>
          <a:xfrm>
            <a:off x="6944590" y="2535005"/>
            <a:ext cx="232444" cy="474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412787B-184B-4E15-9CEC-CCFE954B3F96}"/>
              </a:ext>
            </a:extLst>
          </p:cNvPr>
          <p:cNvSpPr/>
          <p:nvPr/>
        </p:nvSpPr>
        <p:spPr>
          <a:xfrm>
            <a:off x="3281516" y="1851046"/>
            <a:ext cx="5715000" cy="348870"/>
          </a:xfrm>
          <a:prstGeom prst="rect">
            <a:avLst/>
          </a:prstGeom>
          <a:solidFill>
            <a:srgbClr val="064D7A"/>
          </a:solidFill>
          <a:ln>
            <a:solidFill>
              <a:srgbClr val="B5B5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Singapore Currency</a:t>
            </a:r>
            <a:endParaRPr lang="id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411782A-C2E7-46F9-90A5-B7BDF7C26971}"/>
              </a:ext>
            </a:extLst>
          </p:cNvPr>
          <p:cNvSpPr/>
          <p:nvPr/>
        </p:nvSpPr>
        <p:spPr>
          <a:xfrm>
            <a:off x="8531638" y="3445145"/>
            <a:ext cx="421772" cy="191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Hrs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E947B91-852C-4486-8A2F-A2B6B1D36A36}"/>
              </a:ext>
            </a:extLst>
          </p:cNvPr>
          <p:cNvSpPr/>
          <p:nvPr/>
        </p:nvSpPr>
        <p:spPr>
          <a:xfrm>
            <a:off x="3378133" y="2424211"/>
            <a:ext cx="421772" cy="191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Value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81F7EB7-548E-4518-822B-7E49245CC551}"/>
              </a:ext>
            </a:extLst>
          </p:cNvPr>
          <p:cNvSpPr/>
          <p:nvPr/>
        </p:nvSpPr>
        <p:spPr>
          <a:xfrm>
            <a:off x="3391053" y="3933059"/>
            <a:ext cx="421772" cy="191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Value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90E2618-416C-4416-BDD6-4FC76FFD93F1}"/>
              </a:ext>
            </a:extLst>
          </p:cNvPr>
          <p:cNvSpPr/>
          <p:nvPr/>
        </p:nvSpPr>
        <p:spPr>
          <a:xfrm>
            <a:off x="3391053" y="5038557"/>
            <a:ext cx="421772" cy="191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98C6B6A-8C5F-4DAB-86B9-472C1F32BA24}"/>
              </a:ext>
            </a:extLst>
          </p:cNvPr>
          <p:cNvSpPr/>
          <p:nvPr/>
        </p:nvSpPr>
        <p:spPr>
          <a:xfrm>
            <a:off x="3398865" y="5051330"/>
            <a:ext cx="421772" cy="191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Sun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E354806-1508-4153-A80D-9AC92286D10B}"/>
              </a:ext>
            </a:extLst>
          </p:cNvPr>
          <p:cNvSpPr/>
          <p:nvPr/>
        </p:nvSpPr>
        <p:spPr>
          <a:xfrm>
            <a:off x="8329111" y="5051330"/>
            <a:ext cx="421772" cy="191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Sat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43A920D-4080-4D6D-9E96-BC4549AC338F}"/>
              </a:ext>
            </a:extLst>
          </p:cNvPr>
          <p:cNvSpPr/>
          <p:nvPr/>
        </p:nvSpPr>
        <p:spPr>
          <a:xfrm>
            <a:off x="4220573" y="5051330"/>
            <a:ext cx="421772" cy="191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Mon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70507C0-BA1A-4615-80B5-A37F2B7CAF82}"/>
              </a:ext>
            </a:extLst>
          </p:cNvPr>
          <p:cNvSpPr/>
          <p:nvPr/>
        </p:nvSpPr>
        <p:spPr>
          <a:xfrm>
            <a:off x="5042281" y="5051330"/>
            <a:ext cx="421772" cy="191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Tue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17C5D7B-81A3-4E10-B769-1042834DF033}"/>
              </a:ext>
            </a:extLst>
          </p:cNvPr>
          <p:cNvSpPr/>
          <p:nvPr/>
        </p:nvSpPr>
        <p:spPr>
          <a:xfrm>
            <a:off x="5863989" y="5051330"/>
            <a:ext cx="421772" cy="191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Wed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B3344AB-0C52-449E-8F1B-E9EE44ACC673}"/>
              </a:ext>
            </a:extLst>
          </p:cNvPr>
          <p:cNvSpPr/>
          <p:nvPr/>
        </p:nvSpPr>
        <p:spPr>
          <a:xfrm>
            <a:off x="6685697" y="5051330"/>
            <a:ext cx="421772" cy="191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Thu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D7A0C3E-68D1-4FD8-ADD2-6D3DAFC4ABFD}"/>
              </a:ext>
            </a:extLst>
          </p:cNvPr>
          <p:cNvSpPr/>
          <p:nvPr/>
        </p:nvSpPr>
        <p:spPr>
          <a:xfrm>
            <a:off x="7507405" y="5051330"/>
            <a:ext cx="421772" cy="191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Fri</a:t>
            </a:r>
            <a:endParaRPr lang="id-ID" sz="800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E4BE600-744B-4F0D-BC6F-382568E2BF9F}"/>
              </a:ext>
            </a:extLst>
          </p:cNvPr>
          <p:cNvSpPr/>
          <p:nvPr/>
        </p:nvSpPr>
        <p:spPr>
          <a:xfrm>
            <a:off x="8539997" y="4968580"/>
            <a:ext cx="421772" cy="191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Day</a:t>
            </a:r>
            <a:endParaRPr lang="id-ID" sz="800" dirty="0">
              <a:solidFill>
                <a:schemeClr val="tx1"/>
              </a:solidFill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761FB2D-83ED-4C56-9B1A-846B787F1A72}"/>
              </a:ext>
            </a:extLst>
          </p:cNvPr>
          <p:cNvCxnSpPr>
            <a:cxnSpLocks/>
          </p:cNvCxnSpPr>
          <p:nvPr/>
        </p:nvCxnSpPr>
        <p:spPr>
          <a:xfrm flipV="1">
            <a:off x="3601752" y="4327220"/>
            <a:ext cx="824844" cy="353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2CAA626-DB65-41E2-AAE7-4EDA43C781E1}"/>
              </a:ext>
            </a:extLst>
          </p:cNvPr>
          <p:cNvCxnSpPr>
            <a:cxnSpLocks/>
          </p:cNvCxnSpPr>
          <p:nvPr/>
        </p:nvCxnSpPr>
        <p:spPr>
          <a:xfrm>
            <a:off x="4413417" y="4327220"/>
            <a:ext cx="820113" cy="662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543B8E7-905C-4873-9EDF-7A50FBD21CBB}"/>
              </a:ext>
            </a:extLst>
          </p:cNvPr>
          <p:cNvCxnSpPr>
            <a:cxnSpLocks/>
          </p:cNvCxnSpPr>
          <p:nvPr/>
        </p:nvCxnSpPr>
        <p:spPr>
          <a:xfrm flipV="1">
            <a:off x="5233530" y="4275191"/>
            <a:ext cx="840103" cy="714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5439FE9-E20A-4A1C-B0D4-3C15D0F4EE1A}"/>
              </a:ext>
            </a:extLst>
          </p:cNvPr>
          <p:cNvCxnSpPr>
            <a:cxnSpLocks/>
          </p:cNvCxnSpPr>
          <p:nvPr/>
        </p:nvCxnSpPr>
        <p:spPr>
          <a:xfrm>
            <a:off x="6073633" y="4277854"/>
            <a:ext cx="806934" cy="4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5140F8A-57A0-4ED2-BA21-7817C08CC6A5}"/>
              </a:ext>
            </a:extLst>
          </p:cNvPr>
          <p:cNvCxnSpPr>
            <a:cxnSpLocks/>
          </p:cNvCxnSpPr>
          <p:nvPr/>
        </p:nvCxnSpPr>
        <p:spPr>
          <a:xfrm flipH="1">
            <a:off x="6880567" y="4015064"/>
            <a:ext cx="782673" cy="266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B823F7E-2710-4A8F-9D2B-A5B3B63B8F08}"/>
              </a:ext>
            </a:extLst>
          </p:cNvPr>
          <p:cNvCxnSpPr>
            <a:cxnSpLocks/>
          </p:cNvCxnSpPr>
          <p:nvPr/>
        </p:nvCxnSpPr>
        <p:spPr>
          <a:xfrm>
            <a:off x="7663240" y="4016493"/>
            <a:ext cx="882650" cy="78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20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8CFA35-0320-4ABB-AE12-C63A13C09531}"/>
              </a:ext>
            </a:extLst>
          </p:cNvPr>
          <p:cNvSpPr/>
          <p:nvPr/>
        </p:nvSpPr>
        <p:spPr>
          <a:xfrm>
            <a:off x="3418703" y="4992130"/>
            <a:ext cx="1958362" cy="3871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Task 1 – Historical Currency: Main Mashup</a:t>
            </a:r>
            <a:endParaRPr lang="en-US" dirty="0"/>
          </a:p>
        </p:txBody>
      </p:sp>
      <p:sp>
        <p:nvSpPr>
          <p:cNvPr id="5" name="Rectangles 3"/>
          <p:cNvSpPr/>
          <p:nvPr/>
        </p:nvSpPr>
        <p:spPr>
          <a:xfrm>
            <a:off x="1262062" y="941920"/>
            <a:ext cx="9667875" cy="433359"/>
          </a:xfrm>
          <a:prstGeom prst="rect">
            <a:avLst/>
          </a:prstGeom>
          <a:ln>
            <a:solidFill>
              <a:srgbClr val="064D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9" name="Rectangles 3"/>
          <p:cNvSpPr/>
          <p:nvPr/>
        </p:nvSpPr>
        <p:spPr>
          <a:xfrm>
            <a:off x="1262062" y="1380255"/>
            <a:ext cx="9667875" cy="271047"/>
          </a:xfrm>
          <a:prstGeom prst="rect">
            <a:avLst/>
          </a:prstGeom>
          <a:solidFill>
            <a:srgbClr val="064D7A"/>
          </a:solidFill>
          <a:ln>
            <a:solidFill>
              <a:srgbClr val="064D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Historical Currency</a:t>
            </a:r>
          </a:p>
        </p:txBody>
      </p:sp>
      <p:sp>
        <p:nvSpPr>
          <p:cNvPr id="24" name="Rectangles 3"/>
          <p:cNvSpPr/>
          <p:nvPr/>
        </p:nvSpPr>
        <p:spPr>
          <a:xfrm>
            <a:off x="1253490" y="1651635"/>
            <a:ext cx="9675495" cy="4860925"/>
          </a:xfrm>
          <a:prstGeom prst="rect">
            <a:avLst/>
          </a:prstGeom>
          <a:ln>
            <a:solidFill>
              <a:srgbClr val="064D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C6B4AF-A9EE-4A9A-9FCC-96333E57BED9}"/>
              </a:ext>
            </a:extLst>
          </p:cNvPr>
          <p:cNvSpPr/>
          <p:nvPr/>
        </p:nvSpPr>
        <p:spPr>
          <a:xfrm>
            <a:off x="3290372" y="2223799"/>
            <a:ext cx="5717059" cy="3253946"/>
          </a:xfrm>
          <a:prstGeom prst="rect">
            <a:avLst/>
          </a:prstGeom>
          <a:solidFill>
            <a:schemeClr val="bg1"/>
          </a:solidFill>
          <a:ln>
            <a:solidFill>
              <a:srgbClr val="064D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26616-3C5B-4E8A-879B-7944C94909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61" y="952832"/>
            <a:ext cx="848245" cy="394779"/>
          </a:xfrm>
          <a:prstGeom prst="rect">
            <a:avLst/>
          </a:prstGeom>
        </p:spPr>
      </p:pic>
      <p:sp>
        <p:nvSpPr>
          <p:cNvPr id="70" name="Rectangle: Rounded Corners 69"/>
          <p:cNvSpPr/>
          <p:nvPr/>
        </p:nvSpPr>
        <p:spPr>
          <a:xfrm>
            <a:off x="6766384" y="5108275"/>
            <a:ext cx="731520" cy="183515"/>
          </a:xfrm>
          <a:prstGeom prst="roundRect">
            <a:avLst/>
          </a:prstGeom>
          <a:solidFill>
            <a:srgbClr val="064D7A"/>
          </a:solidFill>
          <a:ln>
            <a:solidFill>
              <a:srgbClr val="064D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1C5CB971-0E12-4A74-9107-9DAE5026E8FD}"/>
              </a:ext>
            </a:extLst>
          </p:cNvPr>
          <p:cNvSpPr/>
          <p:nvPr/>
        </p:nvSpPr>
        <p:spPr>
          <a:xfrm>
            <a:off x="8076684" y="5114458"/>
            <a:ext cx="731520" cy="183515"/>
          </a:xfrm>
          <a:prstGeom prst="roundRect">
            <a:avLst/>
          </a:prstGeom>
          <a:solidFill>
            <a:srgbClr val="064D7A"/>
          </a:solidFill>
          <a:ln>
            <a:solidFill>
              <a:srgbClr val="064D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400BBA-2EF8-40B7-88E6-BD6094773C8E}"/>
              </a:ext>
            </a:extLst>
          </p:cNvPr>
          <p:cNvSpPr/>
          <p:nvPr/>
        </p:nvSpPr>
        <p:spPr>
          <a:xfrm>
            <a:off x="3417751" y="5129517"/>
            <a:ext cx="742357" cy="11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Country:</a:t>
            </a:r>
            <a:endParaRPr lang="id-ID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6FD059-2A84-450E-AB84-76E7F9C1E2F9}"/>
              </a:ext>
            </a:extLst>
          </p:cNvPr>
          <p:cNvSpPr/>
          <p:nvPr/>
        </p:nvSpPr>
        <p:spPr>
          <a:xfrm>
            <a:off x="3397992" y="5067845"/>
            <a:ext cx="1400433" cy="3871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3CC9FF-609C-4210-A314-492083B47D5C}"/>
              </a:ext>
            </a:extLst>
          </p:cNvPr>
          <p:cNvSpPr/>
          <p:nvPr/>
        </p:nvSpPr>
        <p:spPr>
          <a:xfrm>
            <a:off x="3324240" y="5108275"/>
            <a:ext cx="725346" cy="183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Country:</a:t>
            </a:r>
            <a:endParaRPr lang="id-ID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19B405-076C-4837-BF21-676ACB2B7A28}"/>
              </a:ext>
            </a:extLst>
          </p:cNvPr>
          <p:cNvSpPr/>
          <p:nvPr/>
        </p:nvSpPr>
        <p:spPr>
          <a:xfrm>
            <a:off x="3993642" y="5129690"/>
            <a:ext cx="658077" cy="147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1AF89F4-3C2E-4B9F-AEB7-45CEE5DA5F76}"/>
              </a:ext>
            </a:extLst>
          </p:cNvPr>
          <p:cNvSpPr/>
          <p:nvPr/>
        </p:nvSpPr>
        <p:spPr>
          <a:xfrm>
            <a:off x="4921172" y="5069746"/>
            <a:ext cx="1400433" cy="3871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7AB07B-56E8-4BCB-A9EA-74C5B8F41452}"/>
              </a:ext>
            </a:extLst>
          </p:cNvPr>
          <p:cNvSpPr/>
          <p:nvPr/>
        </p:nvSpPr>
        <p:spPr>
          <a:xfrm>
            <a:off x="4839281" y="5110628"/>
            <a:ext cx="725346" cy="183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Value:</a:t>
            </a:r>
            <a:endParaRPr lang="id-ID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FFA9BC5-AF09-44FC-AE40-DBEF2DDC61C9}"/>
              </a:ext>
            </a:extLst>
          </p:cNvPr>
          <p:cNvSpPr/>
          <p:nvPr/>
        </p:nvSpPr>
        <p:spPr>
          <a:xfrm>
            <a:off x="5508683" y="5132043"/>
            <a:ext cx="658077" cy="147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F285ED7-28CC-4921-B55F-0B1D780D189F}"/>
              </a:ext>
            </a:extLst>
          </p:cNvPr>
          <p:cNvGraphicFramePr>
            <a:graphicFrameLocks noGrp="1"/>
          </p:cNvGraphicFramePr>
          <p:nvPr/>
        </p:nvGraphicFramePr>
        <p:xfrm>
          <a:off x="3417751" y="2333787"/>
          <a:ext cx="545912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56">
                  <a:extLst>
                    <a:ext uri="{9D8B030D-6E8A-4147-A177-3AD203B41FA5}">
                      <a16:colId xmlns:a16="http://schemas.microsoft.com/office/drawing/2014/main" val="3066747254"/>
                    </a:ext>
                  </a:extLst>
                </a:gridCol>
                <a:gridCol w="3110558">
                  <a:extLst>
                    <a:ext uri="{9D8B030D-6E8A-4147-A177-3AD203B41FA5}">
                      <a16:colId xmlns:a16="http://schemas.microsoft.com/office/drawing/2014/main" val="1972324350"/>
                    </a:ext>
                  </a:extLst>
                </a:gridCol>
                <a:gridCol w="1819707">
                  <a:extLst>
                    <a:ext uri="{9D8B030D-6E8A-4147-A177-3AD203B41FA5}">
                      <a16:colId xmlns:a16="http://schemas.microsoft.com/office/drawing/2014/main" val="3653631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64D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</a:t>
                      </a:r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64D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64D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4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5B5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Singapore</a:t>
                      </a:r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5B5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5B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36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5B5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Malaysia</a:t>
                      </a:r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5B5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</a:t>
                      </a:r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5B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23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5B5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Thailand</a:t>
                      </a:r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5B5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332</a:t>
                      </a:r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5B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20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Vietnam</a:t>
                      </a:r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444</a:t>
                      </a:r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5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5B5B4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5B5B4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5B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59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5B5B4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5B5B4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B5B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65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51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Task 1 – Historical Currency: Confirmation Popup Mashup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43C6DD-51E9-454C-A346-171AC834E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60" y="926196"/>
            <a:ext cx="9693480" cy="55844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906849-FECB-4E4E-8936-DADB30977EF7}"/>
              </a:ext>
            </a:extLst>
          </p:cNvPr>
          <p:cNvSpPr/>
          <p:nvPr/>
        </p:nvSpPr>
        <p:spPr>
          <a:xfrm>
            <a:off x="1249260" y="926196"/>
            <a:ext cx="9693480" cy="55686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6D2D7A-2320-445A-8518-829BD06575A1}"/>
              </a:ext>
            </a:extLst>
          </p:cNvPr>
          <p:cNvSpPr/>
          <p:nvPr/>
        </p:nvSpPr>
        <p:spPr>
          <a:xfrm>
            <a:off x="4643215" y="3116567"/>
            <a:ext cx="2905570" cy="1187866"/>
          </a:xfrm>
          <a:prstGeom prst="rect">
            <a:avLst/>
          </a:prstGeom>
          <a:solidFill>
            <a:srgbClr val="064D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you sure?</a:t>
            </a:r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22EBEF-BCE8-439A-AD6C-488DF1C0FD8E}"/>
              </a:ext>
            </a:extLst>
          </p:cNvPr>
          <p:cNvSpPr/>
          <p:nvPr/>
        </p:nvSpPr>
        <p:spPr>
          <a:xfrm>
            <a:off x="5077694" y="3906282"/>
            <a:ext cx="731520" cy="183515"/>
          </a:xfrm>
          <a:prstGeom prst="roundRect">
            <a:avLst/>
          </a:prstGeom>
          <a:solidFill>
            <a:srgbClr val="064D7A"/>
          </a:solidFill>
          <a:ln>
            <a:solidFill>
              <a:srgbClr val="B5B5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Confirm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5E6C85-0425-4317-8335-B01DBC9FBA19}"/>
              </a:ext>
            </a:extLst>
          </p:cNvPr>
          <p:cNvSpPr/>
          <p:nvPr/>
        </p:nvSpPr>
        <p:spPr>
          <a:xfrm>
            <a:off x="6387994" y="3912465"/>
            <a:ext cx="731520" cy="183515"/>
          </a:xfrm>
          <a:prstGeom prst="roundRect">
            <a:avLst/>
          </a:prstGeom>
          <a:solidFill>
            <a:srgbClr val="064D7A"/>
          </a:solidFill>
          <a:ln>
            <a:solidFill>
              <a:srgbClr val="B5B5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73898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4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AD-IT Tech Theme">
  <a:themeElements>
    <a:clrScheme name="Custom 1">
      <a:dk1>
        <a:srgbClr val="404040"/>
      </a:dk1>
      <a:lt1>
        <a:sysClr val="window" lastClr="FFFFFF"/>
      </a:lt1>
      <a:dk2>
        <a:srgbClr val="00718F"/>
      </a:dk2>
      <a:lt2>
        <a:srgbClr val="B8B8B8"/>
      </a:lt2>
      <a:accent1>
        <a:srgbClr val="00718F"/>
      </a:accent1>
      <a:accent2>
        <a:srgbClr val="5AA2AE"/>
      </a:accent2>
      <a:accent3>
        <a:srgbClr val="FFFFFF"/>
      </a:accent3>
      <a:accent4>
        <a:srgbClr val="404040"/>
      </a:accent4>
      <a:accent5>
        <a:srgbClr val="00718F"/>
      </a:accent5>
      <a:accent6>
        <a:srgbClr val="5AA2AE"/>
      </a:accent6>
      <a:hlink>
        <a:srgbClr val="5AA2AE"/>
      </a:hlink>
      <a:folHlink>
        <a:srgbClr val="B8B8B8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9BD6E79-E76A-4C28-871F-6DBE37D4D3BF}" vid="{FD31974C-C23A-4701-B7A2-3DD14583E8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 Presentation Template 2020 V1.2 </Template>
  <TotalTime>128</TotalTime>
  <Words>143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CAD-IT Tech Theme</vt:lpstr>
      <vt:lpstr>CAD-IT IoT Centre NodeLinx Project: Currency</vt:lpstr>
      <vt:lpstr>Task 1 – Historical Currency: Main Mashup</vt:lpstr>
      <vt:lpstr>Task 1 – Historical Currency: Popup Mashup</vt:lpstr>
      <vt:lpstr>Task 1 – Historical Currency: Main Mashup</vt:lpstr>
      <vt:lpstr>Task 1 – Historical Currency: Confirmation Popup Mashup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Name Project Name PPT Name</dc:title>
  <dc:creator/>
  <cp:lastModifiedBy>zainuddin efendi</cp:lastModifiedBy>
  <cp:revision>31</cp:revision>
  <dcterms:created xsi:type="dcterms:W3CDTF">2020-02-06T03:26:20Z</dcterms:created>
  <dcterms:modified xsi:type="dcterms:W3CDTF">2023-11-06T02:16:33Z</dcterms:modified>
</cp:coreProperties>
</file>