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>
        <p:scale>
          <a:sx n="80" d="100"/>
          <a:sy n="80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4BB9A9-12DA-4D9B-B25D-EC99A5D371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109B9-9DE4-4528-8525-7345859158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2EED5-C75A-468D-B48B-6229266905C5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D8B7B-5AB1-4FD9-BA96-C13A2253B5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1EFD8-2FDF-4E56-AEEE-C223C38168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69F4C-83D6-4D9C-864F-6F5C7D7C3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193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504B6-C85F-4C61-AF8E-2649F292C5DF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40E3A-EDB2-43B3-960E-39F44A2CF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8365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6E17819-F9AF-4B32-A12F-2C91DBBD1A73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44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A101E-91C0-4B52-90CF-32D315A40FD8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9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2BDFC-0586-48B1-8547-4EC3B5D84175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266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246A6-0DEB-4242-9FCE-1F961F055A5F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516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04E3D-F3FF-424C-877E-E59AA02E3CF2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13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8670F-8BBF-4AA9-98AC-AA1D9700463E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8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B325-5E58-411C-B2B8-444BEC74CB55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8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8885-7791-4956-BA4C-899A08AA5866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153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5E1A-0890-421F-84A2-D95D5425BB10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98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2B10-146F-41DA-AF08-80E780D4688A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4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B35A-F624-42BA-8A9B-71098F270260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7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B24A8-7D49-4072-B504-B03C86423748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4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0C0DC-090E-4832-9FA4-C57BD2488CCD}" type="datetime1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11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BCC5-30B0-4EC6-B123-4AE4354739FE}" type="datetime1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979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64C0-2EDE-4C01-A1E9-EB4DBFBF046F}" type="datetime1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8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D9E53-6AC4-42F7-9619-3D2EB52FAF96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4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CD1A-EAA0-4BA0-B9A7-C1D60053764C}" type="datetime1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494F7-CF76-41E1-A9A7-9D416B0B33EB}" type="datetime1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4DCEC7-9C45-46AB-927E-4B96DDD9B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9F36-8472-47A7-92CD-1A4A18317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280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AI 6: Design a Fuzzy based application using Python.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58C90-BC2A-42F1-AF9C-1DDD82681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824" y="3657597"/>
            <a:ext cx="7251756" cy="1674423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Durgesh Rajdev Vishwakarma.</a:t>
            </a:r>
          </a:p>
          <a:p>
            <a:pPr algn="l"/>
            <a:r>
              <a:rPr lang="en-US" sz="1800" dirty="0"/>
              <a:t>MSc IT Part 2 - Sem 3</a:t>
            </a:r>
          </a:p>
          <a:p>
            <a:pPr algn="l"/>
            <a:r>
              <a:rPr lang="en-US" sz="1800" dirty="0"/>
              <a:t>PRN: 2015430016</a:t>
            </a:r>
          </a:p>
          <a:p>
            <a:pPr algn="l"/>
            <a:r>
              <a:rPr lang="en-US" sz="1800" dirty="0"/>
              <a:t>VPM's B. N. </a:t>
            </a:r>
            <a:r>
              <a:rPr lang="en-US" sz="1800" dirty="0" err="1"/>
              <a:t>Bandodkar</a:t>
            </a:r>
            <a:r>
              <a:rPr lang="en-US" sz="1800" dirty="0"/>
              <a:t> College of Science, Thane.</a:t>
            </a:r>
          </a:p>
        </p:txBody>
      </p:sp>
    </p:spTree>
    <p:extLst>
      <p:ext uri="{BB962C8B-B14F-4D97-AF65-F5344CB8AC3E}">
        <p14:creationId xmlns:p14="http://schemas.microsoft.com/office/powerpoint/2010/main" val="225198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3C5B-3251-4F40-8082-79CEB63D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6"/>
            <a:ext cx="10515600" cy="60865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5. Verify function with sample cities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874E-FED6-410C-8219-5E3C8DD37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47" y="1289689"/>
            <a:ext cx="10515600" cy="5241740"/>
          </a:xfrm>
        </p:spPr>
        <p:txBody>
          <a:bodyPr>
            <a:normAutofit/>
          </a:bodyPr>
          <a:lstStyle/>
          <a:p>
            <a:r>
              <a:rPr lang="en-US" sz="2400" dirty="0"/>
              <a:t>Here we'll verify functionality of Is() function before combining it with </a:t>
            </a:r>
            <a:r>
              <a:rPr lang="en-US" sz="2400" dirty="0" err="1"/>
              <a:t>findSpeed</a:t>
            </a:r>
            <a:r>
              <a:rPr lang="en-US" sz="2400" dirty="0"/>
              <a:t>() function.</a:t>
            </a:r>
          </a:p>
          <a:p>
            <a:endParaRPr lang="en-US" sz="2400" dirty="0"/>
          </a:p>
          <a:p>
            <a:r>
              <a:rPr lang="en-US" sz="2400" dirty="0"/>
              <a:t>As you can see application is able to determine cold, normal or hot based given temperature.</a:t>
            </a:r>
            <a:endParaRPr lang="en-US" dirty="0"/>
          </a:p>
          <a:p>
            <a:r>
              <a:rPr lang="en-US" sz="1900" dirty="0"/>
              <a:t>print( "Is Shimla cold: " + str( Is(Shimla, cold) ))</a:t>
            </a:r>
          </a:p>
          <a:p>
            <a:r>
              <a:rPr lang="en-US" sz="1900" dirty="0"/>
              <a:t>print( "Is Shimla normal: " + str( Is(Shimla, normal) ))</a:t>
            </a:r>
          </a:p>
          <a:p>
            <a:r>
              <a:rPr lang="en-US" sz="1900" dirty="0"/>
              <a:t>print( "Is Shimla hot: " + str( Is(Shimla, hot) ))</a:t>
            </a:r>
          </a:p>
          <a:p>
            <a:r>
              <a:rPr lang="en-US" sz="1900" b="1" dirty="0"/>
              <a:t>Output:</a:t>
            </a:r>
          </a:p>
          <a:p>
            <a:endParaRPr lang="en-US" sz="1900" b="1" dirty="0"/>
          </a:p>
          <a:p>
            <a:endParaRPr lang="en-US" sz="19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F23BE6-ACAF-4A3A-A753-1F3691E11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85187"/>
              </p:ext>
            </p:extLst>
          </p:nvPr>
        </p:nvGraphicFramePr>
        <p:xfrm>
          <a:off x="2061357" y="4959166"/>
          <a:ext cx="61444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491">
                  <a:extLst>
                    <a:ext uri="{9D8B030D-6E8A-4147-A177-3AD203B41FA5}">
                      <a16:colId xmlns:a16="http://schemas.microsoft.com/office/drawing/2014/main" val="3383903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Shimla cold: Yes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Shimla normal: No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Shimla hot: 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893861"/>
                  </a:ext>
                </a:extLst>
              </a:tr>
            </a:tbl>
          </a:graphicData>
        </a:graphic>
      </p:graphicFrame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9F9A3-1A13-424A-8018-9905F516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84895-4C0E-41A5-AE3C-4ECAA930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9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9EA8-92C2-47BF-B25E-B22B9AB6F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3143"/>
            <a:ext cx="10515600" cy="5438899"/>
          </a:xfrm>
        </p:spPr>
        <p:txBody>
          <a:bodyPr/>
          <a:lstStyle/>
          <a:p>
            <a:r>
              <a:rPr lang="en-US" sz="2000" dirty="0"/>
              <a:t>print( "Is Pune cold: " + str( Is(Pune, cold) ))</a:t>
            </a:r>
          </a:p>
          <a:p>
            <a:r>
              <a:rPr lang="en-US" sz="2000" dirty="0"/>
              <a:t>print( "Is Pune normal: " + str( Is(Pune, normal) ))</a:t>
            </a:r>
          </a:p>
          <a:p>
            <a:r>
              <a:rPr lang="en-US" sz="2000" dirty="0"/>
              <a:t>print( "Is Pune hot: " + str( Is(Pune, hot) ))</a:t>
            </a:r>
          </a:p>
          <a:p>
            <a:r>
              <a:rPr lang="en-US" sz="2000" b="1" dirty="0"/>
              <a:t>Output:</a:t>
            </a:r>
            <a:endParaRPr lang="en-US" b="1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print( "Is Mumbai cold: " + str( Is(Mumbai, cold) ))</a:t>
            </a:r>
          </a:p>
          <a:p>
            <a:r>
              <a:rPr lang="en-US" sz="2000" dirty="0"/>
              <a:t>print( "Is Mumbai normal: " + str( Is(Mumbai, normal) ))</a:t>
            </a:r>
          </a:p>
          <a:p>
            <a:r>
              <a:rPr lang="en-US" sz="2000" dirty="0"/>
              <a:t>print( "Is Mumbai hot: " + str( Is(Mumbai, hot) ))</a:t>
            </a:r>
          </a:p>
          <a:p>
            <a:pPr marL="0" indent="0">
              <a:buNone/>
            </a:pPr>
            <a:r>
              <a:rPr lang="en-US" sz="2000" b="1" dirty="0"/>
              <a:t>Output: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EB81184-11FF-43CA-B3E6-7D44E63F5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166588"/>
              </p:ext>
            </p:extLst>
          </p:nvPr>
        </p:nvGraphicFramePr>
        <p:xfrm>
          <a:off x="2239487" y="4781028"/>
          <a:ext cx="6144491" cy="1002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491">
                  <a:extLst>
                    <a:ext uri="{9D8B030D-6E8A-4147-A177-3AD203B41FA5}">
                      <a16:colId xmlns:a16="http://schemas.microsoft.com/office/drawing/2014/main" val="1762810258"/>
                    </a:ext>
                  </a:extLst>
                </a:gridCol>
              </a:tblGrid>
              <a:tr h="100225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Mumbai cold: No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Mumbai normal: No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Mumbai hot: 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45421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2DDFBD-C3B6-44FE-88B2-CF555F34E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36080"/>
              </p:ext>
            </p:extLst>
          </p:nvPr>
        </p:nvGraphicFramePr>
        <p:xfrm>
          <a:off x="2239487" y="2090953"/>
          <a:ext cx="614449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491">
                  <a:extLst>
                    <a:ext uri="{9D8B030D-6E8A-4147-A177-3AD203B41FA5}">
                      <a16:colId xmlns:a16="http://schemas.microsoft.com/office/drawing/2014/main" val="3618331901"/>
                    </a:ext>
                  </a:extLst>
                </a:gridCol>
              </a:tblGrid>
              <a:tr h="91132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Pune cold: No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Pune normal: Yes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Pune hot: 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97741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B46E8D-83FF-46E3-9195-BCD562FF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CB4C19-B24B-4D0F-88F3-85A3335E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9C64-3764-4FA8-82CD-7225EF13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96" y="43617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6. Verify Fuzzy Logic with city &amp;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7656-7F56-4DB5-A87C-45BCAA325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71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 have used 3 different cities and temperatures values to verify our application which we have created using Fuzzy logic.</a:t>
            </a:r>
            <a:endParaRPr lang="en-US" sz="2400" dirty="0"/>
          </a:p>
          <a:p>
            <a:endParaRPr lang="en-US" sz="2000" dirty="0"/>
          </a:p>
          <a:p>
            <a:r>
              <a:rPr lang="en-US" sz="2000" dirty="0"/>
              <a:t>print("Fan speed for Shimla: " + str( </a:t>
            </a:r>
            <a:r>
              <a:rPr lang="en-US" sz="2000" dirty="0" err="1"/>
              <a:t>findSpeed</a:t>
            </a:r>
            <a:r>
              <a:rPr lang="en-US" sz="2000" dirty="0"/>
              <a:t>(Shimla) ) )</a:t>
            </a:r>
          </a:p>
          <a:p>
            <a:r>
              <a:rPr lang="en-US" sz="2000" dirty="0"/>
              <a:t>print("Fan speed for Pune: " + str( </a:t>
            </a:r>
            <a:r>
              <a:rPr lang="en-US" sz="2000" dirty="0" err="1"/>
              <a:t>findSpeed</a:t>
            </a:r>
            <a:r>
              <a:rPr lang="en-US" sz="2000" dirty="0"/>
              <a:t>(Pune) ) )</a:t>
            </a:r>
          </a:p>
          <a:p>
            <a:r>
              <a:rPr lang="en-US" sz="2000" dirty="0"/>
              <a:t>print("Fan speed for Jaipur: " + str( </a:t>
            </a:r>
            <a:r>
              <a:rPr lang="en-US" sz="2000" dirty="0" err="1"/>
              <a:t>findSpeed</a:t>
            </a:r>
            <a:r>
              <a:rPr lang="en-US" sz="2000" dirty="0"/>
              <a:t>(Jaipur) ) ) 		</a:t>
            </a:r>
            <a:r>
              <a:rPr lang="en-US" sz="2000" b="1" dirty="0"/>
              <a:t>Output:</a:t>
            </a:r>
            <a:endParaRPr lang="en-US" sz="2000" dirty="0"/>
          </a:p>
          <a:p>
            <a:r>
              <a:rPr lang="en-US" sz="2000" dirty="0"/>
              <a:t>print("\n")</a:t>
            </a:r>
          </a:p>
          <a:p>
            <a:r>
              <a:rPr lang="en-US" sz="2000" dirty="0"/>
              <a:t>print("Fan speed at 20: " + str( </a:t>
            </a:r>
            <a:r>
              <a:rPr lang="en-US" sz="2000" dirty="0" err="1"/>
              <a:t>findSpeed</a:t>
            </a:r>
            <a:r>
              <a:rPr lang="en-US" sz="2000" dirty="0"/>
              <a:t>(20) ) )</a:t>
            </a:r>
          </a:p>
          <a:p>
            <a:r>
              <a:rPr lang="en-US" sz="2000" dirty="0"/>
              <a:t>print("Fan speed at 60: " + str( </a:t>
            </a:r>
            <a:r>
              <a:rPr lang="en-US" sz="2000" dirty="0" err="1"/>
              <a:t>findSpeed</a:t>
            </a:r>
            <a:r>
              <a:rPr lang="en-US" sz="2000" dirty="0"/>
              <a:t>(60) ) )</a:t>
            </a:r>
          </a:p>
          <a:p>
            <a:r>
              <a:rPr lang="en-US" sz="2000" dirty="0"/>
              <a:t>print("Fan speed at 90: " + str( </a:t>
            </a:r>
            <a:r>
              <a:rPr lang="en-US" sz="2000" dirty="0" err="1"/>
              <a:t>findSpeed</a:t>
            </a:r>
            <a:r>
              <a:rPr lang="en-US" sz="2000" dirty="0"/>
              <a:t>(90) ) 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BB668F-336C-4F65-80D4-E809F1227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40558"/>
              </p:ext>
            </p:extLst>
          </p:nvPr>
        </p:nvGraphicFramePr>
        <p:xfrm>
          <a:off x="6699004" y="4090428"/>
          <a:ext cx="451229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2292">
                  <a:extLst>
                    <a:ext uri="{9D8B030D-6E8A-4147-A177-3AD203B41FA5}">
                      <a16:colId xmlns:a16="http://schemas.microsoft.com/office/drawing/2014/main" val="4108688318"/>
                    </a:ext>
                  </a:extLst>
                </a:gridCol>
              </a:tblGrid>
              <a:tr h="113303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 speed for Shimla: Slow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 speed for Pune: Medium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 speed for Jaipur: Fast</a:t>
                      </a:r>
                    </a:p>
                    <a:p>
                      <a:endParaRPr lang="en-US" sz="1800" b="0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 speed at 20: Slow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 speed at 60: Medium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 speed at 90: Fast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96853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5C7A6F-7C18-4465-968A-96461B22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FC01EE-3919-46E7-81DA-607A8E0A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C5D9-2195-4A01-BEC6-748D1FEF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3F7C-2752-4816-A90A-E7CC24E6B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We have successfully designed a Fuzzy based application using Python.</a:t>
            </a:r>
          </a:p>
          <a:p>
            <a:r>
              <a:rPr lang="en-US" sz="2400" dirty="0"/>
              <a:t>For more details, please review document of this.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630FE-9037-45F1-A71F-0F6B2DCA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2AEA3-5220-46BB-A37B-AC6BCF56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2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25D5-859E-42DC-8260-12A74409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1676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In this example I have used Fuzzy logic to determine Fan Speed based on temperature or city.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5F30-B270-4427-B894-CCA2BF9D7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89894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In Fuzzy Logic objects are not always in one of two states (true or false), but rather in several states at one time.</a:t>
            </a:r>
            <a:br>
              <a:rPr lang="en-US" sz="1800" dirty="0"/>
            </a:br>
            <a:r>
              <a:rPr lang="en-US" sz="1800" dirty="0"/>
              <a:t>First, we'll review temperature and fan speed graph to understand need of fuzzy logic in this application.</a:t>
            </a:r>
          </a:p>
          <a:p>
            <a:r>
              <a:rPr lang="en-US" sz="1800" dirty="0"/>
              <a:t>As you can see in below graph that we are unable to solve this problem with traditional binary logic.</a:t>
            </a:r>
            <a:br>
              <a:rPr lang="en-US" dirty="0"/>
            </a:br>
            <a:endParaRPr lang="en-US" dirty="0"/>
          </a:p>
          <a:p>
            <a:r>
              <a:rPr lang="en-US" dirty="0"/>
              <a:t>1. Temperature Graph</a:t>
            </a:r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62614E-0590-4773-8493-6994FCAB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15" y="2805113"/>
            <a:ext cx="4548930" cy="32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252D9-9F10-434D-9513-102C12A4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1C309-9DE5-4990-9EF3-99849B05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AE35-BBF2-437B-BCDE-08D7F8215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078" y="712520"/>
            <a:ext cx="10515600" cy="57138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%matplotlib inline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#temprature</a:t>
            </a:r>
          </a:p>
          <a:p>
            <a:r>
              <a:rPr lang="en-US" dirty="0"/>
              <a:t>cold = [0, 30, 50]</a:t>
            </a:r>
          </a:p>
          <a:p>
            <a:r>
              <a:rPr lang="en-US" dirty="0"/>
              <a:t>normal = [40, 54, 78]</a:t>
            </a:r>
          </a:p>
          <a:p>
            <a:r>
              <a:rPr lang="en-US" dirty="0"/>
              <a:t>hot = [66, 83, 100]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percentage = [0, 100, 0]</a:t>
            </a:r>
          </a:p>
          <a:p>
            <a:r>
              <a:rPr lang="en-US" dirty="0"/>
              <a:t> </a:t>
            </a:r>
          </a:p>
          <a:p>
            <a:r>
              <a:rPr lang="en-US" dirty="0" err="1"/>
              <a:t>plt.plot</a:t>
            </a:r>
            <a:r>
              <a:rPr lang="en-US" dirty="0"/>
              <a:t>(cold, percentage)</a:t>
            </a:r>
          </a:p>
          <a:p>
            <a:r>
              <a:rPr lang="en-US" dirty="0" err="1"/>
              <a:t>plt.plot</a:t>
            </a:r>
            <a:r>
              <a:rPr lang="en-US" dirty="0"/>
              <a:t>(normal, percentage)</a:t>
            </a:r>
          </a:p>
          <a:p>
            <a:r>
              <a:rPr lang="en-US" dirty="0" err="1"/>
              <a:t>plt.plot</a:t>
            </a:r>
            <a:r>
              <a:rPr lang="en-US" dirty="0"/>
              <a:t>(hot, percentage)</a:t>
            </a:r>
          </a:p>
          <a:p>
            <a:r>
              <a:rPr lang="en-US" dirty="0" err="1"/>
              <a:t>plt.legend</a:t>
            </a:r>
            <a:r>
              <a:rPr lang="en-US" dirty="0"/>
              <a:t>( ["Cold", "Normal", "Hot"] )</a:t>
            </a:r>
          </a:p>
          <a:p>
            <a:r>
              <a:rPr lang="en-US" dirty="0" err="1"/>
              <a:t>plt.title</a:t>
            </a:r>
            <a:r>
              <a:rPr lang="en-US" dirty="0"/>
              <a:t>("Temperature")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559E-EA39-4BA9-8CDD-5B26E274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4C5E8-3327-4CE0-BE28-3D31C75E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4F20-6410-4D38-94CE-5149E3A9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06991"/>
            <a:ext cx="9601196" cy="1303867"/>
          </a:xfrm>
        </p:spPr>
        <p:txBody>
          <a:bodyPr>
            <a:normAutofit/>
          </a:bodyPr>
          <a:lstStyle/>
          <a:p>
            <a:r>
              <a:rPr lang="en-US" sz="4000" dirty="0"/>
              <a:t>2. Fan Speed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70C1-E114-4B9E-BFB2-CFC267DB3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1508166"/>
            <a:ext cx="9899070" cy="4367702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#Fan Speed</a:t>
            </a:r>
          </a:p>
          <a:p>
            <a:r>
              <a:rPr lang="en-US" sz="1600" dirty="0"/>
              <a:t>slow = [0, 30, 50]</a:t>
            </a:r>
          </a:p>
          <a:p>
            <a:r>
              <a:rPr lang="en-US" sz="1600" dirty="0"/>
              <a:t>medium = [40, 54, 78]</a:t>
            </a:r>
          </a:p>
          <a:p>
            <a:r>
              <a:rPr lang="en-US" sz="1600" dirty="0"/>
              <a:t>fast = [66, 83, 100]</a:t>
            </a:r>
          </a:p>
          <a:p>
            <a:r>
              <a:rPr lang="en-US" sz="1600" dirty="0"/>
              <a:t> percentage = [0, 100, 0]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 err="1"/>
              <a:t>plt.plot</a:t>
            </a:r>
            <a:r>
              <a:rPr lang="en-US" sz="1600" dirty="0"/>
              <a:t>(cold, percentage)</a:t>
            </a:r>
          </a:p>
          <a:p>
            <a:r>
              <a:rPr lang="en-US" sz="1600" dirty="0" err="1"/>
              <a:t>plt.plot</a:t>
            </a:r>
            <a:r>
              <a:rPr lang="en-US" sz="1600" dirty="0"/>
              <a:t>(medium, percentage)</a:t>
            </a:r>
          </a:p>
          <a:p>
            <a:r>
              <a:rPr lang="en-US" sz="1600" dirty="0" err="1"/>
              <a:t>plt.plot</a:t>
            </a:r>
            <a:r>
              <a:rPr lang="en-US" sz="1600" dirty="0"/>
              <a:t>(fast, percentage)</a:t>
            </a:r>
          </a:p>
          <a:p>
            <a:r>
              <a:rPr lang="en-US" sz="1600" dirty="0" err="1"/>
              <a:t>plt.legend</a:t>
            </a:r>
            <a:r>
              <a:rPr lang="en-US" sz="1600" dirty="0"/>
              <a:t>( ["Slow", "Medium", "Fast"] )</a:t>
            </a:r>
          </a:p>
          <a:p>
            <a:r>
              <a:rPr lang="en-US" sz="1600" dirty="0" err="1"/>
              <a:t>plt.title</a:t>
            </a:r>
            <a:r>
              <a:rPr lang="en-US" sz="1600" dirty="0"/>
              <a:t>("Fan Speed")</a:t>
            </a:r>
          </a:p>
          <a:p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00FF0B-78EF-4992-BEA8-74B6B9EC6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08" y="1868818"/>
            <a:ext cx="5467458" cy="38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406C1-CC2C-4C6E-AA41-61A1DFF3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CBF3D-1858-45A8-BE1C-4F048DA2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0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E17C-7E51-4E19-A29F-71F2B5A6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72" y="330198"/>
            <a:ext cx="9601196" cy="1303867"/>
          </a:xfrm>
        </p:spPr>
        <p:txBody>
          <a:bodyPr>
            <a:normAutofit/>
          </a:bodyPr>
          <a:lstStyle/>
          <a:p>
            <a:r>
              <a:rPr lang="en-US" sz="4000" dirty="0"/>
              <a:t>3.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BFFF4-276A-45A3-838E-55B95349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272" y="2579357"/>
            <a:ext cx="10515600" cy="4885488"/>
          </a:xfrm>
        </p:spPr>
        <p:txBody>
          <a:bodyPr>
            <a:normAutofit/>
          </a:bodyPr>
          <a:lstStyle/>
          <a:p>
            <a:r>
              <a:rPr lang="en-US" sz="1200" dirty="0"/>
              <a:t>def </a:t>
            </a:r>
            <a:r>
              <a:rPr lang="en-US" sz="1200" b="1" dirty="0"/>
              <a:t>Membership</a:t>
            </a:r>
            <a:r>
              <a:rPr lang="en-US" sz="1200" dirty="0"/>
              <a:t>(</a:t>
            </a:r>
            <a:r>
              <a:rPr lang="en-US" sz="1200" dirty="0" err="1"/>
              <a:t>x,List</a:t>
            </a:r>
            <a:r>
              <a:rPr lang="en-US" sz="1200" dirty="0"/>
              <a:t>):</a:t>
            </a:r>
          </a:p>
          <a:p>
            <a:r>
              <a:rPr lang="en-US" sz="1200" dirty="0"/>
              <a:t>    "Returns the membership of a value in a list."</a:t>
            </a:r>
          </a:p>
          <a:p>
            <a:r>
              <a:rPr lang="en-US" sz="1200" dirty="0"/>
              <a:t>    top=(float(x)-List[0])</a:t>
            </a:r>
          </a:p>
          <a:p>
            <a:r>
              <a:rPr lang="en-US" sz="1200" dirty="0"/>
              <a:t>    bottom=(List[-1]-List[0])</a:t>
            </a:r>
          </a:p>
          <a:p>
            <a:r>
              <a:rPr lang="en-US" sz="1200" dirty="0"/>
              <a:t>    M= top/bottom</a:t>
            </a:r>
          </a:p>
          <a:p>
            <a:r>
              <a:rPr lang="en-US" sz="1200" dirty="0"/>
              <a:t>    return M</a:t>
            </a:r>
          </a:p>
          <a:p>
            <a:r>
              <a:rPr lang="en-US" sz="1200" dirty="0"/>
              <a:t>    #print( "Membership: " + str(M) )</a:t>
            </a:r>
          </a:p>
          <a:p>
            <a:r>
              <a:rPr lang="en-US" sz="1200" dirty="0"/>
              <a:t>def </a:t>
            </a:r>
            <a:r>
              <a:rPr lang="en-US" sz="1200" b="1" dirty="0"/>
              <a:t>Is</a:t>
            </a:r>
            <a:r>
              <a:rPr lang="en-US" sz="1200" dirty="0"/>
              <a:t>(</a:t>
            </a:r>
            <a:r>
              <a:rPr lang="en-US" sz="1200" dirty="0" err="1"/>
              <a:t>x,List</a:t>
            </a:r>
            <a:r>
              <a:rPr lang="en-US" sz="1200" dirty="0"/>
              <a:t>):</a:t>
            </a:r>
          </a:p>
          <a:p>
            <a:r>
              <a:rPr lang="en-US" sz="1200" dirty="0"/>
              <a:t>    "Returns true if a value is in the value range of a list"</a:t>
            </a:r>
          </a:p>
          <a:p>
            <a:r>
              <a:rPr lang="en-US" sz="1200" dirty="0"/>
              <a:t>    #If a value is greater than the first item in a list..</a:t>
            </a:r>
          </a:p>
          <a:p>
            <a:r>
              <a:rPr lang="en-US" sz="1200" dirty="0"/>
              <a:t>    if x &gt;= List[0]:</a:t>
            </a:r>
          </a:p>
          <a:p>
            <a:endParaRPr lang="en-US" sz="16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F8D774-0DD2-4EAC-ADDE-A32135F06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470" y="1275490"/>
            <a:ext cx="6935190" cy="11387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I have defined below functions in this application: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Membership(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x,List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):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Function determines membership of x in the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Is(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x,List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):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Function is used to find whether x is member of List or not.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findSpeed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(temp):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Function determines fan speed based on temperature.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274678-C91C-4BB5-B003-BF46EA8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Durgesh Rajdev Vishwakarma | B. N. </a:t>
            </a:r>
            <a:r>
              <a:rPr lang="en-US" dirty="0" err="1"/>
              <a:t>Bandodkar</a:t>
            </a:r>
            <a:r>
              <a:rPr lang="en-US" dirty="0"/>
              <a:t> College of Science, Thane. | AI_6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B57EF8-8B6A-43FE-A6AB-29A1219D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B00CE-B0BE-496E-89AC-6B17D70B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146"/>
            <a:ext cx="10515600" cy="5248894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#And if it is smaller than the last item in the list...</a:t>
            </a:r>
          </a:p>
          <a:p>
            <a:r>
              <a:rPr lang="en-US" sz="1400" dirty="0"/>
              <a:t>        if x&lt;= List[-1]:</a:t>
            </a:r>
          </a:p>
          <a:p>
            <a:r>
              <a:rPr lang="en-US" sz="1400" dirty="0"/>
              <a:t>            #print the membership of the item in the list...</a:t>
            </a:r>
          </a:p>
          <a:p>
            <a:r>
              <a:rPr lang="en-US" sz="1400" dirty="0"/>
              <a:t>            Membership(</a:t>
            </a:r>
            <a:r>
              <a:rPr lang="en-US" sz="1400" dirty="0" err="1"/>
              <a:t>x,List</a:t>
            </a:r>
            <a:r>
              <a:rPr lang="en-US" sz="1400" dirty="0"/>
              <a:t>)</a:t>
            </a:r>
          </a:p>
          <a:p>
            <a:r>
              <a:rPr lang="en-US" sz="1400" dirty="0"/>
              <a:t>            #And return True</a:t>
            </a:r>
          </a:p>
          <a:p>
            <a:r>
              <a:rPr lang="en-US" sz="1400" dirty="0"/>
              <a:t>            return "Yes"</a:t>
            </a:r>
          </a:p>
          <a:p>
            <a:r>
              <a:rPr lang="en-US" sz="1400" dirty="0"/>
              <a:t>    #No else statement is needed since the return statement will exit the function.</a:t>
            </a:r>
          </a:p>
          <a:p>
            <a:r>
              <a:rPr lang="en-US" sz="1400" dirty="0"/>
              <a:t>    #Print the membership and return False if the above condition is false.</a:t>
            </a:r>
          </a:p>
          <a:p>
            <a:r>
              <a:rPr lang="en-US" sz="1400" dirty="0"/>
              <a:t>    Membership(</a:t>
            </a:r>
            <a:r>
              <a:rPr lang="en-US" sz="1400" dirty="0" err="1"/>
              <a:t>x,List</a:t>
            </a:r>
            <a:r>
              <a:rPr lang="en-US" sz="1400" dirty="0"/>
              <a:t>)</a:t>
            </a:r>
          </a:p>
          <a:p>
            <a:r>
              <a:rPr lang="en-US" sz="1400" dirty="0"/>
              <a:t>    return "No" </a:t>
            </a:r>
          </a:p>
          <a:p>
            <a:endParaRPr lang="en-US" sz="1400" dirty="0"/>
          </a:p>
          <a:p>
            <a:r>
              <a:rPr lang="en-US" sz="1400" dirty="0"/>
              <a:t>#Determine Fan speed based on temperature</a:t>
            </a:r>
          </a:p>
          <a:p>
            <a:r>
              <a:rPr lang="en-US" sz="1400" dirty="0"/>
              <a:t>def </a:t>
            </a:r>
            <a:r>
              <a:rPr lang="en-US" sz="1400" b="1" dirty="0" err="1"/>
              <a:t>findSpeed</a:t>
            </a:r>
            <a:r>
              <a:rPr lang="en-US" sz="1400" dirty="0"/>
              <a:t>(temp):</a:t>
            </a:r>
          </a:p>
          <a:p>
            <a:r>
              <a:rPr lang="en-US" sz="1400" dirty="0"/>
              <a:t>    "Determine Fan Speed based temperature or city"</a:t>
            </a:r>
          </a:p>
          <a:p>
            <a:r>
              <a:rPr lang="en-US" sz="1400" dirty="0" err="1"/>
              <a:t>temp_cold</a:t>
            </a:r>
            <a:r>
              <a:rPr lang="en-US" sz="1400" dirty="0"/>
              <a:t> = Membership(temp, cold)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temp_medium</a:t>
            </a:r>
            <a:r>
              <a:rPr lang="en-US" sz="1400" dirty="0"/>
              <a:t> = Membership(temp, normal)</a:t>
            </a:r>
          </a:p>
          <a:p>
            <a:r>
              <a:rPr lang="en-US" sz="1400" dirty="0"/>
              <a:t>    </a:t>
            </a:r>
            <a:r>
              <a:rPr lang="en-US" sz="1400" dirty="0" err="1"/>
              <a:t>temp_hot</a:t>
            </a:r>
            <a:r>
              <a:rPr lang="en-US" sz="1400" dirty="0"/>
              <a:t> = Membership(temp, hot)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25E2-4B05-453A-B693-60B7762A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1608B-9EF3-4410-A2CA-CC74BE04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7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EC7F-E4BE-4F9E-9D23-39C848A34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902" y="843148"/>
            <a:ext cx="10475026" cy="5915706"/>
          </a:xfrm>
        </p:spPr>
        <p:txBody>
          <a:bodyPr>
            <a:normAutofit/>
          </a:bodyPr>
          <a:lstStyle/>
          <a:p>
            <a:r>
              <a:rPr lang="en-US" sz="1600" dirty="0"/>
              <a:t>   #Fuzzy logic values lies between 0 &amp; 1 (if membership is less than 0 then make it 2 &amp; filter them)</a:t>
            </a:r>
          </a:p>
          <a:p>
            <a:r>
              <a:rPr lang="en-US" sz="1600" dirty="0"/>
              <a:t>    if </a:t>
            </a:r>
            <a:r>
              <a:rPr lang="en-US" sz="1600" dirty="0" err="1"/>
              <a:t>temp_hot</a:t>
            </a:r>
            <a:r>
              <a:rPr lang="en-US" sz="1600" dirty="0"/>
              <a:t> &lt; 0:</a:t>
            </a:r>
          </a:p>
          <a:p>
            <a:r>
              <a:rPr lang="en-US" sz="1600" dirty="0"/>
              <a:t>        </a:t>
            </a:r>
            <a:r>
              <a:rPr lang="en-US" sz="1600" dirty="0" err="1"/>
              <a:t>temp_hot</a:t>
            </a:r>
            <a:r>
              <a:rPr lang="en-US" sz="1600" dirty="0"/>
              <a:t> = 2</a:t>
            </a:r>
          </a:p>
          <a:p>
            <a:r>
              <a:rPr lang="en-US" sz="1600" dirty="0"/>
              <a:t>    if </a:t>
            </a:r>
            <a:r>
              <a:rPr lang="en-US" sz="1600" dirty="0" err="1"/>
              <a:t>temp_medium</a:t>
            </a:r>
            <a:r>
              <a:rPr lang="en-US" sz="1600" dirty="0"/>
              <a:t> &lt; 0:</a:t>
            </a:r>
          </a:p>
          <a:p>
            <a:r>
              <a:rPr lang="en-US" sz="1600" dirty="0"/>
              <a:t>        </a:t>
            </a:r>
            <a:r>
              <a:rPr lang="en-US" sz="1600" dirty="0" err="1"/>
              <a:t>temp_medium</a:t>
            </a:r>
            <a:r>
              <a:rPr lang="en-US" sz="1600" dirty="0"/>
              <a:t> = 2</a:t>
            </a:r>
          </a:p>
          <a:p>
            <a:r>
              <a:rPr lang="en-US" sz="1600" dirty="0"/>
              <a:t>    if </a:t>
            </a:r>
            <a:r>
              <a:rPr lang="en-US" sz="1600" dirty="0" err="1"/>
              <a:t>temp_cold</a:t>
            </a:r>
            <a:r>
              <a:rPr lang="en-US" sz="1600" dirty="0"/>
              <a:t> &lt; 0:</a:t>
            </a:r>
          </a:p>
          <a:p>
            <a:r>
              <a:rPr lang="en-US" sz="1600" dirty="0"/>
              <a:t>        </a:t>
            </a:r>
            <a:r>
              <a:rPr lang="en-US" sz="1600" dirty="0" err="1"/>
              <a:t>temp_cold</a:t>
            </a:r>
            <a:r>
              <a:rPr lang="en-US" sz="1600" dirty="0"/>
              <a:t> = 2</a:t>
            </a:r>
          </a:p>
          <a:p>
            <a:r>
              <a:rPr lang="en-US" sz="1600" dirty="0"/>
              <a:t>        </a:t>
            </a:r>
          </a:p>
          <a:p>
            <a:r>
              <a:rPr lang="en-US" sz="1600" dirty="0"/>
              <a:t>    if( </a:t>
            </a:r>
            <a:r>
              <a:rPr lang="en-US" sz="1600" dirty="0" err="1"/>
              <a:t>temp_cold</a:t>
            </a:r>
            <a:r>
              <a:rPr lang="en-US" sz="1600" dirty="0"/>
              <a:t> &lt;= </a:t>
            </a:r>
            <a:r>
              <a:rPr lang="en-US" sz="1600" dirty="0" err="1"/>
              <a:t>temp_medium</a:t>
            </a:r>
            <a:r>
              <a:rPr lang="en-US" sz="1600" dirty="0"/>
              <a:t>):</a:t>
            </a:r>
          </a:p>
          <a:p>
            <a:r>
              <a:rPr lang="en-US" sz="1600" dirty="0"/>
              <a:t>        return "Slow"</a:t>
            </a:r>
          </a:p>
          <a:p>
            <a:r>
              <a:rPr lang="en-US" sz="1600" dirty="0"/>
              <a:t>    </a:t>
            </a:r>
            <a:r>
              <a:rPr lang="en-US" sz="1600" dirty="0" err="1"/>
              <a:t>elif</a:t>
            </a:r>
            <a:r>
              <a:rPr lang="en-US" sz="1600" dirty="0"/>
              <a:t>( </a:t>
            </a:r>
            <a:r>
              <a:rPr lang="en-US" sz="1600" dirty="0" err="1"/>
              <a:t>temp_medium</a:t>
            </a:r>
            <a:r>
              <a:rPr lang="en-US" sz="1600" dirty="0"/>
              <a:t> &lt;= </a:t>
            </a:r>
            <a:r>
              <a:rPr lang="en-US" sz="1600" dirty="0" err="1"/>
              <a:t>temp_hot</a:t>
            </a:r>
            <a:r>
              <a:rPr lang="en-US" sz="1600" dirty="0"/>
              <a:t>):</a:t>
            </a:r>
          </a:p>
          <a:p>
            <a:r>
              <a:rPr lang="en-US" sz="1600" dirty="0"/>
              <a:t>        return "Medium"</a:t>
            </a:r>
          </a:p>
          <a:p>
            <a:r>
              <a:rPr lang="en-US" sz="1600" dirty="0"/>
              <a:t>    else:</a:t>
            </a:r>
          </a:p>
          <a:p>
            <a:r>
              <a:rPr lang="en-US" sz="1600" dirty="0"/>
              <a:t>        return "Fast“</a:t>
            </a:r>
            <a:endParaRPr lang="en-US" sz="1800" dirty="0"/>
          </a:p>
          <a:p>
            <a:pPr marL="0" indent="0">
              <a:buNone/>
            </a:pPr>
            <a:endParaRPr lang="en-US" sz="1200" dirty="0"/>
          </a:p>
          <a:p>
            <a:endParaRPr lang="en-US" sz="12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04BCC-5E9C-4E3B-8BB8-468543E8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76F6F-C81C-4C7F-B389-7E1C6358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5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A6B5-70A1-4EED-8A3E-B167A101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19" y="799384"/>
            <a:ext cx="9601196" cy="33189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def </a:t>
            </a:r>
            <a:r>
              <a:rPr lang="en-US" b="1" dirty="0"/>
              <a:t>document</a:t>
            </a:r>
            <a:r>
              <a:rPr lang="en-US" dirty="0"/>
              <a:t>(f):</a:t>
            </a:r>
          </a:p>
          <a:p>
            <a:r>
              <a:rPr lang="en-US" dirty="0"/>
              <a:t>    #Print the name of a function and its document string.</a:t>
            </a:r>
          </a:p>
          <a:p>
            <a:r>
              <a:rPr lang="en-US" dirty="0"/>
              <a:t>    print( </a:t>
            </a:r>
            <a:r>
              <a:rPr lang="en-US" dirty="0" err="1"/>
              <a:t>f.__name</a:t>
            </a:r>
            <a:r>
              <a:rPr lang="en-US" dirty="0"/>
              <a:t>__ +': '+ </a:t>
            </a:r>
            <a:r>
              <a:rPr lang="en-US" dirty="0" err="1"/>
              <a:t>f.__doc</a:t>
            </a:r>
            <a:r>
              <a:rPr lang="en-US" dirty="0"/>
              <a:t>__+'\n’ )</a:t>
            </a:r>
          </a:p>
          <a:p>
            <a:endParaRPr lang="en-US" dirty="0"/>
          </a:p>
          <a:p>
            <a:r>
              <a:rPr lang="en-US" dirty="0"/>
              <a:t># Function Documentation</a:t>
            </a:r>
          </a:p>
          <a:p>
            <a:r>
              <a:rPr lang="en-US" dirty="0"/>
              <a:t>document(Is)</a:t>
            </a:r>
          </a:p>
          <a:p>
            <a:r>
              <a:rPr lang="en-US" dirty="0"/>
              <a:t>document(Membership)</a:t>
            </a:r>
          </a:p>
          <a:p>
            <a:r>
              <a:rPr lang="en-US" dirty="0"/>
              <a:t>document(</a:t>
            </a:r>
            <a:r>
              <a:rPr lang="en-US" dirty="0" err="1"/>
              <a:t>findSpeed</a:t>
            </a:r>
            <a:r>
              <a:rPr lang="en-US" dirty="0"/>
              <a:t>)</a:t>
            </a:r>
          </a:p>
          <a:p>
            <a:r>
              <a:rPr lang="en-US" sz="2800" b="1" u="sng" dirty="0"/>
              <a:t>Output: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E1F0C45-78F5-415B-924F-70B73703A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7027"/>
              </p:ext>
            </p:extLst>
          </p:nvPr>
        </p:nvGraphicFramePr>
        <p:xfrm>
          <a:off x="2032000" y="4299764"/>
          <a:ext cx="8128000" cy="111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738473347"/>
                    </a:ext>
                  </a:extLst>
                </a:gridCol>
              </a:tblGrid>
              <a:tr h="111807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Is: Returns true if a value is in the value range of a list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Membership: Returns the membership of a value in a list.</a:t>
                      </a:r>
                    </a:p>
                    <a:p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findSpeed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Determine Fan Speed based temperature or 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51598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4DBF7D-AFEA-4797-B9F8-EEF04CA9F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21F41-3105-4BED-AD7E-AB6E0B4C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8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4C68C-6DC5-4CBA-AD95-B939B1D46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519" y="330198"/>
            <a:ext cx="9601196" cy="1303867"/>
          </a:xfrm>
        </p:spPr>
        <p:txBody>
          <a:bodyPr>
            <a:normAutofit/>
          </a:bodyPr>
          <a:lstStyle/>
          <a:p>
            <a:r>
              <a:rPr lang="en-US" sz="4000" dirty="0"/>
              <a:t>4. Variable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122F6-590D-424F-A0FD-A0B79B529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440651"/>
            <a:ext cx="9601196" cy="45563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 have defined a range of temperature of cold, normal and hot as below, which we'll use to determine whether given temperature is cold, normal or hot.</a:t>
            </a:r>
          </a:p>
          <a:p>
            <a:r>
              <a:rPr lang="en-US" dirty="0"/>
              <a:t>Based on which we'll take next action (decide fan speed: slow, normal or fast).</a:t>
            </a:r>
          </a:p>
          <a:p>
            <a:endParaRPr lang="en-US" sz="2300" dirty="0"/>
          </a:p>
          <a:p>
            <a:r>
              <a:rPr lang="en-US" sz="2300" dirty="0"/>
              <a:t>#temprature range</a:t>
            </a:r>
          </a:p>
          <a:p>
            <a:r>
              <a:rPr lang="en-US" sz="2300" dirty="0"/>
              <a:t>cold = (0, 50)</a:t>
            </a:r>
          </a:p>
          <a:p>
            <a:r>
              <a:rPr lang="en-US" sz="2300" dirty="0"/>
              <a:t>normal = (40, 78)</a:t>
            </a:r>
          </a:p>
          <a:p>
            <a:r>
              <a:rPr lang="en-US" sz="2300" dirty="0"/>
              <a:t>hot = (66, 100)</a:t>
            </a:r>
          </a:p>
          <a:p>
            <a:r>
              <a:rPr lang="en-US" sz="2300" dirty="0"/>
              <a:t> </a:t>
            </a:r>
          </a:p>
          <a:p>
            <a:r>
              <a:rPr lang="en-US" sz="2300" dirty="0"/>
              <a:t># Average temperature of cities</a:t>
            </a:r>
          </a:p>
          <a:p>
            <a:r>
              <a:rPr lang="en-US" sz="2300" dirty="0"/>
              <a:t>Mumbai = 88</a:t>
            </a:r>
          </a:p>
          <a:p>
            <a:r>
              <a:rPr lang="en-US" sz="2300" dirty="0"/>
              <a:t>Pune = 64</a:t>
            </a:r>
          </a:p>
          <a:p>
            <a:r>
              <a:rPr lang="en-US" sz="2300" dirty="0"/>
              <a:t>Shimla = 17</a:t>
            </a:r>
          </a:p>
          <a:p>
            <a:r>
              <a:rPr lang="en-US" sz="2300" dirty="0"/>
              <a:t>Jaipur = 90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BC0F2-D149-41B7-AFE8-1862F887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Durgesh Rajdev Vishwakarma | B. N. Bandodkar College of Science, Thane. | AI_6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0F091-A040-4869-8669-A518AA7D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CEC7-9C45-46AB-927E-4B96DDD9B1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2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1801</Words>
  <Application>Microsoft Office PowerPoint</Application>
  <PresentationFormat>Widescreen</PresentationFormat>
  <Paragraphs>184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Helvetica Neue</vt:lpstr>
      <vt:lpstr>Organic</vt:lpstr>
      <vt:lpstr>AI 6: Design a Fuzzy based application using Python.</vt:lpstr>
      <vt:lpstr>In this example I have used Fuzzy logic to determine Fan Speed based on temperature or city. </vt:lpstr>
      <vt:lpstr>PowerPoint Presentation</vt:lpstr>
      <vt:lpstr>2. Fan Speed Graph</vt:lpstr>
      <vt:lpstr>3. Function definition</vt:lpstr>
      <vt:lpstr>PowerPoint Presentation</vt:lpstr>
      <vt:lpstr>PowerPoint Presentation</vt:lpstr>
      <vt:lpstr>PowerPoint Presentation</vt:lpstr>
      <vt:lpstr>4. Variable declaration</vt:lpstr>
      <vt:lpstr>5. Verify function with sample cities</vt:lpstr>
      <vt:lpstr>PowerPoint Presentation</vt:lpstr>
      <vt:lpstr>6. Verify Fuzzy Logic with city &amp; temperature</vt:lpstr>
      <vt:lpstr>Thank You!!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6: Design a Fuzzy based application using Python.</dc:title>
  <dc:creator>Durgesh Vishwakarma</dc:creator>
  <cp:lastModifiedBy>Durgesh Vishwakarma</cp:lastModifiedBy>
  <cp:revision>10</cp:revision>
  <dcterms:created xsi:type="dcterms:W3CDTF">2021-01-31T04:39:47Z</dcterms:created>
  <dcterms:modified xsi:type="dcterms:W3CDTF">2021-01-31T10:26:17Z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durgesh.vishwakarma@ad.infosys.com</vt:lpwstr>
  </property>
  <property fmtid="{D5CDD505-2E9C-101B-9397-08002B2CF9AE}" pid="5" name="MSIP_Label_be4b3411-284d-4d31-bd4f-bc13ef7f1fd6_SetDate">
    <vt:lpwstr>2021-01-31T04:52:16.2898152Z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e62534ed-13d6-4dc3-a485-a55b8fb1d154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durgesh.vishwakarma@ad.infosys.com</vt:lpwstr>
  </property>
  <property fmtid="{D5CDD505-2E9C-101B-9397-08002B2CF9AE}" pid="13" name="MSIP_Label_a0819fa7-4367-4500-ba88-dd630d977609_SetDate">
    <vt:lpwstr>2021-01-31T04:52:16.2898152Z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e62534ed-13d6-4dc3-a485-a55b8fb1d154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