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906C-C358-4B98-B08B-C95DC08C5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8CE30-4973-4C64-BB19-AC26ABFA5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B40FC-6A54-4571-A8EA-79BB208B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781-58E1-42D4-AAF9-BD4E16B95735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EAE9C-3D57-4AC3-8855-D0223DCD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B48AA-7C99-4DC7-938D-1309D5C9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CEC7-9C45-46AB-927E-4B96DDD9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9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C3FF-5B51-4D48-B858-5C6B5C06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72BD4-1A07-4802-88A5-3EC4333B9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34A6A-4487-49D7-99BE-C746C9EA0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781-58E1-42D4-AAF9-BD4E16B95735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E92C6-4269-4B42-BBD2-89D99AC6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5B27C-EFBB-42F7-B033-C75FE1D1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CEC7-9C45-46AB-927E-4B96DDD9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8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CAF9A1-3748-4031-B676-3C2E100F4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6D6C8-27A4-453B-B5DE-7269B7F4B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C141A-9012-42A2-A57A-BE169CB2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781-58E1-42D4-AAF9-BD4E16B95735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2CAA6-EB66-4A2A-B8B0-5B84D6EC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C0207-967C-4819-A650-D7DAA629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CEC7-9C45-46AB-927E-4B96DDD9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8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A72D-A4A9-422E-9ED2-20E1ACB4D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2B296-7681-40D3-B51E-5FA092CCB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5339C-79E0-4541-B4E5-8F22F09C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781-58E1-42D4-AAF9-BD4E16B95735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B4AE2-190F-4D7C-B6B3-01B613AC0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4013B-EF74-4620-AF60-11EC5DCE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CEC7-9C45-46AB-927E-4B96DDD9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4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9229-CAB0-442F-B3A2-BAA29D45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35CEE-9762-4C0E-816C-D5111CEC4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4CB33-59E6-4DD3-B4A2-2C95F283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781-58E1-42D4-AAF9-BD4E16B95735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3DE38-D16D-4472-8A61-FCD61EC6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C834B-2EA1-416E-AE64-834ACFA6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CEC7-9C45-46AB-927E-4B96DDD9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6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5F36-393A-4B99-AF6A-C4EF1778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2B956-E552-45FC-8C10-A2B7E5162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E280B-6599-4832-ACC8-2144AC482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403F3-5188-488F-A1B0-A671DBD9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781-58E1-42D4-AAF9-BD4E16B95735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332BF-C6BD-40B8-B95B-36FC104A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70FBC-B64C-45C6-B3EF-B291800FB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CEC7-9C45-46AB-927E-4B96DDD9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8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2E60-F277-4B5B-9D65-D8A71E27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AA119-D2BF-49C1-A1E7-5540B8B70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ADB12-1BC6-43CD-B00C-2576793A1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31F2A-47FE-42F5-B34C-7D74DFC1E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D316EA-8CCD-470F-AA43-EBDD0701F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B9F764-CA27-4AF4-84E6-80208D0B8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781-58E1-42D4-AAF9-BD4E16B95735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03109D-C16A-4B78-AC75-D8FCBE1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096978-6EDE-4ADE-AB35-BE3FBE49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CEC7-9C45-46AB-927E-4B96DDD9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5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3D98-3DBE-4F17-9B58-602CE1F6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49424-2DB1-4CA8-B68C-5EDABA967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781-58E1-42D4-AAF9-BD4E16B95735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97943-ADE3-4BD0-A7A5-FEDC0942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38221-8A1D-4977-93CD-BAA335364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CEC7-9C45-46AB-927E-4B96DDD9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7C50D2-CE32-428A-BAE2-CCE685E8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781-58E1-42D4-AAF9-BD4E16B95735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4C419-88A4-469E-A288-7B9A26314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CB5B3-A355-427D-9C2B-0240845F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CEC7-9C45-46AB-927E-4B96DDD9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2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E4E8-8E13-4955-B618-408D14EC9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C758D-80A1-4DAD-9C2A-CDC49F7B9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1688F-6828-404D-9C2B-A68FE5116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DD652-F48A-4212-8468-E8F100D4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781-58E1-42D4-AAF9-BD4E16B95735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BB0CD-CF3F-43DB-B22B-198886C1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AB4F1-4EC7-4A15-AEC2-F160B6F5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CEC7-9C45-46AB-927E-4B96DDD9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3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EDD7-9C1D-4C22-8F15-130A1733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8971C8-CB07-40B0-B931-ED92D169C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81177-7221-4779-9372-6D49BA97A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D89BF-CAAC-470C-934B-66C1DC1E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B781-58E1-42D4-AAF9-BD4E16B95735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B4AD4-7070-42D0-B8F7-520DB965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CAFAD-D098-4EB3-9BA2-2AB24546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CEC7-9C45-46AB-927E-4B96DDD9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8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5CEF0-06F5-4CFF-8357-8F3C52344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9BD4B-0052-42EC-9FE6-8A0D469E9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7998E-CC8E-49B7-9F24-D98806E04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6B781-58E1-42D4-AAF9-BD4E16B95735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28DC4-F860-4F45-B6E1-78B007B5E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8A4F8-A8EA-468D-8925-392740C2A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DCEC7-9C45-46AB-927E-4B96DDD9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8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9F36-8472-47A7-92CD-1A4A18317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873" y="61172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AI 6: Design a Fuzzy based application using Python.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58C90-BC2A-42F1-AF9C-1DDD826819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Durgesh Rajdev Vishwakarma.</a:t>
            </a:r>
          </a:p>
          <a:p>
            <a:pPr algn="l"/>
            <a:r>
              <a:rPr lang="en-US" dirty="0"/>
              <a:t>MSc IT Part 2 - Sem 3</a:t>
            </a:r>
          </a:p>
          <a:p>
            <a:pPr algn="l"/>
            <a:r>
              <a:rPr lang="en-US" dirty="0"/>
              <a:t>PRN: 2015430016</a:t>
            </a:r>
          </a:p>
          <a:p>
            <a:pPr algn="l"/>
            <a:r>
              <a:rPr lang="en-US" dirty="0"/>
              <a:t>VPM's B. N. </a:t>
            </a:r>
            <a:r>
              <a:rPr lang="en-US" dirty="0" err="1"/>
              <a:t>Bandodkar</a:t>
            </a:r>
            <a:r>
              <a:rPr lang="en-US" dirty="0"/>
              <a:t> College of Science, Thane.</a:t>
            </a:r>
          </a:p>
        </p:txBody>
      </p:sp>
    </p:spTree>
    <p:extLst>
      <p:ext uri="{BB962C8B-B14F-4D97-AF65-F5344CB8AC3E}">
        <p14:creationId xmlns:p14="http://schemas.microsoft.com/office/powerpoint/2010/main" val="225198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3C5B-3251-4F40-8082-79CEB63D6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681037"/>
            <a:ext cx="10515600" cy="60865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5. Verify function with sample cities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5874E-FED6-410C-8219-5E3C8DD37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47" y="1289689"/>
            <a:ext cx="10515600" cy="5241740"/>
          </a:xfrm>
        </p:spPr>
        <p:txBody>
          <a:bodyPr/>
          <a:lstStyle/>
          <a:p>
            <a:r>
              <a:rPr lang="en-US" sz="2000" dirty="0"/>
              <a:t>print( "Is Shimla cold: " + str( Is(Shimla, cold) ))</a:t>
            </a:r>
          </a:p>
          <a:p>
            <a:r>
              <a:rPr lang="en-US" sz="2000" dirty="0"/>
              <a:t>print( "Is Shimla normal: " + str( Is(Shimla, normal) ))</a:t>
            </a:r>
          </a:p>
          <a:p>
            <a:r>
              <a:rPr lang="en-US" sz="2000" dirty="0"/>
              <a:t>print( "Is Shimla hot: " + str( Is(Shimla, hot) ))</a:t>
            </a:r>
          </a:p>
          <a:p>
            <a:r>
              <a:rPr lang="en-US" sz="2000" b="1" dirty="0"/>
              <a:t>Output: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dirty="0"/>
              <a:t>print( "Is Pune cold: " + str( Is(Pune, cold) ))</a:t>
            </a:r>
          </a:p>
          <a:p>
            <a:r>
              <a:rPr lang="en-US" sz="2000" dirty="0"/>
              <a:t>print( "Is Pune normal: " + str( Is(Pune, normal) ))</a:t>
            </a:r>
          </a:p>
          <a:p>
            <a:r>
              <a:rPr lang="en-US" sz="2000" dirty="0"/>
              <a:t>print( "Is Pune hot: " + str( Is(Pune, hot) ))</a:t>
            </a:r>
          </a:p>
          <a:p>
            <a:r>
              <a:rPr lang="en-US" sz="2000" b="1" dirty="0"/>
              <a:t>Output: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F23BE6-ACAF-4A3A-A753-1F3691E11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188902"/>
              </p:ext>
            </p:extLst>
          </p:nvPr>
        </p:nvGraphicFramePr>
        <p:xfrm>
          <a:off x="719447" y="2833474"/>
          <a:ext cx="614449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4491">
                  <a:extLst>
                    <a:ext uri="{9D8B030D-6E8A-4147-A177-3AD203B41FA5}">
                      <a16:colId xmlns:a16="http://schemas.microsoft.com/office/drawing/2014/main" val="3383903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Shimla cold: Yes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Shimla normal: No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Shimla hot: 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89386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C29CBB8-FE80-4241-92D6-2D32F2732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654637"/>
              </p:ext>
            </p:extLst>
          </p:nvPr>
        </p:nvGraphicFramePr>
        <p:xfrm>
          <a:off x="719447" y="5620109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618331901"/>
                    </a:ext>
                  </a:extLst>
                </a:gridCol>
              </a:tblGrid>
              <a:tr h="91132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Pune cold: No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Pune normal: Yes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Pune hot: 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397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79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9EA8-92C2-47BF-B25E-B22B9AB6F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257"/>
            <a:ext cx="10515600" cy="5915706"/>
          </a:xfrm>
        </p:spPr>
        <p:txBody>
          <a:bodyPr/>
          <a:lstStyle/>
          <a:p>
            <a:r>
              <a:rPr lang="en-US" sz="2000" dirty="0"/>
              <a:t>print( "Is Mumbai cold: " + str( Is(Mumbai, cold) ))</a:t>
            </a:r>
          </a:p>
          <a:p>
            <a:r>
              <a:rPr lang="en-US" sz="2000" dirty="0"/>
              <a:t>print( "Is Mumbai normal: " + str( Is(Mumbai, normal) ))</a:t>
            </a:r>
          </a:p>
          <a:p>
            <a:r>
              <a:rPr lang="en-US" sz="2000" dirty="0"/>
              <a:t>print( "Is Mumbai hot: " + str( Is(Mumbai, hot) ))</a:t>
            </a:r>
          </a:p>
          <a:p>
            <a:pPr marL="0" indent="0">
              <a:buNone/>
            </a:pPr>
            <a:r>
              <a:rPr lang="en-US" sz="2000" b="1" dirty="0"/>
              <a:t>Output: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B81184-11FF-43CA-B3E6-7D44E63F5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002194"/>
              </p:ext>
            </p:extLst>
          </p:nvPr>
        </p:nvGraphicFramePr>
        <p:xfrm>
          <a:off x="1010722" y="1930949"/>
          <a:ext cx="6280727" cy="1002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0727">
                  <a:extLst>
                    <a:ext uri="{9D8B030D-6E8A-4147-A177-3AD203B41FA5}">
                      <a16:colId xmlns:a16="http://schemas.microsoft.com/office/drawing/2014/main" val="1762810258"/>
                    </a:ext>
                  </a:extLst>
                </a:gridCol>
              </a:tblGrid>
              <a:tr h="100225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Mumbai cold: No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Mumbai normal: No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Mumbai hot: 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454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366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9C64-3764-4FA8-82CD-7225EF13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6. Verify Fuzzy Logic with city &amp;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47656-7F56-4DB5-A87C-45BCAA325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sz="2000" dirty="0"/>
              <a:t>print("Fan speed for Shimla: " + str( </a:t>
            </a:r>
            <a:r>
              <a:rPr lang="en-US" sz="2000" dirty="0" err="1"/>
              <a:t>findSpeed</a:t>
            </a:r>
            <a:r>
              <a:rPr lang="en-US" sz="2000" dirty="0"/>
              <a:t>(Shimla) ) )</a:t>
            </a:r>
          </a:p>
          <a:p>
            <a:r>
              <a:rPr lang="en-US" sz="2000" dirty="0"/>
              <a:t>print("Fan speed for Pune: " + str( </a:t>
            </a:r>
            <a:r>
              <a:rPr lang="en-US" sz="2000" dirty="0" err="1"/>
              <a:t>findSpeed</a:t>
            </a:r>
            <a:r>
              <a:rPr lang="en-US" sz="2000" dirty="0"/>
              <a:t>(Pune) ) )</a:t>
            </a:r>
          </a:p>
          <a:p>
            <a:r>
              <a:rPr lang="en-US" sz="2000" dirty="0"/>
              <a:t>print("Fan speed for Jaipur: " + str( </a:t>
            </a:r>
            <a:r>
              <a:rPr lang="en-US" sz="2000" dirty="0" err="1"/>
              <a:t>findSpeed</a:t>
            </a:r>
            <a:r>
              <a:rPr lang="en-US" sz="2000" dirty="0"/>
              <a:t>(Jaipur) ) )</a:t>
            </a:r>
          </a:p>
          <a:p>
            <a:r>
              <a:rPr lang="en-US" sz="2000" dirty="0"/>
              <a:t>print("\n")</a:t>
            </a:r>
          </a:p>
          <a:p>
            <a:r>
              <a:rPr lang="en-US" sz="2000" dirty="0"/>
              <a:t>print("Fan speed at 20: " + str( </a:t>
            </a:r>
            <a:r>
              <a:rPr lang="en-US" sz="2000" dirty="0" err="1"/>
              <a:t>findSpeed</a:t>
            </a:r>
            <a:r>
              <a:rPr lang="en-US" sz="2000" dirty="0"/>
              <a:t>(20) ) )</a:t>
            </a:r>
          </a:p>
          <a:p>
            <a:r>
              <a:rPr lang="en-US" sz="2000" dirty="0"/>
              <a:t>print("Fan speed at 60: " + str( </a:t>
            </a:r>
            <a:r>
              <a:rPr lang="en-US" sz="2000" dirty="0" err="1"/>
              <a:t>findSpeed</a:t>
            </a:r>
            <a:r>
              <a:rPr lang="en-US" sz="2000" dirty="0"/>
              <a:t>(60) ) )</a:t>
            </a:r>
          </a:p>
          <a:p>
            <a:r>
              <a:rPr lang="en-US" sz="2000" dirty="0"/>
              <a:t>print("Fan speed at 90: " + str( </a:t>
            </a:r>
            <a:r>
              <a:rPr lang="en-US" sz="2000" dirty="0" err="1"/>
              <a:t>findSpeed</a:t>
            </a:r>
            <a:r>
              <a:rPr lang="en-US" sz="2000" dirty="0"/>
              <a:t>(90) ) )</a:t>
            </a:r>
          </a:p>
          <a:p>
            <a:pPr marL="0" indent="0">
              <a:buNone/>
            </a:pPr>
            <a:r>
              <a:rPr lang="en-US" sz="2400" b="1" dirty="0"/>
              <a:t>Output: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BB668F-336C-4F65-80D4-E809F1227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455038"/>
              </p:ext>
            </p:extLst>
          </p:nvPr>
        </p:nvGraphicFramePr>
        <p:xfrm>
          <a:off x="838200" y="4598829"/>
          <a:ext cx="81280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108688318"/>
                    </a:ext>
                  </a:extLst>
                </a:gridCol>
              </a:tblGrid>
              <a:tr h="159309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Fan speed for Shimla: Slow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Fan speed for Pune: Medium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Fan speed for Jaipur: Fast</a:t>
                      </a:r>
                    </a:p>
                    <a:p>
                      <a:endParaRPr lang="en-US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Fan speed at 20: Slow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Fan speed at 60: Medium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Fan speed at 90: Fast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496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4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F25D5-859E-42DC-8260-12A74409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In below example I have used Fuzzy logic to determine Fan Speed based on temperature or city.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D5F30-B270-4427-B894-CCA2BF9D7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9550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In Fuzzy Logic objects are not always in one of two states (true or false), but rather in several states at one time.</a:t>
            </a:r>
            <a:br>
              <a:rPr lang="en-US" sz="2000" dirty="0"/>
            </a:br>
            <a:r>
              <a:rPr lang="en-US" sz="2000" dirty="0"/>
              <a:t>We can find membership of an object with below formula:</a:t>
            </a:r>
            <a:br>
              <a:rPr lang="en-US" sz="2000" dirty="0"/>
            </a:br>
            <a:r>
              <a:rPr lang="en-US" sz="2000" dirty="0"/>
              <a:t>Membership = (</a:t>
            </a:r>
            <a:r>
              <a:rPr lang="en-US" sz="2000" dirty="0" err="1"/>
              <a:t>val</a:t>
            </a:r>
            <a:r>
              <a:rPr lang="en-US" sz="2000" dirty="0"/>
              <a:t>-min)/(max-min)</a:t>
            </a:r>
            <a:br>
              <a:rPr lang="en-US" dirty="0"/>
            </a:br>
            <a:endParaRPr lang="en-US" dirty="0"/>
          </a:p>
          <a:p>
            <a:r>
              <a:rPr lang="en-US" dirty="0"/>
              <a:t>1. Temperature Graph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62614E-0590-4773-8493-6994FCAB8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114" y="3428999"/>
            <a:ext cx="4548930" cy="320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11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AAE35-BBF2-437B-BCDE-08D7F8215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3138"/>
            <a:ext cx="10515600" cy="57138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%matplotlib inline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#temprature</a:t>
            </a:r>
          </a:p>
          <a:p>
            <a:r>
              <a:rPr lang="en-US" dirty="0"/>
              <a:t>cold = [0, 30, 50]</a:t>
            </a:r>
          </a:p>
          <a:p>
            <a:r>
              <a:rPr lang="en-US" dirty="0"/>
              <a:t>normal = [40, 54, 78]</a:t>
            </a:r>
          </a:p>
          <a:p>
            <a:r>
              <a:rPr lang="en-US" dirty="0"/>
              <a:t>hot = [66, 83, 100]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percentage = [0, 100, 0]</a:t>
            </a:r>
          </a:p>
          <a:p>
            <a:r>
              <a:rPr lang="en-US" dirty="0"/>
              <a:t> </a:t>
            </a:r>
          </a:p>
          <a:p>
            <a:r>
              <a:rPr lang="en-US" dirty="0" err="1"/>
              <a:t>plt.plot</a:t>
            </a:r>
            <a:r>
              <a:rPr lang="en-US" dirty="0"/>
              <a:t>(cold, percentage)</a:t>
            </a:r>
          </a:p>
          <a:p>
            <a:r>
              <a:rPr lang="en-US" dirty="0" err="1"/>
              <a:t>plt.plot</a:t>
            </a:r>
            <a:r>
              <a:rPr lang="en-US" dirty="0"/>
              <a:t>(normal, percentage)</a:t>
            </a:r>
          </a:p>
          <a:p>
            <a:r>
              <a:rPr lang="en-US" dirty="0" err="1"/>
              <a:t>plt.plot</a:t>
            </a:r>
            <a:r>
              <a:rPr lang="en-US" dirty="0"/>
              <a:t>(hot, percentage)</a:t>
            </a:r>
          </a:p>
          <a:p>
            <a:r>
              <a:rPr lang="en-US" dirty="0" err="1"/>
              <a:t>plt.legend</a:t>
            </a:r>
            <a:r>
              <a:rPr lang="en-US" dirty="0"/>
              <a:t>( ["Cold", "Normal", "Hot"] )</a:t>
            </a:r>
          </a:p>
          <a:p>
            <a:r>
              <a:rPr lang="en-US" dirty="0" err="1"/>
              <a:t>plt.title</a:t>
            </a:r>
            <a:r>
              <a:rPr lang="en-US" dirty="0"/>
              <a:t>("Temperature")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5621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B4F20-6410-4D38-94CE-5149E3A9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2. Fan Speed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B70C1-E114-4B9E-BFB2-CFC267DB3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#Fan Speed</a:t>
            </a:r>
          </a:p>
          <a:p>
            <a:r>
              <a:rPr lang="en-US" dirty="0"/>
              <a:t>slow = [0, 30, 50]</a:t>
            </a:r>
          </a:p>
          <a:p>
            <a:r>
              <a:rPr lang="en-US" dirty="0"/>
              <a:t>medium = [40, 54, 78]</a:t>
            </a:r>
          </a:p>
          <a:p>
            <a:r>
              <a:rPr lang="en-US" dirty="0"/>
              <a:t>fast = [66, 83, 100]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percentage = [0, 100, 0]</a:t>
            </a:r>
          </a:p>
          <a:p>
            <a:r>
              <a:rPr lang="en-US" dirty="0"/>
              <a:t> </a:t>
            </a:r>
          </a:p>
          <a:p>
            <a:r>
              <a:rPr lang="en-US" dirty="0" err="1"/>
              <a:t>plt.plot</a:t>
            </a:r>
            <a:r>
              <a:rPr lang="en-US" dirty="0"/>
              <a:t>(cold, percentage)</a:t>
            </a:r>
          </a:p>
          <a:p>
            <a:r>
              <a:rPr lang="en-US" dirty="0" err="1"/>
              <a:t>plt.plot</a:t>
            </a:r>
            <a:r>
              <a:rPr lang="en-US" dirty="0"/>
              <a:t>(medium, percentage)</a:t>
            </a:r>
          </a:p>
          <a:p>
            <a:r>
              <a:rPr lang="en-US" dirty="0" err="1"/>
              <a:t>plt.plot</a:t>
            </a:r>
            <a:r>
              <a:rPr lang="en-US" dirty="0"/>
              <a:t>(fast, percentage)</a:t>
            </a:r>
          </a:p>
          <a:p>
            <a:r>
              <a:rPr lang="en-US" dirty="0" err="1"/>
              <a:t>plt.legend</a:t>
            </a:r>
            <a:r>
              <a:rPr lang="en-US" dirty="0"/>
              <a:t>( ["Slow", "Medium", "Fast"] )</a:t>
            </a:r>
          </a:p>
          <a:p>
            <a:r>
              <a:rPr lang="en-US" dirty="0" err="1"/>
              <a:t>plt.title</a:t>
            </a:r>
            <a:r>
              <a:rPr lang="en-US" dirty="0"/>
              <a:t>("Fan Speed")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C00FF0B-78EF-4992-BEA8-74B6B9EC6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65" y="1690688"/>
            <a:ext cx="5467458" cy="384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30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E17C-7E51-4E19-A29F-71F2B5A6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3. Function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BFFF4-276A-45A3-838E-55B95349B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410"/>
            <a:ext cx="10515600" cy="488255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#FUNCTIONS</a:t>
            </a:r>
          </a:p>
          <a:p>
            <a:r>
              <a:rPr lang="en-US" dirty="0"/>
              <a:t>def Membership(</a:t>
            </a:r>
            <a:r>
              <a:rPr lang="en-US" dirty="0" err="1"/>
              <a:t>x,List</a:t>
            </a:r>
            <a:r>
              <a:rPr lang="en-US" dirty="0"/>
              <a:t>):</a:t>
            </a:r>
          </a:p>
          <a:p>
            <a:r>
              <a:rPr lang="en-US" dirty="0"/>
              <a:t>    "Returns the membership of a value in a list."</a:t>
            </a:r>
          </a:p>
          <a:p>
            <a:r>
              <a:rPr lang="en-US" dirty="0"/>
              <a:t>    top=(float(x)-List[0])</a:t>
            </a:r>
          </a:p>
          <a:p>
            <a:r>
              <a:rPr lang="en-US" dirty="0"/>
              <a:t>    bottom=(List[-1]-List[0])</a:t>
            </a:r>
          </a:p>
          <a:p>
            <a:r>
              <a:rPr lang="en-US" dirty="0"/>
              <a:t>    M= top/bottom</a:t>
            </a:r>
          </a:p>
          <a:p>
            <a:r>
              <a:rPr lang="en-US" dirty="0"/>
              <a:t>    return M</a:t>
            </a:r>
          </a:p>
          <a:p>
            <a:r>
              <a:rPr lang="en-US" dirty="0"/>
              <a:t>    #print( "Membership: " + str(M) 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def Is(</a:t>
            </a:r>
            <a:r>
              <a:rPr lang="en-US" dirty="0" err="1"/>
              <a:t>x,List</a:t>
            </a:r>
            <a:r>
              <a:rPr lang="en-US" dirty="0"/>
              <a:t>):</a:t>
            </a:r>
          </a:p>
          <a:p>
            <a:r>
              <a:rPr lang="en-US" dirty="0"/>
              <a:t>    "Returns true if a value is in the value range of a list"</a:t>
            </a:r>
          </a:p>
          <a:p>
            <a:r>
              <a:rPr lang="en-US" dirty="0"/>
              <a:t>    #If a value is greater than the first item in a list..</a:t>
            </a:r>
          </a:p>
          <a:p>
            <a:r>
              <a:rPr lang="en-US" dirty="0"/>
              <a:t>    if x &gt;= List[0]:</a:t>
            </a:r>
          </a:p>
        </p:txBody>
      </p:sp>
    </p:spTree>
    <p:extLst>
      <p:ext uri="{BB962C8B-B14F-4D97-AF65-F5344CB8AC3E}">
        <p14:creationId xmlns:p14="http://schemas.microsoft.com/office/powerpoint/2010/main" val="242203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B00CE-B0BE-496E-89AC-6B17D70BC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831"/>
            <a:ext cx="10515600" cy="6415851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#And if it is smaller than the last item in the list...</a:t>
            </a:r>
          </a:p>
          <a:p>
            <a:r>
              <a:rPr lang="en-US" sz="2600" dirty="0"/>
              <a:t>        if x&lt;= List[-1]:</a:t>
            </a:r>
          </a:p>
          <a:p>
            <a:r>
              <a:rPr lang="en-US" sz="2600" dirty="0"/>
              <a:t>            #print the membership of the item in the list...</a:t>
            </a:r>
          </a:p>
          <a:p>
            <a:r>
              <a:rPr lang="en-US" sz="2600" dirty="0"/>
              <a:t>            Membership(</a:t>
            </a:r>
            <a:r>
              <a:rPr lang="en-US" sz="2600" dirty="0" err="1"/>
              <a:t>x,List</a:t>
            </a:r>
            <a:r>
              <a:rPr lang="en-US" sz="2600" dirty="0"/>
              <a:t>)</a:t>
            </a:r>
          </a:p>
          <a:p>
            <a:r>
              <a:rPr lang="en-US" sz="2600" dirty="0"/>
              <a:t>            #And return True</a:t>
            </a:r>
          </a:p>
          <a:p>
            <a:r>
              <a:rPr lang="en-US" sz="2600" dirty="0"/>
              <a:t>            return "Yes"</a:t>
            </a:r>
          </a:p>
          <a:p>
            <a:r>
              <a:rPr lang="en-US" sz="2600" dirty="0"/>
              <a:t>    #No else statement is needed since the return statement will exit the function.</a:t>
            </a:r>
          </a:p>
          <a:p>
            <a:r>
              <a:rPr lang="en-US" sz="2600" dirty="0"/>
              <a:t>    #Print the membership and return False if the above condition is false.</a:t>
            </a:r>
          </a:p>
          <a:p>
            <a:r>
              <a:rPr lang="en-US" sz="2600" dirty="0"/>
              <a:t>    Membership(</a:t>
            </a:r>
            <a:r>
              <a:rPr lang="en-US" sz="2600" dirty="0" err="1"/>
              <a:t>x,List</a:t>
            </a:r>
            <a:r>
              <a:rPr lang="en-US" sz="2600" dirty="0"/>
              <a:t>)</a:t>
            </a:r>
          </a:p>
          <a:p>
            <a:r>
              <a:rPr lang="en-US" sz="2600" dirty="0"/>
              <a:t>    return "No" </a:t>
            </a:r>
          </a:p>
          <a:p>
            <a:endParaRPr lang="en-US" sz="2600" dirty="0"/>
          </a:p>
          <a:p>
            <a:r>
              <a:rPr lang="en-US" sz="2600" dirty="0"/>
              <a:t>#Determine Fan speed based on temperature</a:t>
            </a:r>
          </a:p>
          <a:p>
            <a:r>
              <a:rPr lang="en-US" sz="2600" dirty="0"/>
              <a:t>def </a:t>
            </a:r>
            <a:r>
              <a:rPr lang="en-US" sz="2600" dirty="0" err="1"/>
              <a:t>findSpeed</a:t>
            </a:r>
            <a:r>
              <a:rPr lang="en-US" sz="2600" dirty="0"/>
              <a:t>(temp):</a:t>
            </a:r>
          </a:p>
          <a:p>
            <a:r>
              <a:rPr lang="en-US" sz="2600" dirty="0"/>
              <a:t>    "Determine Fan Speed based temperature or city"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74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4EC7F-E4BE-4F9E-9D23-39C848A34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774" y="261257"/>
            <a:ext cx="10475026" cy="5915706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temp_cold</a:t>
            </a:r>
            <a:r>
              <a:rPr lang="en-US" dirty="0"/>
              <a:t> = Membership(temp, cold)</a:t>
            </a:r>
          </a:p>
          <a:p>
            <a:r>
              <a:rPr lang="en-US" dirty="0"/>
              <a:t>    </a:t>
            </a:r>
            <a:r>
              <a:rPr lang="en-US" dirty="0" err="1"/>
              <a:t>temp_medium</a:t>
            </a:r>
            <a:r>
              <a:rPr lang="en-US" dirty="0"/>
              <a:t> = Membership(temp, normal)</a:t>
            </a:r>
          </a:p>
          <a:p>
            <a:r>
              <a:rPr lang="en-US" dirty="0"/>
              <a:t>    </a:t>
            </a:r>
            <a:r>
              <a:rPr lang="en-US" dirty="0" err="1"/>
              <a:t>temp_hot</a:t>
            </a:r>
            <a:r>
              <a:rPr lang="en-US" dirty="0"/>
              <a:t> = Membership(temp, hot)</a:t>
            </a:r>
          </a:p>
          <a:p>
            <a:r>
              <a:rPr lang="en-US" dirty="0"/>
              <a:t>    </a:t>
            </a:r>
          </a:p>
          <a:p>
            <a:r>
              <a:rPr lang="en-US" dirty="0"/>
              <a:t>    #Fuzzy logic values lies between 0 &amp; 1 (if membership is less than 0 then make it 2 &amp; filter them)</a:t>
            </a:r>
          </a:p>
          <a:p>
            <a:r>
              <a:rPr lang="en-US" dirty="0"/>
              <a:t>    if </a:t>
            </a:r>
            <a:r>
              <a:rPr lang="en-US" dirty="0" err="1"/>
              <a:t>temp_hot</a:t>
            </a:r>
            <a:r>
              <a:rPr lang="en-US" dirty="0"/>
              <a:t> &lt; 0:</a:t>
            </a:r>
          </a:p>
          <a:p>
            <a:r>
              <a:rPr lang="en-US" dirty="0"/>
              <a:t>        </a:t>
            </a:r>
            <a:r>
              <a:rPr lang="en-US" dirty="0" err="1"/>
              <a:t>temp_hot</a:t>
            </a:r>
            <a:r>
              <a:rPr lang="en-US" dirty="0"/>
              <a:t> = 2</a:t>
            </a:r>
          </a:p>
          <a:p>
            <a:r>
              <a:rPr lang="en-US" dirty="0"/>
              <a:t>    if </a:t>
            </a:r>
            <a:r>
              <a:rPr lang="en-US" dirty="0" err="1"/>
              <a:t>temp_medium</a:t>
            </a:r>
            <a:r>
              <a:rPr lang="en-US" dirty="0"/>
              <a:t> &lt; 0:</a:t>
            </a:r>
          </a:p>
          <a:p>
            <a:r>
              <a:rPr lang="en-US" dirty="0"/>
              <a:t>        </a:t>
            </a:r>
            <a:r>
              <a:rPr lang="en-US" dirty="0" err="1"/>
              <a:t>temp_medium</a:t>
            </a:r>
            <a:r>
              <a:rPr lang="en-US" dirty="0"/>
              <a:t> = 2</a:t>
            </a:r>
          </a:p>
          <a:p>
            <a:r>
              <a:rPr lang="en-US" dirty="0"/>
              <a:t>    if </a:t>
            </a:r>
            <a:r>
              <a:rPr lang="en-US" dirty="0" err="1"/>
              <a:t>temp_cold</a:t>
            </a:r>
            <a:r>
              <a:rPr lang="en-US" dirty="0"/>
              <a:t> &lt; 0:</a:t>
            </a:r>
          </a:p>
          <a:p>
            <a:r>
              <a:rPr lang="en-US" dirty="0"/>
              <a:t>        </a:t>
            </a:r>
            <a:r>
              <a:rPr lang="en-US" dirty="0" err="1"/>
              <a:t>temp_cold</a:t>
            </a:r>
            <a:r>
              <a:rPr lang="en-US" dirty="0"/>
              <a:t> = 2</a:t>
            </a:r>
          </a:p>
          <a:p>
            <a:r>
              <a:rPr lang="en-US" dirty="0"/>
              <a:t>        </a:t>
            </a:r>
          </a:p>
          <a:p>
            <a:r>
              <a:rPr lang="en-US" dirty="0"/>
              <a:t>    if( </a:t>
            </a:r>
            <a:r>
              <a:rPr lang="en-US" dirty="0" err="1"/>
              <a:t>temp_cold</a:t>
            </a:r>
            <a:r>
              <a:rPr lang="en-US" dirty="0"/>
              <a:t> &lt;= </a:t>
            </a:r>
            <a:r>
              <a:rPr lang="en-US" dirty="0" err="1"/>
              <a:t>temp_medium</a:t>
            </a:r>
            <a:r>
              <a:rPr lang="en-US" dirty="0"/>
              <a:t>):</a:t>
            </a:r>
          </a:p>
          <a:p>
            <a:r>
              <a:rPr lang="en-US" dirty="0"/>
              <a:t>        return "Slow"</a:t>
            </a:r>
          </a:p>
          <a:p>
            <a:r>
              <a:rPr lang="en-US" dirty="0"/>
              <a:t>    </a:t>
            </a:r>
            <a:r>
              <a:rPr lang="en-US" dirty="0" err="1"/>
              <a:t>elif</a:t>
            </a:r>
            <a:r>
              <a:rPr lang="en-US" dirty="0"/>
              <a:t>( </a:t>
            </a:r>
            <a:r>
              <a:rPr lang="en-US" dirty="0" err="1"/>
              <a:t>temp_medium</a:t>
            </a:r>
            <a:r>
              <a:rPr lang="en-US" dirty="0"/>
              <a:t> &lt;= </a:t>
            </a:r>
            <a:r>
              <a:rPr lang="en-US" dirty="0" err="1"/>
              <a:t>temp_hot</a:t>
            </a:r>
            <a:r>
              <a:rPr lang="en-US" dirty="0"/>
              <a:t>):</a:t>
            </a:r>
          </a:p>
          <a:p>
            <a:r>
              <a:rPr lang="en-US" dirty="0"/>
              <a:t>        return "Medium"</a:t>
            </a:r>
          </a:p>
          <a:p>
            <a:r>
              <a:rPr lang="en-US" dirty="0"/>
              <a:t>    else:</a:t>
            </a:r>
          </a:p>
          <a:p>
            <a:r>
              <a:rPr lang="en-US" dirty="0"/>
              <a:t>        return "Fast"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854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6CDA9-60CB-45BB-BC71-00CEF5BFE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519" y="201881"/>
            <a:ext cx="10641281" cy="5975082"/>
          </a:xfrm>
        </p:spPr>
        <p:txBody>
          <a:bodyPr>
            <a:normAutofit/>
          </a:bodyPr>
          <a:lstStyle/>
          <a:p>
            <a:r>
              <a:rPr lang="en-US" sz="2000" dirty="0"/>
              <a:t>def document(f):</a:t>
            </a:r>
          </a:p>
          <a:p>
            <a:r>
              <a:rPr lang="en-US" sz="2000" dirty="0"/>
              <a:t>    #Print the name of a function and its document string.</a:t>
            </a:r>
          </a:p>
          <a:p>
            <a:r>
              <a:rPr lang="en-US" sz="2000" dirty="0"/>
              <a:t>    print( </a:t>
            </a:r>
            <a:r>
              <a:rPr lang="en-US" sz="2000" dirty="0" err="1"/>
              <a:t>f.__name</a:t>
            </a:r>
            <a:r>
              <a:rPr lang="en-US" sz="2000" dirty="0"/>
              <a:t>__ +': '+ </a:t>
            </a:r>
            <a:r>
              <a:rPr lang="en-US" sz="2000" dirty="0" err="1"/>
              <a:t>f.__doc</a:t>
            </a:r>
            <a:r>
              <a:rPr lang="en-US" sz="2000" dirty="0"/>
              <a:t>__+'\n’ )</a:t>
            </a:r>
          </a:p>
          <a:p>
            <a:endParaRPr lang="en-US" sz="2000" dirty="0"/>
          </a:p>
          <a:p>
            <a:r>
              <a:rPr lang="en-US" sz="2000" dirty="0"/>
              <a:t># Function Documentation</a:t>
            </a:r>
          </a:p>
          <a:p>
            <a:r>
              <a:rPr lang="en-US" sz="2000" dirty="0"/>
              <a:t>document(Is)</a:t>
            </a:r>
          </a:p>
          <a:p>
            <a:r>
              <a:rPr lang="en-US" sz="2000" dirty="0"/>
              <a:t>document(Membership)</a:t>
            </a:r>
          </a:p>
          <a:p>
            <a:r>
              <a:rPr lang="en-US" sz="2000" dirty="0"/>
              <a:t>document(</a:t>
            </a:r>
            <a:r>
              <a:rPr lang="en-US" sz="2000" dirty="0" err="1"/>
              <a:t>findSpeed</a:t>
            </a:r>
            <a:r>
              <a:rPr lang="en-US" sz="2000" dirty="0"/>
              <a:t>)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u="sng" dirty="0"/>
              <a:t>Output: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24B52E-667A-4A50-978F-7D53555B6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283748"/>
              </p:ext>
            </p:extLst>
          </p:nvPr>
        </p:nvGraphicFramePr>
        <p:xfrm>
          <a:off x="992579" y="4346368"/>
          <a:ext cx="8128000" cy="1118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738473347"/>
                    </a:ext>
                  </a:extLst>
                </a:gridCol>
              </a:tblGrid>
              <a:tr h="111807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Is: Returns true if a value is in the value range of a list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Membership: Returns the membership of a value in a list.</a:t>
                      </a:r>
                    </a:p>
                    <a:p>
                      <a:r>
                        <a:rPr lang="en-US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findSpeed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Determine Fan Speed based temperature or 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51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24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C68C-6DC5-4CBA-AD95-B939B1D4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4. Variable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122F6-590D-424F-A0FD-A0B79B529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#temprature range</a:t>
            </a:r>
          </a:p>
          <a:p>
            <a:r>
              <a:rPr lang="en-US" dirty="0"/>
              <a:t>cold = (0, 50)</a:t>
            </a:r>
          </a:p>
          <a:p>
            <a:r>
              <a:rPr lang="en-US" dirty="0"/>
              <a:t>normal = (40, 78)</a:t>
            </a:r>
          </a:p>
          <a:p>
            <a:r>
              <a:rPr lang="en-US" dirty="0"/>
              <a:t>hot = (66, 100)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# Average temperature of cities</a:t>
            </a:r>
          </a:p>
          <a:p>
            <a:r>
              <a:rPr lang="en-US" dirty="0"/>
              <a:t>Mumbai = 88</a:t>
            </a:r>
          </a:p>
          <a:p>
            <a:r>
              <a:rPr lang="en-US" dirty="0"/>
              <a:t>Pune = 64</a:t>
            </a:r>
          </a:p>
          <a:p>
            <a:r>
              <a:rPr lang="en-US" dirty="0"/>
              <a:t>Shimla = 17</a:t>
            </a:r>
          </a:p>
          <a:p>
            <a:r>
              <a:rPr lang="en-US" dirty="0"/>
              <a:t>Jaipur = 90</a:t>
            </a:r>
          </a:p>
        </p:txBody>
      </p:sp>
    </p:spTree>
    <p:extLst>
      <p:ext uri="{BB962C8B-B14F-4D97-AF65-F5344CB8AC3E}">
        <p14:creationId xmlns:p14="http://schemas.microsoft.com/office/powerpoint/2010/main" val="148259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1359</Words>
  <Application>Microsoft Office PowerPoint</Application>
  <PresentationFormat>Widescreen</PresentationFormat>
  <Paragraphs>151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AI 6: Design a Fuzzy based application using Python.</vt:lpstr>
      <vt:lpstr>In below example I have used Fuzzy logic to determine Fan Speed based on temperature or city. </vt:lpstr>
      <vt:lpstr>PowerPoint Presentation</vt:lpstr>
      <vt:lpstr>2. Fan Speed Graph</vt:lpstr>
      <vt:lpstr>3. Function definition</vt:lpstr>
      <vt:lpstr>PowerPoint Presentation</vt:lpstr>
      <vt:lpstr>PowerPoint Presentation</vt:lpstr>
      <vt:lpstr>PowerPoint Presentation</vt:lpstr>
      <vt:lpstr>4. Variable declaration</vt:lpstr>
      <vt:lpstr>5. Verify function with sample cities</vt:lpstr>
      <vt:lpstr>PowerPoint Presentation</vt:lpstr>
      <vt:lpstr>6. Verify Fuzzy Logic with city &amp; temperature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6: Design a Fuzzy based application using Python.</dc:title>
  <dc:creator>Durgesh Vishwakarma</dc:creator>
  <cp:lastModifiedBy>Durgesh Vishwakarma</cp:lastModifiedBy>
  <cp:revision>3</cp:revision>
  <dcterms:created xsi:type="dcterms:W3CDTF">2021-01-31T04:39:47Z</dcterms:created>
  <dcterms:modified xsi:type="dcterms:W3CDTF">2021-01-31T04:53:12Z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durgesh.vishwakarma@ad.infosys.com</vt:lpwstr>
  </property>
  <property fmtid="{D5CDD505-2E9C-101B-9397-08002B2CF9AE}" pid="5" name="MSIP_Label_be4b3411-284d-4d31-bd4f-bc13ef7f1fd6_SetDate">
    <vt:lpwstr>2021-01-31T04:52:16.2898152Z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ActionId">
    <vt:lpwstr>e62534ed-13d6-4dc3-a485-a55b8fb1d154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iteId">
    <vt:lpwstr>63ce7d59-2f3e-42cd-a8cc-be764cff5eb6</vt:lpwstr>
  </property>
  <property fmtid="{D5CDD505-2E9C-101B-9397-08002B2CF9AE}" pid="12" name="MSIP_Label_a0819fa7-4367-4500-ba88-dd630d977609_Owner">
    <vt:lpwstr>durgesh.vishwakarma@ad.infosys.com</vt:lpwstr>
  </property>
  <property fmtid="{D5CDD505-2E9C-101B-9397-08002B2CF9AE}" pid="13" name="MSIP_Label_a0819fa7-4367-4500-ba88-dd630d977609_SetDate">
    <vt:lpwstr>2021-01-31T04:52:16.2898152Z</vt:lpwstr>
  </property>
  <property fmtid="{D5CDD505-2E9C-101B-9397-08002B2CF9AE}" pid="14" name="MSIP_Label_a0819fa7-4367-4500-ba88-dd630d977609_Name">
    <vt:lpwstr>Companywide usage</vt:lpwstr>
  </property>
  <property fmtid="{D5CDD505-2E9C-101B-9397-08002B2CF9AE}" pid="15" name="MSIP_Label_a0819fa7-4367-4500-ba88-dd630d977609_Application">
    <vt:lpwstr>Microsoft Azure Information Protection</vt:lpwstr>
  </property>
  <property fmtid="{D5CDD505-2E9C-101B-9397-08002B2CF9AE}" pid="16" name="MSIP_Label_a0819fa7-4367-4500-ba88-dd630d977609_ActionId">
    <vt:lpwstr>e62534ed-13d6-4dc3-a485-a55b8fb1d154</vt:lpwstr>
  </property>
  <property fmtid="{D5CDD505-2E9C-101B-9397-08002B2CF9AE}" pid="17" name="MSIP_Label_a0819fa7-4367-4500-ba88-dd630d977609_Parent">
    <vt:lpwstr>be4b3411-284d-4d31-bd4f-bc13ef7f1fd6</vt:lpwstr>
  </property>
  <property fmtid="{D5CDD505-2E9C-101B-9397-08002B2CF9AE}" pid="18" name="MSIP_Label_a0819fa7-4367-4500-ba88-dd630d977609_Extended_MSFT_Method">
    <vt:lpwstr>Automatic</vt:lpwstr>
  </property>
  <property fmtid="{D5CDD505-2E9C-101B-9397-08002B2CF9AE}" pid="19" name="Sensitivity">
    <vt:lpwstr>Internal Companywide usage</vt:lpwstr>
  </property>
</Properties>
</file>