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307593"/>
            <a:ext cx="10356850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65680"/>
            <a:ext cx="10356850" cy="417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6071" y="2611370"/>
            <a:ext cx="4409440" cy="236855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 spc="35">
                <a:solidFill>
                  <a:srgbClr val="FFFFFF"/>
                </a:solidFill>
                <a:latin typeface="Carlito"/>
                <a:cs typeface="Carlito"/>
              </a:rPr>
              <a:t>PSIT</a:t>
            </a:r>
            <a:r>
              <a:rPr dirty="0" sz="1400" spc="-1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Carlito"/>
                <a:cs typeface="Carlito"/>
              </a:rPr>
              <a:t>404a</a:t>
            </a:r>
            <a:endParaRPr sz="1400">
              <a:latin typeface="Carlito"/>
              <a:cs typeface="Carlito"/>
            </a:endParaRPr>
          </a:p>
          <a:p>
            <a:pPr marL="12700" marR="3202305">
              <a:lnSpc>
                <a:spcPct val="147500"/>
              </a:lnSpc>
              <a:spcBef>
                <a:spcPts val="75"/>
              </a:spcBef>
            </a:pP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Unit </a:t>
            </a:r>
            <a:r>
              <a:rPr dirty="0" sz="1400" spc="10">
                <a:solidFill>
                  <a:srgbClr val="FFFFFF"/>
                </a:solidFill>
                <a:latin typeface="Carlito"/>
                <a:cs typeface="Carlito"/>
              </a:rPr>
              <a:t>1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Chapter</a:t>
            </a:r>
            <a:r>
              <a:rPr dirty="0" sz="1400" spc="-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Carlito"/>
                <a:cs typeface="Carlito"/>
              </a:rPr>
              <a:t>2  </a:t>
            </a:r>
            <a:r>
              <a:rPr dirty="0" sz="1400" spc="5">
                <a:solidFill>
                  <a:srgbClr val="FFFFFF"/>
                </a:solidFill>
                <a:latin typeface="Carlito"/>
                <a:cs typeface="Carlito"/>
              </a:rPr>
              <a:t>Paradigms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ts val="5180"/>
              </a:lnSpc>
              <a:spcBef>
                <a:spcPts val="590"/>
              </a:spcBef>
            </a:pPr>
            <a:r>
              <a:rPr dirty="0" sz="4800" spc="-170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dirty="0" sz="4800" spc="-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-225">
                <a:solidFill>
                  <a:srgbClr val="FFFFFF"/>
                </a:solidFill>
                <a:latin typeface="Trebuchet MS"/>
                <a:cs typeface="Trebuchet MS"/>
              </a:rPr>
              <a:t>Computer  </a:t>
            </a:r>
            <a:r>
              <a:rPr dirty="0" sz="4800" spc="-254">
                <a:solidFill>
                  <a:srgbClr val="FFFFFF"/>
                </a:solidFill>
                <a:latin typeface="Trebuchet MS"/>
                <a:cs typeface="Trebuchet MS"/>
              </a:rPr>
              <a:t>Interaction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381625" cy="6372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pc="-195"/>
              <a:t>Paradigms for </a:t>
            </a:r>
            <a:r>
              <a:rPr dirty="0" spc="-229"/>
              <a:t>Interaction</a:t>
            </a:r>
            <a:r>
              <a:rPr dirty="0" spc="-894"/>
              <a:t> </a:t>
            </a:r>
            <a:r>
              <a:rPr dirty="0" spc="-200"/>
              <a:t>(Personal  </a:t>
            </a:r>
            <a:r>
              <a:rPr dirty="0" spc="-190"/>
              <a:t>computing)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10308590" cy="361632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marR="48260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5">
                <a:latin typeface="Carlito"/>
                <a:cs typeface="Carlito"/>
              </a:rPr>
              <a:t>In </a:t>
            </a:r>
            <a:r>
              <a:rPr dirty="0" sz="2750" spc="15">
                <a:latin typeface="Carlito"/>
                <a:cs typeface="Carlito"/>
              </a:rPr>
              <a:t>1970's </a:t>
            </a:r>
            <a:r>
              <a:rPr dirty="0" sz="2750" spc="-10">
                <a:latin typeface="Carlito"/>
                <a:cs typeface="Carlito"/>
              </a:rPr>
              <a:t>graphics </a:t>
            </a:r>
            <a:r>
              <a:rPr dirty="0" sz="2750" spc="-5">
                <a:latin typeface="Carlito"/>
                <a:cs typeface="Carlito"/>
              </a:rPr>
              <a:t>programming language </a:t>
            </a:r>
            <a:r>
              <a:rPr dirty="0" sz="2750" spc="-15">
                <a:latin typeface="Carlito"/>
                <a:cs typeface="Carlito"/>
              </a:rPr>
              <a:t>for </a:t>
            </a:r>
            <a:r>
              <a:rPr dirty="0" sz="2750" spc="-10">
                <a:latin typeface="Carlito"/>
                <a:cs typeface="Carlito"/>
              </a:rPr>
              <a:t>children </a:t>
            </a:r>
            <a:r>
              <a:rPr dirty="0" sz="2750" spc="-5">
                <a:latin typeface="Carlito"/>
                <a:cs typeface="Carlito"/>
              </a:rPr>
              <a:t>called </a:t>
            </a:r>
            <a:r>
              <a:rPr dirty="0" sz="2750" spc="5">
                <a:latin typeface="Carlito"/>
                <a:cs typeface="Carlito"/>
              </a:rPr>
              <a:t>LOGO  was </a:t>
            </a:r>
            <a:r>
              <a:rPr dirty="0" sz="2750" spc="-10">
                <a:latin typeface="Carlito"/>
                <a:cs typeface="Carlito"/>
              </a:rPr>
              <a:t>developed.</a:t>
            </a:r>
            <a:endParaRPr sz="2750">
              <a:latin typeface="Carlito"/>
              <a:cs typeface="Carlito"/>
            </a:endParaRPr>
          </a:p>
          <a:p>
            <a:pPr lvl="1" marL="699135" indent="-229235">
              <a:lnSpc>
                <a:spcPts val="2755"/>
              </a:lnSpc>
              <a:spcBef>
                <a:spcPts val="14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computer-controlled </a:t>
            </a:r>
            <a:r>
              <a:rPr dirty="0" sz="2400">
                <a:latin typeface="Carlito"/>
                <a:cs typeface="Carlito"/>
              </a:rPr>
              <a:t>mechanical turtle </a:t>
            </a:r>
            <a:r>
              <a:rPr dirty="0" sz="2400" spc="-5">
                <a:latin typeface="Carlito"/>
                <a:cs typeface="Carlito"/>
              </a:rPr>
              <a:t>that </a:t>
            </a:r>
            <a:r>
              <a:rPr dirty="0" sz="2400" spc="-20">
                <a:latin typeface="Carlito"/>
                <a:cs typeface="Carlito"/>
              </a:rPr>
              <a:t>dragged </a:t>
            </a:r>
            <a:r>
              <a:rPr dirty="0" sz="2400">
                <a:latin typeface="Carlito"/>
                <a:cs typeface="Carlito"/>
              </a:rPr>
              <a:t>a pen </a:t>
            </a:r>
            <a:r>
              <a:rPr dirty="0" sz="2400" spc="-10">
                <a:latin typeface="Carlito"/>
                <a:cs typeface="Carlito"/>
              </a:rPr>
              <a:t>along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2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surface</a:t>
            </a:r>
            <a:endParaRPr sz="2400">
              <a:latin typeface="Carlito"/>
              <a:cs typeface="Carlito"/>
            </a:endParaRPr>
          </a:p>
          <a:p>
            <a:pPr marL="699135">
              <a:lnSpc>
                <a:spcPts val="2755"/>
              </a:lnSpc>
            </a:pPr>
            <a:r>
              <a:rPr dirty="0" sz="2400" spc="5">
                <a:latin typeface="Carlito"/>
                <a:cs typeface="Carlito"/>
              </a:rPr>
              <a:t>to </a:t>
            </a:r>
            <a:r>
              <a:rPr dirty="0" sz="2400" spc="-15">
                <a:latin typeface="Carlito"/>
                <a:cs typeface="Carlito"/>
              </a:rPr>
              <a:t>trace </a:t>
            </a:r>
            <a:r>
              <a:rPr dirty="0" sz="2400" spc="-5">
                <a:latin typeface="Carlito"/>
                <a:cs typeface="Carlito"/>
              </a:rPr>
              <a:t>its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path.</a:t>
            </a:r>
            <a:endParaRPr sz="2400">
              <a:latin typeface="Carlito"/>
              <a:cs typeface="Carlito"/>
            </a:endParaRPr>
          </a:p>
          <a:p>
            <a:pPr lvl="1" marL="699135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5">
                <a:latin typeface="Carlito"/>
                <a:cs typeface="Carlito"/>
              </a:rPr>
              <a:t>trace </a:t>
            </a:r>
            <a:r>
              <a:rPr dirty="0" sz="2400" spc="5">
                <a:latin typeface="Carlito"/>
                <a:cs typeface="Carlito"/>
              </a:rPr>
              <a:t>out </a:t>
            </a:r>
            <a:r>
              <a:rPr dirty="0" sz="2400">
                <a:latin typeface="Carlito"/>
                <a:cs typeface="Carlito"/>
              </a:rPr>
              <a:t>simple geometric </a:t>
            </a:r>
            <a:r>
              <a:rPr dirty="0" sz="2400" spc="5">
                <a:latin typeface="Carlito"/>
                <a:cs typeface="Carlito"/>
              </a:rPr>
              <a:t>shapes, </a:t>
            </a:r>
            <a:r>
              <a:rPr dirty="0" sz="2400" spc="15">
                <a:latin typeface="Carlito"/>
                <a:cs typeface="Carlito"/>
              </a:rPr>
              <a:t>such </a:t>
            </a:r>
            <a:r>
              <a:rPr dirty="0" sz="2400" spc="-15">
                <a:latin typeface="Carlito"/>
                <a:cs typeface="Carlito"/>
              </a:rPr>
              <a:t>as </a:t>
            </a:r>
            <a:r>
              <a:rPr dirty="0" sz="2400">
                <a:latin typeface="Carlito"/>
                <a:cs typeface="Carlito"/>
              </a:rPr>
              <a:t>a square</a:t>
            </a:r>
            <a:r>
              <a:rPr dirty="0" sz="2400" spc="-3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or a </a:t>
            </a:r>
            <a:r>
              <a:rPr dirty="0" sz="2400" spc="-5">
                <a:latin typeface="Carlito"/>
                <a:cs typeface="Carlito"/>
              </a:rPr>
              <a:t>circle.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ct val="91800"/>
              </a:lnSpc>
              <a:spcBef>
                <a:spcPts val="94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35">
                <a:latin typeface="Carlito"/>
                <a:cs typeface="Carlito"/>
              </a:rPr>
              <a:t>Together </a:t>
            </a:r>
            <a:r>
              <a:rPr dirty="0" sz="2750" spc="-20">
                <a:latin typeface="Carlito"/>
                <a:cs typeface="Carlito"/>
              </a:rPr>
              <a:t>with </a:t>
            </a:r>
            <a:r>
              <a:rPr dirty="0" sz="2750" spc="-10">
                <a:latin typeface="Carlito"/>
                <a:cs typeface="Carlito"/>
              </a:rPr>
              <a:t>the </a:t>
            </a:r>
            <a:r>
              <a:rPr dirty="0" sz="2750" spc="-20">
                <a:latin typeface="Carlito"/>
                <a:cs typeface="Carlito"/>
              </a:rPr>
              <a:t>founding </a:t>
            </a:r>
            <a:r>
              <a:rPr dirty="0" sz="2750">
                <a:latin typeface="Carlito"/>
                <a:cs typeface="Carlito"/>
              </a:rPr>
              <a:t>team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15">
                <a:latin typeface="Carlito"/>
                <a:cs typeface="Carlito"/>
              </a:rPr>
              <a:t>researchers </a:t>
            </a:r>
            <a:r>
              <a:rPr dirty="0" sz="2750" spc="15">
                <a:latin typeface="Carlito"/>
                <a:cs typeface="Carlito"/>
              </a:rPr>
              <a:t>at </a:t>
            </a:r>
            <a:r>
              <a:rPr dirty="0" sz="2750" spc="-10">
                <a:latin typeface="Carlito"/>
                <a:cs typeface="Carlito"/>
              </a:rPr>
              <a:t>the </a:t>
            </a:r>
            <a:r>
              <a:rPr dirty="0" sz="2750" spc="-35">
                <a:latin typeface="Carlito"/>
                <a:cs typeface="Carlito"/>
              </a:rPr>
              <a:t>Xerox </a:t>
            </a:r>
            <a:r>
              <a:rPr dirty="0" sz="2750" spc="-20">
                <a:latin typeface="Carlito"/>
                <a:cs typeface="Carlito"/>
              </a:rPr>
              <a:t>Palo </a:t>
            </a:r>
            <a:r>
              <a:rPr dirty="0" sz="2750" spc="-15">
                <a:latin typeface="Carlito"/>
                <a:cs typeface="Carlito"/>
              </a:rPr>
              <a:t>Alto  </a:t>
            </a:r>
            <a:r>
              <a:rPr dirty="0" sz="2750" spc="-20">
                <a:latin typeface="Carlito"/>
                <a:cs typeface="Carlito"/>
              </a:rPr>
              <a:t>Research </a:t>
            </a:r>
            <a:r>
              <a:rPr dirty="0" sz="2750" spc="-10">
                <a:latin typeface="Carlito"/>
                <a:cs typeface="Carlito"/>
              </a:rPr>
              <a:t>Center </a:t>
            </a:r>
            <a:r>
              <a:rPr dirty="0" sz="2750" spc="-35">
                <a:latin typeface="Carlito"/>
                <a:cs typeface="Carlito"/>
              </a:rPr>
              <a:t>(PARC), </a:t>
            </a:r>
            <a:r>
              <a:rPr dirty="0" sz="2750" spc="-40">
                <a:latin typeface="Carlito"/>
                <a:cs typeface="Carlito"/>
              </a:rPr>
              <a:t>Kay </a:t>
            </a:r>
            <a:r>
              <a:rPr dirty="0" sz="2750" spc="-5">
                <a:latin typeface="Carlito"/>
                <a:cs typeface="Carlito"/>
              </a:rPr>
              <a:t>worked </a:t>
            </a:r>
            <a:r>
              <a:rPr dirty="0" sz="2750" spc="25">
                <a:latin typeface="Carlito"/>
                <a:cs typeface="Carlito"/>
              </a:rPr>
              <a:t>on </a:t>
            </a:r>
            <a:r>
              <a:rPr dirty="0" sz="2750" spc="-5">
                <a:latin typeface="Carlito"/>
                <a:cs typeface="Carlito"/>
              </a:rPr>
              <a:t>incorporating </a:t>
            </a:r>
            <a:r>
              <a:rPr dirty="0" sz="2750" spc="10">
                <a:latin typeface="Carlito"/>
                <a:cs typeface="Carlito"/>
              </a:rPr>
              <a:t>a </a:t>
            </a:r>
            <a:r>
              <a:rPr dirty="0" sz="2750" spc="-5">
                <a:latin typeface="Carlito"/>
                <a:cs typeface="Carlito"/>
              </a:rPr>
              <a:t>powerful </a:t>
            </a:r>
            <a:r>
              <a:rPr dirty="0" sz="2750" spc="5">
                <a:latin typeface="Carlito"/>
                <a:cs typeface="Carlito"/>
              </a:rPr>
              <a:t>and  </a:t>
            </a:r>
            <a:r>
              <a:rPr dirty="0" sz="2750" spc="-10">
                <a:latin typeface="Carlito"/>
                <a:cs typeface="Carlito"/>
              </a:rPr>
              <a:t>simple visually </a:t>
            </a:r>
            <a:r>
              <a:rPr dirty="0" sz="2750" spc="-5">
                <a:latin typeface="Carlito"/>
                <a:cs typeface="Carlito"/>
              </a:rPr>
              <a:t>based programming </a:t>
            </a:r>
            <a:r>
              <a:rPr dirty="0" sz="2750" spc="-15">
                <a:latin typeface="Carlito"/>
                <a:cs typeface="Carlito"/>
              </a:rPr>
              <a:t>environment, </a:t>
            </a:r>
            <a:r>
              <a:rPr dirty="0" sz="2750">
                <a:latin typeface="Carlito"/>
                <a:cs typeface="Carlito"/>
              </a:rPr>
              <a:t>Smalltalk, </a:t>
            </a:r>
            <a:r>
              <a:rPr dirty="0" sz="2750" spc="-15">
                <a:latin typeface="Carlito"/>
                <a:cs typeface="Carlito"/>
              </a:rPr>
              <a:t>for </a:t>
            </a:r>
            <a:r>
              <a:rPr dirty="0" sz="2750" spc="-10">
                <a:latin typeface="Carlito"/>
                <a:cs typeface="Carlito"/>
              </a:rPr>
              <a:t>the  personal </a:t>
            </a:r>
            <a:r>
              <a:rPr dirty="0" sz="2750">
                <a:latin typeface="Carlito"/>
                <a:cs typeface="Carlito"/>
              </a:rPr>
              <a:t>computing </a:t>
            </a:r>
            <a:r>
              <a:rPr dirty="0" sz="2750" spc="-5">
                <a:latin typeface="Carlito"/>
                <a:cs typeface="Carlito"/>
              </a:rPr>
              <a:t>hardware that </a:t>
            </a:r>
            <a:r>
              <a:rPr dirty="0" sz="2750" spc="5">
                <a:latin typeface="Carlito"/>
                <a:cs typeface="Carlito"/>
              </a:rPr>
              <a:t>was </a:t>
            </a:r>
            <a:r>
              <a:rPr dirty="0" sz="2750" spc="-10">
                <a:latin typeface="Carlito"/>
                <a:cs typeface="Carlito"/>
              </a:rPr>
              <a:t>just </a:t>
            </a:r>
            <a:r>
              <a:rPr dirty="0" sz="2750" spc="5">
                <a:latin typeface="Carlito"/>
                <a:cs typeface="Carlito"/>
              </a:rPr>
              <a:t>becoming</a:t>
            </a:r>
            <a:r>
              <a:rPr dirty="0" sz="2750" spc="185">
                <a:latin typeface="Carlito"/>
                <a:cs typeface="Carlito"/>
              </a:rPr>
              <a:t> </a:t>
            </a:r>
            <a:r>
              <a:rPr dirty="0" sz="2750" spc="-25">
                <a:latin typeface="Carlito"/>
                <a:cs typeface="Carlito"/>
              </a:rPr>
              <a:t>feasible.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pc="-195"/>
              <a:t>Paradigms</a:t>
            </a:r>
            <a:r>
              <a:rPr dirty="0" spc="-560"/>
              <a:t> </a:t>
            </a:r>
            <a:r>
              <a:rPr dirty="0" spc="-195"/>
              <a:t>for</a:t>
            </a:r>
            <a:r>
              <a:rPr dirty="0" spc="-450"/>
              <a:t> </a:t>
            </a:r>
            <a:r>
              <a:rPr dirty="0" spc="-229"/>
              <a:t>Interaction</a:t>
            </a:r>
            <a:r>
              <a:rPr dirty="0" spc="-254"/>
              <a:t> </a:t>
            </a:r>
            <a:r>
              <a:rPr dirty="0" spc="-120"/>
              <a:t>(Window</a:t>
            </a:r>
            <a:r>
              <a:rPr dirty="0" spc="-520"/>
              <a:t> </a:t>
            </a:r>
            <a:r>
              <a:rPr dirty="0" spc="-204"/>
              <a:t>systems  </a:t>
            </a:r>
            <a:r>
              <a:rPr dirty="0" spc="-155"/>
              <a:t>and </a:t>
            </a:r>
            <a:r>
              <a:rPr dirty="0" spc="-204"/>
              <a:t>the </a:t>
            </a:r>
            <a:r>
              <a:rPr dirty="0" spc="95"/>
              <a:t>WIMP</a:t>
            </a:r>
            <a:r>
              <a:rPr dirty="0" spc="-755"/>
              <a:t> </a:t>
            </a:r>
            <a:r>
              <a:rPr dirty="0" spc="-270"/>
              <a:t>interface)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10340340" cy="339661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10">
                <a:latin typeface="Carlito"/>
                <a:cs typeface="Carlito"/>
              </a:rPr>
              <a:t>Interaction </a:t>
            </a:r>
            <a:r>
              <a:rPr dirty="0" sz="2750" spc="-5">
                <a:latin typeface="Carlito"/>
                <a:cs typeface="Carlito"/>
              </a:rPr>
              <a:t>based </a:t>
            </a:r>
            <a:r>
              <a:rPr dirty="0" sz="2750" spc="30">
                <a:latin typeface="Carlito"/>
                <a:cs typeface="Carlito"/>
              </a:rPr>
              <a:t>on </a:t>
            </a:r>
            <a:r>
              <a:rPr dirty="0" sz="2750" spc="-15">
                <a:latin typeface="Carlito"/>
                <a:cs typeface="Carlito"/>
              </a:rPr>
              <a:t>windows, </a:t>
            </a:r>
            <a:r>
              <a:rPr dirty="0" sz="2750">
                <a:latin typeface="Carlito"/>
                <a:cs typeface="Carlito"/>
              </a:rPr>
              <a:t>icons, menus </a:t>
            </a:r>
            <a:r>
              <a:rPr dirty="0" sz="2750" spc="5">
                <a:latin typeface="Carlito"/>
                <a:cs typeface="Carlito"/>
              </a:rPr>
              <a:t>and </a:t>
            </a:r>
            <a:r>
              <a:rPr dirty="0" sz="2750" spc="-15">
                <a:latin typeface="Carlito"/>
                <a:cs typeface="Carlito"/>
              </a:rPr>
              <a:t>pointers </a:t>
            </a:r>
            <a:r>
              <a:rPr dirty="0" sz="2750" spc="10">
                <a:latin typeface="Carlito"/>
                <a:cs typeface="Carlito"/>
              </a:rPr>
              <a:t>– </a:t>
            </a:r>
            <a:r>
              <a:rPr dirty="0" sz="2750" spc="-10">
                <a:latin typeface="Carlito"/>
                <a:cs typeface="Carlito"/>
              </a:rPr>
              <a:t>the </a:t>
            </a:r>
            <a:r>
              <a:rPr dirty="0" sz="2750" spc="15">
                <a:latin typeface="Carlito"/>
                <a:cs typeface="Carlito"/>
              </a:rPr>
              <a:t>WIMP  </a:t>
            </a:r>
            <a:r>
              <a:rPr dirty="0" sz="2750" spc="-15">
                <a:latin typeface="Carlito"/>
                <a:cs typeface="Carlito"/>
              </a:rPr>
              <a:t>interface </a:t>
            </a:r>
            <a:r>
              <a:rPr dirty="0" sz="2750" spc="10">
                <a:latin typeface="Carlito"/>
                <a:cs typeface="Carlito"/>
              </a:rPr>
              <a:t>– </a:t>
            </a:r>
            <a:r>
              <a:rPr dirty="0" sz="2750" spc="-15">
                <a:latin typeface="Carlito"/>
                <a:cs typeface="Carlito"/>
              </a:rPr>
              <a:t>is </a:t>
            </a:r>
            <a:r>
              <a:rPr dirty="0" sz="2750" spc="15">
                <a:latin typeface="Carlito"/>
                <a:cs typeface="Carlito"/>
              </a:rPr>
              <a:t>now</a:t>
            </a:r>
            <a:r>
              <a:rPr dirty="0" sz="2750" spc="300">
                <a:latin typeface="Carlito"/>
                <a:cs typeface="Carlito"/>
              </a:rPr>
              <a:t> </a:t>
            </a:r>
            <a:r>
              <a:rPr dirty="0" sz="2750" spc="15">
                <a:latin typeface="Carlito"/>
                <a:cs typeface="Carlito"/>
              </a:rPr>
              <a:t>commonplace.</a:t>
            </a:r>
            <a:endParaRPr sz="2750">
              <a:latin typeface="Carlito"/>
              <a:cs typeface="Carlito"/>
            </a:endParaRPr>
          </a:p>
          <a:p>
            <a:pPr marL="241300" marR="506095" indent="-229235">
              <a:lnSpc>
                <a:spcPct val="92200"/>
              </a:lnSpc>
              <a:spcBef>
                <a:spcPts val="869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10">
                <a:latin typeface="Carlito"/>
                <a:cs typeface="Carlito"/>
              </a:rPr>
              <a:t>These interaction </a:t>
            </a:r>
            <a:r>
              <a:rPr dirty="0" sz="2750" spc="-5">
                <a:latin typeface="Carlito"/>
                <a:cs typeface="Carlito"/>
              </a:rPr>
              <a:t>devices </a:t>
            </a:r>
            <a:r>
              <a:rPr dirty="0" sz="2750" spc="-30">
                <a:latin typeface="Carlito"/>
                <a:cs typeface="Carlito"/>
              </a:rPr>
              <a:t>first </a:t>
            </a:r>
            <a:r>
              <a:rPr dirty="0" sz="2750">
                <a:latin typeface="Carlito"/>
                <a:cs typeface="Carlito"/>
              </a:rPr>
              <a:t>appeared </a:t>
            </a:r>
            <a:r>
              <a:rPr dirty="0" sz="2750" spc="-10">
                <a:latin typeface="Carlito"/>
                <a:cs typeface="Carlito"/>
              </a:rPr>
              <a:t>in the </a:t>
            </a:r>
            <a:r>
              <a:rPr dirty="0" sz="2750" spc="10">
                <a:latin typeface="Carlito"/>
                <a:cs typeface="Carlito"/>
              </a:rPr>
              <a:t>commercial  </a:t>
            </a:r>
            <a:r>
              <a:rPr dirty="0" sz="2750">
                <a:latin typeface="Carlito"/>
                <a:cs typeface="Carlito"/>
              </a:rPr>
              <a:t>marketplace </a:t>
            </a:r>
            <a:r>
              <a:rPr dirty="0" sz="2750" spc="-10">
                <a:latin typeface="Carlito"/>
                <a:cs typeface="Carlito"/>
              </a:rPr>
              <a:t>in April </a:t>
            </a:r>
            <a:r>
              <a:rPr dirty="0" sz="2750" spc="20">
                <a:latin typeface="Carlito"/>
                <a:cs typeface="Carlito"/>
              </a:rPr>
              <a:t>1981, </a:t>
            </a:r>
            <a:r>
              <a:rPr dirty="0" sz="2750" spc="-15">
                <a:latin typeface="Carlito"/>
                <a:cs typeface="Carlito"/>
              </a:rPr>
              <a:t>when </a:t>
            </a:r>
            <a:r>
              <a:rPr dirty="0" sz="2750" spc="-35">
                <a:latin typeface="Carlito"/>
                <a:cs typeface="Carlito"/>
              </a:rPr>
              <a:t>Xerox </a:t>
            </a:r>
            <a:r>
              <a:rPr dirty="0" sz="2750" spc="5">
                <a:latin typeface="Carlito"/>
                <a:cs typeface="Carlito"/>
              </a:rPr>
              <a:t>Corporation </a:t>
            </a:r>
            <a:r>
              <a:rPr dirty="0" sz="2750" spc="-15">
                <a:latin typeface="Carlito"/>
                <a:cs typeface="Carlito"/>
              </a:rPr>
              <a:t>introduced </a:t>
            </a:r>
            <a:r>
              <a:rPr dirty="0" sz="2750" spc="-10">
                <a:latin typeface="Carlito"/>
                <a:cs typeface="Carlito"/>
              </a:rPr>
              <a:t>the  </a:t>
            </a:r>
            <a:r>
              <a:rPr dirty="0" sz="2750" spc="20">
                <a:latin typeface="Carlito"/>
                <a:cs typeface="Carlito"/>
              </a:rPr>
              <a:t>8010 </a:t>
            </a:r>
            <a:r>
              <a:rPr dirty="0" sz="2750">
                <a:latin typeface="Carlito"/>
                <a:cs typeface="Carlito"/>
              </a:rPr>
              <a:t>Star Information</a:t>
            </a:r>
            <a:r>
              <a:rPr dirty="0" sz="2750" spc="110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System.</a:t>
            </a:r>
            <a:endParaRPr sz="2750">
              <a:latin typeface="Carlito"/>
              <a:cs typeface="Carlito"/>
            </a:endParaRPr>
          </a:p>
          <a:p>
            <a:pPr marL="241300" marR="424815" indent="-22923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5">
                <a:latin typeface="Carlito"/>
                <a:cs typeface="Carlito"/>
              </a:rPr>
              <a:t>Many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15">
                <a:latin typeface="Carlito"/>
                <a:cs typeface="Carlito"/>
              </a:rPr>
              <a:t>the </a:t>
            </a:r>
            <a:r>
              <a:rPr dirty="0" sz="2750" spc="-10">
                <a:latin typeface="Carlito"/>
                <a:cs typeface="Carlito"/>
              </a:rPr>
              <a:t>interaction </a:t>
            </a:r>
            <a:r>
              <a:rPr dirty="0" sz="2750" spc="-15">
                <a:latin typeface="Carlito"/>
                <a:cs typeface="Carlito"/>
              </a:rPr>
              <a:t>techniques underlying </a:t>
            </a:r>
            <a:r>
              <a:rPr dirty="0" sz="2750" spc="10">
                <a:latin typeface="Carlito"/>
                <a:cs typeface="Carlito"/>
              </a:rPr>
              <a:t>a </a:t>
            </a:r>
            <a:r>
              <a:rPr dirty="0" sz="2750" spc="-15">
                <a:latin typeface="Carlito"/>
                <a:cs typeface="Carlito"/>
              </a:rPr>
              <a:t>windowing </a:t>
            </a:r>
            <a:r>
              <a:rPr dirty="0" sz="2750" spc="-25">
                <a:latin typeface="Carlito"/>
                <a:cs typeface="Carlito"/>
              </a:rPr>
              <a:t>system  </a:t>
            </a:r>
            <a:r>
              <a:rPr dirty="0" sz="2750" spc="-5">
                <a:latin typeface="Carlito"/>
                <a:cs typeface="Carlito"/>
              </a:rPr>
              <a:t>were </a:t>
            </a:r>
            <a:r>
              <a:rPr dirty="0" sz="2750" spc="-15">
                <a:latin typeface="Carlito"/>
                <a:cs typeface="Carlito"/>
              </a:rPr>
              <a:t>used </a:t>
            </a:r>
            <a:r>
              <a:rPr dirty="0" sz="2750" spc="-10">
                <a:latin typeface="Carlito"/>
                <a:cs typeface="Carlito"/>
              </a:rPr>
              <a:t>in </a:t>
            </a:r>
            <a:r>
              <a:rPr dirty="0" sz="2750" spc="-20">
                <a:latin typeface="Carlito"/>
                <a:cs typeface="Carlito"/>
              </a:rPr>
              <a:t>Engelbart’s </a:t>
            </a:r>
            <a:r>
              <a:rPr dirty="0" sz="2750" spc="-10">
                <a:latin typeface="Carlito"/>
                <a:cs typeface="Carlito"/>
              </a:rPr>
              <a:t>group in </a:t>
            </a:r>
            <a:r>
              <a:rPr dirty="0" sz="2750" spc="25">
                <a:latin typeface="Carlito"/>
                <a:cs typeface="Carlito"/>
              </a:rPr>
              <a:t>NLS </a:t>
            </a:r>
            <a:r>
              <a:rPr dirty="0" sz="2750" spc="5">
                <a:latin typeface="Carlito"/>
                <a:cs typeface="Carlito"/>
              </a:rPr>
              <a:t>and </a:t>
            </a:r>
            <a:r>
              <a:rPr dirty="0" sz="2750" spc="15">
                <a:latin typeface="Carlito"/>
                <a:cs typeface="Carlito"/>
              </a:rPr>
              <a:t>at </a:t>
            </a:r>
            <a:r>
              <a:rPr dirty="0" sz="2750" spc="-40">
                <a:latin typeface="Carlito"/>
                <a:cs typeface="Carlito"/>
              </a:rPr>
              <a:t>Xerox </a:t>
            </a:r>
            <a:r>
              <a:rPr dirty="0" sz="2750" spc="-55">
                <a:latin typeface="Carlito"/>
                <a:cs typeface="Carlito"/>
              </a:rPr>
              <a:t>PARC </a:t>
            </a:r>
            <a:r>
              <a:rPr dirty="0" sz="2750" spc="-10">
                <a:latin typeface="Carlito"/>
                <a:cs typeface="Carlito"/>
              </a:rPr>
              <a:t>in </a:t>
            </a:r>
            <a:r>
              <a:rPr dirty="0" sz="2750" spc="-15">
                <a:latin typeface="Carlito"/>
                <a:cs typeface="Carlito"/>
              </a:rPr>
              <a:t>the  experimental </a:t>
            </a:r>
            <a:r>
              <a:rPr dirty="0" sz="2750" spc="-5">
                <a:latin typeface="Carlito"/>
                <a:cs typeface="Carlito"/>
              </a:rPr>
              <a:t>precursor to </a:t>
            </a:r>
            <a:r>
              <a:rPr dirty="0" sz="2750" spc="-40">
                <a:latin typeface="Carlito"/>
                <a:cs typeface="Carlito"/>
              </a:rPr>
              <a:t>Star, </a:t>
            </a:r>
            <a:r>
              <a:rPr dirty="0" sz="2750" spc="-10">
                <a:latin typeface="Carlito"/>
                <a:cs typeface="Carlito"/>
              </a:rPr>
              <a:t>the</a:t>
            </a:r>
            <a:r>
              <a:rPr dirty="0" sz="2750" spc="25">
                <a:latin typeface="Carlito"/>
                <a:cs typeface="Carlito"/>
              </a:rPr>
              <a:t> </a:t>
            </a:r>
            <a:r>
              <a:rPr dirty="0" sz="2750" spc="-5">
                <a:latin typeface="Carlito"/>
                <a:cs typeface="Carlito"/>
              </a:rPr>
              <a:t>Alto.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934783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95"/>
              <a:t>Paradigms for</a:t>
            </a:r>
            <a:r>
              <a:rPr dirty="0" spc="-1050"/>
              <a:t> </a:t>
            </a:r>
            <a:r>
              <a:rPr dirty="0" spc="-229"/>
              <a:t>Interaction </a:t>
            </a:r>
            <a:r>
              <a:rPr dirty="0" spc="-240"/>
              <a:t>(The </a:t>
            </a:r>
            <a:r>
              <a:rPr dirty="0" spc="-195"/>
              <a:t>metaphor)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10335895" cy="402590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marR="899794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5">
                <a:latin typeface="Carlito"/>
                <a:cs typeface="Carlito"/>
              </a:rPr>
              <a:t>Metaphors </a:t>
            </a:r>
            <a:r>
              <a:rPr dirty="0" sz="2750" spc="15">
                <a:latin typeface="Carlito"/>
                <a:cs typeface="Carlito"/>
              </a:rPr>
              <a:t>are </a:t>
            </a:r>
            <a:r>
              <a:rPr dirty="0" sz="2750" spc="-15">
                <a:latin typeface="Carlito"/>
                <a:cs typeface="Carlito"/>
              </a:rPr>
              <a:t>used </a:t>
            </a:r>
            <a:r>
              <a:rPr dirty="0" sz="2750" spc="-20">
                <a:latin typeface="Carlito"/>
                <a:cs typeface="Carlito"/>
              </a:rPr>
              <a:t>quite </a:t>
            </a:r>
            <a:r>
              <a:rPr dirty="0" sz="2750" spc="-15">
                <a:latin typeface="Carlito"/>
                <a:cs typeface="Carlito"/>
              </a:rPr>
              <a:t>successfully </a:t>
            </a:r>
            <a:r>
              <a:rPr dirty="0" sz="2750" spc="-5">
                <a:latin typeface="Carlito"/>
                <a:cs typeface="Carlito"/>
              </a:rPr>
              <a:t>to </a:t>
            </a:r>
            <a:r>
              <a:rPr dirty="0" sz="2750" spc="5">
                <a:latin typeface="Carlito"/>
                <a:cs typeface="Carlito"/>
              </a:rPr>
              <a:t>teach </a:t>
            </a:r>
            <a:r>
              <a:rPr dirty="0" sz="2750" spc="-10">
                <a:latin typeface="Carlito"/>
                <a:cs typeface="Carlito"/>
              </a:rPr>
              <a:t>new </a:t>
            </a:r>
            <a:r>
              <a:rPr dirty="0" sz="2750">
                <a:latin typeface="Carlito"/>
                <a:cs typeface="Carlito"/>
              </a:rPr>
              <a:t>concepts </a:t>
            </a:r>
            <a:r>
              <a:rPr dirty="0" sz="2750" spc="-10">
                <a:latin typeface="Carlito"/>
                <a:cs typeface="Carlito"/>
              </a:rPr>
              <a:t>in  </a:t>
            </a:r>
            <a:r>
              <a:rPr dirty="0" sz="2750" spc="5">
                <a:latin typeface="Carlito"/>
                <a:cs typeface="Carlito"/>
              </a:rPr>
              <a:t>terms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>
                <a:latin typeface="Carlito"/>
                <a:cs typeface="Carlito"/>
              </a:rPr>
              <a:t>ones </a:t>
            </a:r>
            <a:r>
              <a:rPr dirty="0" sz="2750" spc="-5">
                <a:latin typeface="Carlito"/>
                <a:cs typeface="Carlito"/>
              </a:rPr>
              <a:t>which </a:t>
            </a:r>
            <a:r>
              <a:rPr dirty="0" sz="2750" spc="15">
                <a:latin typeface="Carlito"/>
                <a:cs typeface="Carlito"/>
              </a:rPr>
              <a:t>are </a:t>
            </a:r>
            <a:r>
              <a:rPr dirty="0" sz="2750">
                <a:latin typeface="Carlito"/>
                <a:cs typeface="Carlito"/>
              </a:rPr>
              <a:t>already</a:t>
            </a:r>
            <a:r>
              <a:rPr dirty="0" sz="2750" spc="260">
                <a:latin typeface="Carlito"/>
                <a:cs typeface="Carlito"/>
              </a:rPr>
              <a:t> </a:t>
            </a:r>
            <a:r>
              <a:rPr dirty="0" sz="2750" spc="-15">
                <a:latin typeface="Carlito"/>
                <a:cs typeface="Carlito"/>
              </a:rPr>
              <a:t>understood.</a:t>
            </a:r>
            <a:endParaRPr sz="2750">
              <a:latin typeface="Carlito"/>
              <a:cs typeface="Carlito"/>
            </a:endParaRPr>
          </a:p>
          <a:p>
            <a:pPr marL="241300" marR="157480" indent="-229235">
              <a:lnSpc>
                <a:spcPts val="3080"/>
              </a:lnSpc>
              <a:spcBef>
                <a:spcPts val="9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5">
                <a:latin typeface="Carlito"/>
                <a:cs typeface="Carlito"/>
              </a:rPr>
              <a:t>Metaphors </a:t>
            </a:r>
            <a:r>
              <a:rPr dirty="0" sz="2750" spc="15">
                <a:latin typeface="Carlito"/>
                <a:cs typeface="Carlito"/>
              </a:rPr>
              <a:t>are </a:t>
            </a:r>
            <a:r>
              <a:rPr dirty="0" sz="2750" spc="-15">
                <a:latin typeface="Carlito"/>
                <a:cs typeface="Carlito"/>
              </a:rPr>
              <a:t>used </a:t>
            </a:r>
            <a:r>
              <a:rPr dirty="0" sz="2750" spc="-5">
                <a:latin typeface="Carlito"/>
                <a:cs typeface="Carlito"/>
              </a:rPr>
              <a:t>to </a:t>
            </a:r>
            <a:r>
              <a:rPr dirty="0" sz="2750" spc="-10">
                <a:latin typeface="Carlito"/>
                <a:cs typeface="Carlito"/>
              </a:rPr>
              <a:t>describe the functionality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5">
                <a:latin typeface="Carlito"/>
                <a:cs typeface="Carlito"/>
              </a:rPr>
              <a:t>many </a:t>
            </a:r>
            <a:r>
              <a:rPr dirty="0" sz="2750" spc="-10">
                <a:latin typeface="Carlito"/>
                <a:cs typeface="Carlito"/>
              </a:rPr>
              <a:t>interaction  </a:t>
            </a:r>
            <a:r>
              <a:rPr dirty="0" sz="2750" spc="-20">
                <a:latin typeface="Carlito"/>
                <a:cs typeface="Carlito"/>
              </a:rPr>
              <a:t>widgets, </a:t>
            </a:r>
            <a:r>
              <a:rPr dirty="0" sz="2750">
                <a:latin typeface="Carlito"/>
                <a:cs typeface="Carlito"/>
              </a:rPr>
              <a:t>such </a:t>
            </a:r>
            <a:r>
              <a:rPr dirty="0" sz="2750" spc="20">
                <a:latin typeface="Carlito"/>
                <a:cs typeface="Carlito"/>
              </a:rPr>
              <a:t>as </a:t>
            </a:r>
            <a:r>
              <a:rPr dirty="0" sz="2750" spc="-15">
                <a:latin typeface="Carlito"/>
                <a:cs typeface="Carlito"/>
              </a:rPr>
              <a:t>windows, </a:t>
            </a:r>
            <a:r>
              <a:rPr dirty="0" sz="2750" spc="-10">
                <a:latin typeface="Carlito"/>
                <a:cs typeface="Carlito"/>
              </a:rPr>
              <a:t>menus, </a:t>
            </a:r>
            <a:r>
              <a:rPr dirty="0" sz="2750" spc="-20">
                <a:latin typeface="Carlito"/>
                <a:cs typeface="Carlito"/>
              </a:rPr>
              <a:t>buttons</a:t>
            </a:r>
            <a:r>
              <a:rPr dirty="0" sz="2750" spc="-70">
                <a:latin typeface="Carlito"/>
                <a:cs typeface="Carlito"/>
              </a:rPr>
              <a:t> </a:t>
            </a:r>
            <a:r>
              <a:rPr dirty="0" sz="2750" spc="5">
                <a:latin typeface="Carlito"/>
                <a:cs typeface="Carlito"/>
              </a:rPr>
              <a:t>and </a:t>
            </a:r>
            <a:r>
              <a:rPr dirty="0" sz="2750" spc="-25">
                <a:latin typeface="Carlito"/>
                <a:cs typeface="Carlito"/>
              </a:rPr>
              <a:t>palettes.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5">
                <a:latin typeface="Carlito"/>
                <a:cs typeface="Carlito"/>
              </a:rPr>
              <a:t>For</a:t>
            </a:r>
            <a:r>
              <a:rPr dirty="0" sz="2750" spc="50">
                <a:latin typeface="Carlito"/>
                <a:cs typeface="Carlito"/>
              </a:rPr>
              <a:t> </a:t>
            </a:r>
            <a:r>
              <a:rPr dirty="0" sz="2750" spc="-20">
                <a:latin typeface="Carlito"/>
                <a:cs typeface="Carlito"/>
              </a:rPr>
              <a:t>example:</a:t>
            </a:r>
            <a:endParaRPr sz="2750">
              <a:latin typeface="Carlito"/>
              <a:cs typeface="Carlito"/>
            </a:endParaRPr>
          </a:p>
          <a:p>
            <a:pPr lvl="1" marL="699135" marR="5080" indent="-229235">
              <a:lnSpc>
                <a:spcPct val="90000"/>
              </a:lnSpc>
              <a:spcBef>
                <a:spcPts val="56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0">
                <a:latin typeface="Carlito"/>
                <a:cs typeface="Carlito"/>
              </a:rPr>
              <a:t>Linking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 spc="10">
                <a:latin typeface="Carlito"/>
                <a:cs typeface="Carlito"/>
              </a:rPr>
              <a:t>set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tasks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associated</a:t>
            </a:r>
            <a:r>
              <a:rPr dirty="0" sz="2400" spc="-15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with</a:t>
            </a:r>
            <a:r>
              <a:rPr dirty="0" sz="240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file</a:t>
            </a:r>
            <a:r>
              <a:rPr dirty="0" sz="2400" spc="7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manipulation </a:t>
            </a:r>
            <a:r>
              <a:rPr dirty="0" sz="2400" spc="5">
                <a:latin typeface="Carlito"/>
                <a:cs typeface="Carlito"/>
              </a:rPr>
              <a:t>to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filing</a:t>
            </a:r>
            <a:r>
              <a:rPr dirty="0" sz="2400" spc="5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tasks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in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  </a:t>
            </a:r>
            <a:r>
              <a:rPr dirty="0" sz="2400" spc="-10">
                <a:latin typeface="Carlito"/>
                <a:cs typeface="Carlito"/>
              </a:rPr>
              <a:t>typical </a:t>
            </a:r>
            <a:r>
              <a:rPr dirty="0" sz="2400" spc="5">
                <a:latin typeface="Carlito"/>
                <a:cs typeface="Carlito"/>
              </a:rPr>
              <a:t>office </a:t>
            </a:r>
            <a:r>
              <a:rPr dirty="0" sz="2400" spc="-15">
                <a:latin typeface="Carlito"/>
                <a:cs typeface="Carlito"/>
              </a:rPr>
              <a:t>environment </a:t>
            </a:r>
            <a:r>
              <a:rPr dirty="0" sz="2400" spc="-10">
                <a:latin typeface="Carlito"/>
                <a:cs typeface="Carlito"/>
              </a:rPr>
              <a:t>makes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actual computerized </a:t>
            </a:r>
            <a:r>
              <a:rPr dirty="0" sz="2400" spc="10">
                <a:latin typeface="Carlito"/>
                <a:cs typeface="Carlito"/>
              </a:rPr>
              <a:t>tasks </a:t>
            </a:r>
            <a:r>
              <a:rPr dirty="0" sz="2400" spc="-5">
                <a:latin typeface="Carlito"/>
                <a:cs typeface="Carlito"/>
              </a:rPr>
              <a:t>easier </a:t>
            </a:r>
            <a:r>
              <a:rPr dirty="0" sz="2400" spc="5">
                <a:latin typeface="Carlito"/>
                <a:cs typeface="Carlito"/>
              </a:rPr>
              <a:t>to  </a:t>
            </a:r>
            <a:r>
              <a:rPr dirty="0" sz="2400" spc="-5">
                <a:latin typeface="Carlito"/>
                <a:cs typeface="Carlito"/>
              </a:rPr>
              <a:t>understand </a:t>
            </a:r>
            <a:r>
              <a:rPr dirty="0" sz="2400" spc="-15">
                <a:latin typeface="Carlito"/>
                <a:cs typeface="Carlito"/>
              </a:rPr>
              <a:t>at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first.</a:t>
            </a:r>
            <a:endParaRPr sz="2400">
              <a:latin typeface="Carlito"/>
              <a:cs typeface="Carlito"/>
            </a:endParaRPr>
          </a:p>
          <a:p>
            <a:pPr lvl="1" marL="699135" marR="459740" indent="-229235">
              <a:lnSpc>
                <a:spcPts val="2630"/>
              </a:lnSpc>
              <a:spcBef>
                <a:spcPts val="49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5">
                <a:latin typeface="Carlito"/>
                <a:cs typeface="Carlito"/>
              </a:rPr>
              <a:t>Widespread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 spc="10">
                <a:latin typeface="Carlito"/>
                <a:cs typeface="Carlito"/>
              </a:rPr>
              <a:t>use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the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spreadsheet</a:t>
            </a:r>
            <a:r>
              <a:rPr dirty="0" sz="2400" spc="-14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metaphor</a:t>
            </a:r>
            <a:r>
              <a:rPr dirty="0" sz="2400" spc="-10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for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accounting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and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financial  </a:t>
            </a:r>
            <a:r>
              <a:rPr dirty="0" sz="2400">
                <a:latin typeface="Carlito"/>
                <a:cs typeface="Carlito"/>
              </a:rPr>
              <a:t>modeling.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pc="-195"/>
              <a:t>Paradigms for </a:t>
            </a:r>
            <a:r>
              <a:rPr dirty="0" spc="-229"/>
              <a:t>Interaction</a:t>
            </a:r>
            <a:r>
              <a:rPr dirty="0" spc="-894"/>
              <a:t> </a:t>
            </a:r>
            <a:r>
              <a:rPr dirty="0" spc="-240"/>
              <a:t>(Direct  </a:t>
            </a:r>
            <a:r>
              <a:rPr dirty="0" spc="-200"/>
              <a:t>manipulation)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75523"/>
            <a:ext cx="10291445" cy="431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ts val="2605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early 1980s as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price of </a:t>
            </a:r>
            <a:r>
              <a:rPr dirty="0" sz="2400" spc="-15">
                <a:latin typeface="Carlito"/>
                <a:cs typeface="Carlito"/>
              </a:rPr>
              <a:t>fast </a:t>
            </a:r>
            <a:r>
              <a:rPr dirty="0" sz="2400" spc="-10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high-quality </a:t>
            </a:r>
            <a:r>
              <a:rPr dirty="0" sz="2400" spc="-15">
                <a:latin typeface="Carlito"/>
                <a:cs typeface="Carlito"/>
              </a:rPr>
              <a:t>graphics </a:t>
            </a:r>
            <a:r>
              <a:rPr dirty="0" sz="2400" spc="-10">
                <a:latin typeface="Carlito"/>
                <a:cs typeface="Carlito"/>
              </a:rPr>
              <a:t>hardware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was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605"/>
              </a:lnSpc>
            </a:pPr>
            <a:r>
              <a:rPr dirty="0" sz="2400" spc="-5">
                <a:latin typeface="Carlito"/>
                <a:cs typeface="Carlito"/>
              </a:rPr>
              <a:t>steadily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decreasing.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ct val="7960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-20">
                <a:latin typeface="Carlito"/>
                <a:cs typeface="Carlito"/>
              </a:rPr>
              <a:t>Rapid </a:t>
            </a:r>
            <a:r>
              <a:rPr dirty="0" sz="2400" spc="-10">
                <a:latin typeface="Carlito"/>
                <a:cs typeface="Carlito"/>
              </a:rPr>
              <a:t>visual and audio </a:t>
            </a:r>
            <a:r>
              <a:rPr dirty="0" sz="2400" spc="-5">
                <a:latin typeface="Carlito"/>
                <a:cs typeface="Carlito"/>
              </a:rPr>
              <a:t>feedback </a:t>
            </a:r>
            <a:r>
              <a:rPr dirty="0" sz="2400">
                <a:latin typeface="Carlito"/>
                <a:cs typeface="Carlito"/>
              </a:rPr>
              <a:t>on a </a:t>
            </a:r>
            <a:r>
              <a:rPr dirty="0" sz="2400" spc="5">
                <a:latin typeface="Carlito"/>
                <a:cs typeface="Carlito"/>
              </a:rPr>
              <a:t>high-resolution </a:t>
            </a:r>
            <a:r>
              <a:rPr dirty="0" sz="2400" spc="-20">
                <a:latin typeface="Carlito"/>
                <a:cs typeface="Carlito"/>
              </a:rPr>
              <a:t>display </a:t>
            </a:r>
            <a:r>
              <a:rPr dirty="0" sz="2400" spc="5">
                <a:latin typeface="Carlito"/>
                <a:cs typeface="Carlito"/>
              </a:rPr>
              <a:t>screen </a:t>
            </a:r>
            <a:r>
              <a:rPr dirty="0" sz="2400">
                <a:latin typeface="Carlito"/>
                <a:cs typeface="Carlito"/>
              </a:rPr>
              <a:t>or </a:t>
            </a:r>
            <a:r>
              <a:rPr dirty="0" sz="2400" spc="-10">
                <a:latin typeface="Carlito"/>
                <a:cs typeface="Carlito"/>
              </a:rPr>
              <a:t>through </a:t>
            </a:r>
            <a:r>
              <a:rPr dirty="0" sz="2400">
                <a:latin typeface="Carlito"/>
                <a:cs typeface="Carlito"/>
              </a:rPr>
              <a:t>a  </a:t>
            </a:r>
            <a:r>
              <a:rPr dirty="0" sz="2400" spc="-5">
                <a:latin typeface="Carlito"/>
                <a:cs typeface="Carlito"/>
              </a:rPr>
              <a:t>high-quality </a:t>
            </a:r>
            <a:r>
              <a:rPr dirty="0" sz="2400" spc="10">
                <a:latin typeface="Carlito"/>
                <a:cs typeface="Carlito"/>
              </a:rPr>
              <a:t>sound </a:t>
            </a:r>
            <a:r>
              <a:rPr dirty="0" sz="2400" spc="-5">
                <a:latin typeface="Carlito"/>
                <a:cs typeface="Carlito"/>
              </a:rPr>
              <a:t>system </a:t>
            </a:r>
            <a:r>
              <a:rPr dirty="0" sz="2400" spc="-10">
                <a:latin typeface="Carlito"/>
                <a:cs typeface="Carlito"/>
              </a:rPr>
              <a:t>makes </a:t>
            </a:r>
            <a:r>
              <a:rPr dirty="0" sz="2400" spc="-15">
                <a:latin typeface="Carlito"/>
                <a:cs typeface="Carlito"/>
              </a:rPr>
              <a:t>it </a:t>
            </a:r>
            <a:r>
              <a:rPr dirty="0" sz="2400" spc="5">
                <a:latin typeface="Carlito"/>
                <a:cs typeface="Carlito"/>
              </a:rPr>
              <a:t>possible to </a:t>
            </a:r>
            <a:r>
              <a:rPr dirty="0" sz="2400" spc="-20">
                <a:latin typeface="Carlito"/>
                <a:cs typeface="Carlito"/>
              </a:rPr>
              <a:t>provide </a:t>
            </a:r>
            <a:r>
              <a:rPr dirty="0" sz="2400" spc="-15">
                <a:latin typeface="Carlito"/>
                <a:cs typeface="Carlito"/>
              </a:rPr>
              <a:t>evaluative </a:t>
            </a:r>
            <a:r>
              <a:rPr dirty="0" sz="2400" spc="-10">
                <a:latin typeface="Carlito"/>
                <a:cs typeface="Carlito"/>
              </a:rPr>
              <a:t>information </a:t>
            </a:r>
            <a:r>
              <a:rPr dirty="0" sz="2400" spc="-20">
                <a:latin typeface="Carlito"/>
                <a:cs typeface="Carlito"/>
              </a:rPr>
              <a:t>for  </a:t>
            </a:r>
            <a:r>
              <a:rPr dirty="0" sz="2400" spc="-10">
                <a:latin typeface="Carlito"/>
                <a:cs typeface="Carlito"/>
              </a:rPr>
              <a:t>every </a:t>
            </a:r>
            <a:r>
              <a:rPr dirty="0" sz="2400">
                <a:latin typeface="Carlito"/>
                <a:cs typeface="Carlito"/>
              </a:rPr>
              <a:t>executed </a:t>
            </a:r>
            <a:r>
              <a:rPr dirty="0" sz="2400" spc="10">
                <a:latin typeface="Carlito"/>
                <a:cs typeface="Carlito"/>
              </a:rPr>
              <a:t>user</a:t>
            </a:r>
            <a:r>
              <a:rPr dirty="0" sz="2400" spc="-1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action.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-15">
                <a:latin typeface="Carlito"/>
                <a:cs typeface="Carlito"/>
              </a:rPr>
              <a:t>Ben </a:t>
            </a:r>
            <a:r>
              <a:rPr dirty="0" sz="2400">
                <a:latin typeface="Carlito"/>
                <a:cs typeface="Carlito"/>
              </a:rPr>
              <a:t>Shneiderman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following </a:t>
            </a:r>
            <a:r>
              <a:rPr dirty="0" sz="2400" spc="-10">
                <a:latin typeface="Carlito"/>
                <a:cs typeface="Carlito"/>
              </a:rPr>
              <a:t>features </a:t>
            </a:r>
            <a:r>
              <a:rPr dirty="0" sz="2400">
                <a:latin typeface="Carlito"/>
                <a:cs typeface="Carlito"/>
              </a:rPr>
              <a:t>of a direct </a:t>
            </a:r>
            <a:r>
              <a:rPr dirty="0" sz="2400" spc="-5">
                <a:latin typeface="Carlito"/>
                <a:cs typeface="Carlito"/>
              </a:rPr>
              <a:t>manipulation</a:t>
            </a:r>
            <a:r>
              <a:rPr dirty="0" sz="2400" spc="-1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interface:</a:t>
            </a:r>
            <a:endParaRPr sz="2400">
              <a:latin typeface="Carlito"/>
              <a:cs typeface="Carlito"/>
            </a:endParaRPr>
          </a:p>
          <a:p>
            <a:pPr lvl="1" marL="699135" indent="-22923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latin typeface="Carlito"/>
                <a:cs typeface="Carlito"/>
              </a:rPr>
              <a:t>visibility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objects </a:t>
            </a:r>
            <a:r>
              <a:rPr dirty="0" sz="2000">
                <a:latin typeface="Carlito"/>
                <a:cs typeface="Carlito"/>
              </a:rPr>
              <a:t>of</a:t>
            </a:r>
            <a:r>
              <a:rPr dirty="0" sz="2000" spc="-1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interest</a:t>
            </a:r>
            <a:endParaRPr sz="2000">
              <a:latin typeface="Carlito"/>
              <a:cs typeface="Carlito"/>
            </a:endParaRPr>
          </a:p>
          <a:p>
            <a:pPr lvl="1" marL="699135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latin typeface="Carlito"/>
                <a:cs typeface="Carlito"/>
              </a:rPr>
              <a:t>incremental action </a:t>
            </a:r>
            <a:r>
              <a:rPr dirty="0" sz="2000" spc="10">
                <a:latin typeface="Carlito"/>
                <a:cs typeface="Carlito"/>
              </a:rPr>
              <a:t>at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interface </a:t>
            </a:r>
            <a:r>
              <a:rPr dirty="0" sz="2000">
                <a:latin typeface="Carlito"/>
                <a:cs typeface="Carlito"/>
              </a:rPr>
              <a:t>with </a:t>
            </a:r>
            <a:r>
              <a:rPr dirty="0" sz="2000" spc="-20">
                <a:latin typeface="Carlito"/>
                <a:cs typeface="Carlito"/>
              </a:rPr>
              <a:t>rapid feedback </a:t>
            </a:r>
            <a:r>
              <a:rPr dirty="0" sz="2000">
                <a:latin typeface="Carlito"/>
                <a:cs typeface="Carlito"/>
              </a:rPr>
              <a:t>on all</a:t>
            </a:r>
            <a:r>
              <a:rPr dirty="0" sz="2000" spc="114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actions</a:t>
            </a:r>
            <a:endParaRPr sz="2000">
              <a:latin typeface="Carlito"/>
              <a:cs typeface="Carlito"/>
            </a:endParaRPr>
          </a:p>
          <a:p>
            <a:pPr lvl="1" marL="699135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 spc="-10">
                <a:latin typeface="Carlito"/>
                <a:cs typeface="Carlito"/>
              </a:rPr>
              <a:t>reversibility </a:t>
            </a:r>
            <a:r>
              <a:rPr dirty="0" sz="2000">
                <a:latin typeface="Carlito"/>
                <a:cs typeface="Carlito"/>
              </a:rPr>
              <a:t>of all actions, </a:t>
            </a:r>
            <a:r>
              <a:rPr dirty="0" sz="2000" spc="25">
                <a:latin typeface="Carlito"/>
                <a:cs typeface="Carlito"/>
              </a:rPr>
              <a:t>so </a:t>
            </a:r>
            <a:r>
              <a:rPr dirty="0" sz="2000" spc="5">
                <a:latin typeface="Carlito"/>
                <a:cs typeface="Carlito"/>
              </a:rPr>
              <a:t>that </a:t>
            </a:r>
            <a:r>
              <a:rPr dirty="0" sz="2000">
                <a:latin typeface="Carlito"/>
                <a:cs typeface="Carlito"/>
              </a:rPr>
              <a:t>users are </a:t>
            </a:r>
            <a:r>
              <a:rPr dirty="0" sz="2000" spc="-15">
                <a:latin typeface="Carlito"/>
                <a:cs typeface="Carlito"/>
              </a:rPr>
              <a:t>encouraged </a:t>
            </a:r>
            <a:r>
              <a:rPr dirty="0" sz="2000" spc="1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explore without severe</a:t>
            </a:r>
            <a:r>
              <a:rPr dirty="0" sz="2000" spc="-25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penalties</a:t>
            </a:r>
            <a:endParaRPr sz="2000">
              <a:latin typeface="Carlito"/>
              <a:cs typeface="Carlito"/>
            </a:endParaRPr>
          </a:p>
          <a:p>
            <a:pPr lvl="1" marL="699135" indent="-229235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latin typeface="Carlito"/>
                <a:cs typeface="Carlito"/>
              </a:rPr>
              <a:t>syntactic </a:t>
            </a:r>
            <a:r>
              <a:rPr dirty="0" sz="2000" spc="-10">
                <a:latin typeface="Carlito"/>
                <a:cs typeface="Carlito"/>
              </a:rPr>
              <a:t>correctness </a:t>
            </a:r>
            <a:r>
              <a:rPr dirty="0" sz="2000">
                <a:latin typeface="Carlito"/>
                <a:cs typeface="Carlito"/>
              </a:rPr>
              <a:t>of all actions, </a:t>
            </a:r>
            <a:r>
              <a:rPr dirty="0" sz="2000" spc="25">
                <a:latin typeface="Carlito"/>
                <a:cs typeface="Carlito"/>
              </a:rPr>
              <a:t>so </a:t>
            </a:r>
            <a:r>
              <a:rPr dirty="0" sz="2000" spc="5">
                <a:latin typeface="Carlito"/>
                <a:cs typeface="Carlito"/>
              </a:rPr>
              <a:t>that </a:t>
            </a:r>
            <a:r>
              <a:rPr dirty="0" sz="2000" spc="-15">
                <a:latin typeface="Carlito"/>
                <a:cs typeface="Carlito"/>
              </a:rPr>
              <a:t>every </a:t>
            </a:r>
            <a:r>
              <a:rPr dirty="0" sz="2000" spc="5">
                <a:latin typeface="Carlito"/>
                <a:cs typeface="Carlito"/>
              </a:rPr>
              <a:t>user </a:t>
            </a:r>
            <a:r>
              <a:rPr dirty="0" sz="2000" spc="-5">
                <a:latin typeface="Carlito"/>
                <a:cs typeface="Carlito"/>
              </a:rPr>
              <a:t>action is </a:t>
            </a:r>
            <a:r>
              <a:rPr dirty="0" sz="2000" spc="10">
                <a:latin typeface="Carlito"/>
                <a:cs typeface="Carlito"/>
              </a:rPr>
              <a:t>a </a:t>
            </a:r>
            <a:r>
              <a:rPr dirty="0" sz="2000">
                <a:latin typeface="Carlito"/>
                <a:cs typeface="Carlito"/>
              </a:rPr>
              <a:t>legal</a:t>
            </a:r>
            <a:r>
              <a:rPr dirty="0" sz="2000" spc="-19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operation</a:t>
            </a:r>
            <a:endParaRPr sz="2000">
              <a:latin typeface="Carlito"/>
              <a:cs typeface="Carlito"/>
            </a:endParaRPr>
          </a:p>
          <a:p>
            <a:pPr lvl="1" marL="699135" indent="-229235">
              <a:lnSpc>
                <a:spcPts val="2175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latin typeface="Carlito"/>
                <a:cs typeface="Carlito"/>
              </a:rPr>
              <a:t>replacement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complex </a:t>
            </a:r>
            <a:r>
              <a:rPr dirty="0" sz="2000" spc="10">
                <a:latin typeface="Carlito"/>
                <a:cs typeface="Carlito"/>
              </a:rPr>
              <a:t>command </a:t>
            </a:r>
            <a:r>
              <a:rPr dirty="0" sz="2000" spc="5">
                <a:latin typeface="Carlito"/>
                <a:cs typeface="Carlito"/>
              </a:rPr>
              <a:t>languages </a:t>
            </a:r>
            <a:r>
              <a:rPr dirty="0" sz="2000">
                <a:latin typeface="Carlito"/>
                <a:cs typeface="Carlito"/>
              </a:rPr>
              <a:t>with </a:t>
            </a:r>
            <a:r>
              <a:rPr dirty="0" sz="2000" spc="-5">
                <a:latin typeface="Carlito"/>
                <a:cs typeface="Carlito"/>
              </a:rPr>
              <a:t>actions </a:t>
            </a:r>
            <a:r>
              <a:rPr dirty="0" sz="2000" spc="10">
                <a:latin typeface="Carlito"/>
                <a:cs typeface="Carlito"/>
              </a:rPr>
              <a:t>to </a:t>
            </a:r>
            <a:r>
              <a:rPr dirty="0" sz="2000" spc="5">
                <a:latin typeface="Carlito"/>
                <a:cs typeface="Carlito"/>
              </a:rPr>
              <a:t>manipulate </a:t>
            </a:r>
            <a:r>
              <a:rPr dirty="0" sz="2000" spc="-15">
                <a:latin typeface="Carlito"/>
                <a:cs typeface="Carlito"/>
              </a:rPr>
              <a:t>directly </a:t>
            </a:r>
            <a:r>
              <a:rPr dirty="0" sz="2000" spc="5">
                <a:latin typeface="Carlito"/>
                <a:cs typeface="Carlito"/>
              </a:rPr>
              <a:t>the</a:t>
            </a:r>
            <a:r>
              <a:rPr dirty="0" sz="2000" spc="-32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visible</a:t>
            </a:r>
            <a:endParaRPr sz="2000">
              <a:latin typeface="Carlito"/>
              <a:cs typeface="Carlito"/>
            </a:endParaRPr>
          </a:p>
          <a:p>
            <a:pPr marL="699135">
              <a:lnSpc>
                <a:spcPts val="2175"/>
              </a:lnSpc>
            </a:pPr>
            <a:r>
              <a:rPr dirty="0" sz="2000" spc="-10">
                <a:latin typeface="Carlito"/>
                <a:cs typeface="Carlito"/>
              </a:rPr>
              <a:t>objects </a:t>
            </a:r>
            <a:r>
              <a:rPr dirty="0" sz="2000">
                <a:latin typeface="Carlito"/>
                <a:cs typeface="Carlito"/>
              </a:rPr>
              <a:t>(and, </a:t>
            </a:r>
            <a:r>
              <a:rPr dirty="0" sz="2000" spc="-15">
                <a:latin typeface="Carlito"/>
                <a:cs typeface="Carlito"/>
              </a:rPr>
              <a:t>hence,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15">
                <a:latin typeface="Carlito"/>
                <a:cs typeface="Carlito"/>
              </a:rPr>
              <a:t>name </a:t>
            </a:r>
            <a:r>
              <a:rPr dirty="0" sz="2000" spc="-15">
                <a:latin typeface="Carlito"/>
                <a:cs typeface="Carlito"/>
              </a:rPr>
              <a:t>direct</a:t>
            </a:r>
            <a:r>
              <a:rPr dirty="0" sz="2000" spc="3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manipulation).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-15">
                <a:latin typeface="Carlito"/>
                <a:cs typeface="Carlito"/>
              </a:rPr>
              <a:t>WYSIWYG paradigm, </a:t>
            </a:r>
            <a:r>
              <a:rPr dirty="0" sz="2400">
                <a:latin typeface="Carlito"/>
                <a:cs typeface="Carlito"/>
              </a:rPr>
              <a:t>which </a:t>
            </a:r>
            <a:r>
              <a:rPr dirty="0" sz="2400" spc="5">
                <a:latin typeface="Carlito"/>
                <a:cs typeface="Carlito"/>
              </a:rPr>
              <a:t>stands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 spc="-5">
                <a:latin typeface="Carlito"/>
                <a:cs typeface="Carlito"/>
              </a:rPr>
              <a:t>‘what </a:t>
            </a:r>
            <a:r>
              <a:rPr dirty="0" sz="2400" spc="-15">
                <a:latin typeface="Carlito"/>
                <a:cs typeface="Carlito"/>
              </a:rPr>
              <a:t>you </a:t>
            </a:r>
            <a:r>
              <a:rPr dirty="0" sz="2400" spc="10">
                <a:latin typeface="Carlito"/>
                <a:cs typeface="Carlito"/>
              </a:rPr>
              <a:t>see </a:t>
            </a:r>
            <a:r>
              <a:rPr dirty="0" sz="2400" spc="-15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what </a:t>
            </a:r>
            <a:r>
              <a:rPr dirty="0" sz="2400" spc="-15">
                <a:latin typeface="Carlito"/>
                <a:cs typeface="Carlito"/>
              </a:rPr>
              <a:t>you</a:t>
            </a:r>
            <a:r>
              <a:rPr dirty="0" sz="2400" spc="-250">
                <a:latin typeface="Carlito"/>
                <a:cs typeface="Carlito"/>
              </a:rPr>
              <a:t> </a:t>
            </a:r>
            <a:r>
              <a:rPr dirty="0" sz="2400" spc="-30">
                <a:latin typeface="Carlito"/>
                <a:cs typeface="Carlito"/>
              </a:rPr>
              <a:t>get’.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pc="-195"/>
              <a:t>Paradigms</a:t>
            </a:r>
            <a:r>
              <a:rPr dirty="0" spc="-565"/>
              <a:t> </a:t>
            </a:r>
            <a:r>
              <a:rPr dirty="0" spc="-195"/>
              <a:t>for</a:t>
            </a:r>
            <a:r>
              <a:rPr dirty="0" spc="-450"/>
              <a:t> </a:t>
            </a:r>
            <a:r>
              <a:rPr dirty="0" spc="-229"/>
              <a:t>Interaction</a:t>
            </a:r>
            <a:r>
              <a:rPr dirty="0" spc="-260"/>
              <a:t> </a:t>
            </a:r>
            <a:r>
              <a:rPr dirty="0" spc="-195"/>
              <a:t>(Language</a:t>
            </a:r>
            <a:r>
              <a:rPr dirty="0" spc="-590"/>
              <a:t> </a:t>
            </a:r>
            <a:r>
              <a:rPr dirty="0" spc="-170"/>
              <a:t>versus  </a:t>
            </a:r>
            <a:r>
              <a:rPr dirty="0" spc="-220"/>
              <a:t>action)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37105"/>
            <a:ext cx="10137775" cy="427037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241300" marR="5080" indent="-229235">
              <a:lnSpc>
                <a:spcPct val="69800"/>
              </a:lnSpc>
              <a:spcBef>
                <a:spcPts val="10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10">
                <a:latin typeface="Carlito"/>
                <a:cs typeface="Carlito"/>
              </a:rPr>
              <a:t>Image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is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of</a:t>
            </a:r>
            <a:r>
              <a:rPr dirty="0" sz="2600" spc="3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interface</a:t>
            </a:r>
            <a:r>
              <a:rPr dirty="0" sz="2600" spc="-90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as</a:t>
            </a:r>
            <a:r>
              <a:rPr dirty="0" sz="2600" spc="-4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interlocutor</a:t>
            </a:r>
            <a:r>
              <a:rPr dirty="0" sz="2600" spc="-1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or</a:t>
            </a:r>
            <a:r>
              <a:rPr dirty="0" sz="2600" spc="-1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mediator</a:t>
            </a:r>
            <a:r>
              <a:rPr dirty="0" sz="2600" spc="-8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between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9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user  </a:t>
            </a:r>
            <a:r>
              <a:rPr dirty="0" sz="2600" spc="5">
                <a:latin typeface="Carlito"/>
                <a:cs typeface="Carlito"/>
              </a:rPr>
              <a:t>and the</a:t>
            </a:r>
            <a:r>
              <a:rPr dirty="0" sz="2600" spc="-7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system.</a:t>
            </a:r>
            <a:endParaRPr sz="2600">
              <a:latin typeface="Carlito"/>
              <a:cs typeface="Carlito"/>
            </a:endParaRPr>
          </a:p>
          <a:p>
            <a:pPr marL="241300" marR="6985" indent="-229235">
              <a:lnSpc>
                <a:spcPct val="72200"/>
              </a:lnSpc>
              <a:spcBef>
                <a:spcPts val="9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user</a:t>
            </a:r>
            <a:r>
              <a:rPr dirty="0" sz="2600" spc="-1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gives</a:t>
            </a:r>
            <a:r>
              <a:rPr dirty="0" sz="2600" spc="-4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interface</a:t>
            </a:r>
            <a:r>
              <a:rPr dirty="0" sz="2600" spc="-17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instructions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and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it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is</a:t>
            </a:r>
            <a:r>
              <a:rPr dirty="0" sz="2600" spc="2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then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10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responsibility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of 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interface</a:t>
            </a:r>
            <a:r>
              <a:rPr dirty="0" sz="2600" spc="-175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to</a:t>
            </a:r>
            <a:r>
              <a:rPr dirty="0" sz="2600" spc="-3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see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that</a:t>
            </a:r>
            <a:r>
              <a:rPr dirty="0" sz="2600" spc="-1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those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instructions</a:t>
            </a:r>
            <a:r>
              <a:rPr dirty="0" sz="2600" spc="-12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are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carried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out.</a:t>
            </a:r>
            <a:endParaRPr sz="2600">
              <a:latin typeface="Carlito"/>
              <a:cs typeface="Carlito"/>
            </a:endParaRPr>
          </a:p>
          <a:p>
            <a:pPr marL="241300" marR="32384" indent="-229235">
              <a:lnSpc>
                <a:spcPct val="6980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Carlito"/>
                <a:cs typeface="Carlito"/>
              </a:rPr>
              <a:t>The user–system </a:t>
            </a:r>
            <a:r>
              <a:rPr dirty="0" sz="2600" spc="5">
                <a:latin typeface="Carlito"/>
                <a:cs typeface="Carlito"/>
              </a:rPr>
              <a:t>communication is </a:t>
            </a:r>
            <a:r>
              <a:rPr dirty="0" sz="2600" spc="-5">
                <a:latin typeface="Carlito"/>
                <a:cs typeface="Carlito"/>
              </a:rPr>
              <a:t>by </a:t>
            </a:r>
            <a:r>
              <a:rPr dirty="0" sz="2600">
                <a:latin typeface="Carlito"/>
                <a:cs typeface="Carlito"/>
              </a:rPr>
              <a:t>means</a:t>
            </a:r>
            <a:r>
              <a:rPr dirty="0" sz="2600" spc="-41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of </a:t>
            </a:r>
            <a:r>
              <a:rPr dirty="0" sz="2600" spc="-5">
                <a:latin typeface="Carlito"/>
                <a:cs typeface="Carlito"/>
              </a:rPr>
              <a:t>indirect language </a:t>
            </a:r>
            <a:r>
              <a:rPr dirty="0" sz="2600" spc="5">
                <a:latin typeface="Carlito"/>
                <a:cs typeface="Carlito"/>
              </a:rPr>
              <a:t>instead  </a:t>
            </a:r>
            <a:r>
              <a:rPr dirty="0" sz="2600" spc="-10">
                <a:latin typeface="Carlito"/>
                <a:cs typeface="Carlito"/>
              </a:rPr>
              <a:t>of </a:t>
            </a:r>
            <a:r>
              <a:rPr dirty="0" sz="2600" spc="-5">
                <a:latin typeface="Carlito"/>
                <a:cs typeface="Carlito"/>
              </a:rPr>
              <a:t>direct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actions.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ts val="2985"/>
              </a:lnSpc>
              <a:spcBef>
                <a:spcPts val="11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10">
                <a:latin typeface="Carlito"/>
                <a:cs typeface="Carlito"/>
              </a:rPr>
              <a:t>2 </a:t>
            </a:r>
            <a:r>
              <a:rPr dirty="0" sz="2600" spc="-5">
                <a:latin typeface="Carlito"/>
                <a:cs typeface="Carlito"/>
              </a:rPr>
              <a:t>meaningful interpretations </a:t>
            </a:r>
            <a:r>
              <a:rPr dirty="0" sz="2600" spc="15">
                <a:latin typeface="Carlito"/>
                <a:cs typeface="Carlito"/>
              </a:rPr>
              <a:t>to </a:t>
            </a:r>
            <a:r>
              <a:rPr dirty="0" sz="2600" spc="5">
                <a:latin typeface="Carlito"/>
                <a:cs typeface="Carlito"/>
              </a:rPr>
              <a:t>this </a:t>
            </a:r>
            <a:r>
              <a:rPr dirty="0" sz="2600" spc="-5">
                <a:latin typeface="Carlito"/>
                <a:cs typeface="Carlito"/>
              </a:rPr>
              <a:t>language</a:t>
            </a:r>
            <a:r>
              <a:rPr dirty="0" sz="2600" spc="-36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paradigm:</a:t>
            </a:r>
            <a:endParaRPr sz="2600">
              <a:latin typeface="Carlito"/>
              <a:cs typeface="Carlito"/>
            </a:endParaRPr>
          </a:p>
          <a:p>
            <a:pPr lvl="1" marL="699135" indent="-229235">
              <a:lnSpc>
                <a:spcPts val="20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150" spc="-10">
                <a:latin typeface="Carlito"/>
                <a:cs typeface="Carlito"/>
              </a:rPr>
              <a:t>user </a:t>
            </a:r>
            <a:r>
              <a:rPr dirty="0" sz="2150" spc="-5">
                <a:latin typeface="Carlito"/>
                <a:cs typeface="Carlito"/>
              </a:rPr>
              <a:t>understands </a:t>
            </a:r>
            <a:r>
              <a:rPr dirty="0" sz="2150">
                <a:latin typeface="Carlito"/>
                <a:cs typeface="Carlito"/>
              </a:rPr>
              <a:t>how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underlying </a:t>
            </a:r>
            <a:r>
              <a:rPr dirty="0" sz="2150" spc="-20">
                <a:latin typeface="Carlito"/>
                <a:cs typeface="Carlito"/>
              </a:rPr>
              <a:t>system </a:t>
            </a:r>
            <a:r>
              <a:rPr dirty="0" sz="2150">
                <a:latin typeface="Carlito"/>
                <a:cs typeface="Carlito"/>
              </a:rPr>
              <a:t>functions </a:t>
            </a:r>
            <a:r>
              <a:rPr dirty="0" sz="2150" spc="5">
                <a:latin typeface="Carlito"/>
                <a:cs typeface="Carlito"/>
              </a:rPr>
              <a:t>and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 spc="-5">
                <a:latin typeface="Carlito"/>
                <a:cs typeface="Carlito"/>
              </a:rPr>
              <a:t>interface</a:t>
            </a:r>
            <a:r>
              <a:rPr dirty="0" sz="2150" spc="20">
                <a:latin typeface="Carlito"/>
                <a:cs typeface="Carlito"/>
              </a:rPr>
              <a:t> </a:t>
            </a:r>
            <a:r>
              <a:rPr dirty="0" sz="2150" spc="10">
                <a:latin typeface="Carlito"/>
                <a:cs typeface="Carlito"/>
              </a:rPr>
              <a:t>as</a:t>
            </a:r>
            <a:endParaRPr sz="2150">
              <a:latin typeface="Carlito"/>
              <a:cs typeface="Carlito"/>
            </a:endParaRPr>
          </a:p>
          <a:p>
            <a:pPr marL="699135">
              <a:lnSpc>
                <a:spcPts val="2105"/>
              </a:lnSpc>
            </a:pPr>
            <a:r>
              <a:rPr dirty="0" sz="2150">
                <a:latin typeface="Carlito"/>
                <a:cs typeface="Carlito"/>
              </a:rPr>
              <a:t>interlocutor </a:t>
            </a:r>
            <a:r>
              <a:rPr dirty="0" sz="2150" spc="-10">
                <a:latin typeface="Carlito"/>
                <a:cs typeface="Carlito"/>
              </a:rPr>
              <a:t>need </a:t>
            </a:r>
            <a:r>
              <a:rPr dirty="0" sz="2150" spc="-5">
                <a:latin typeface="Carlito"/>
                <a:cs typeface="Carlito"/>
              </a:rPr>
              <a:t>not </a:t>
            </a:r>
            <a:r>
              <a:rPr dirty="0" sz="2150" spc="-15">
                <a:latin typeface="Carlito"/>
                <a:cs typeface="Carlito"/>
              </a:rPr>
              <a:t>perform </a:t>
            </a:r>
            <a:r>
              <a:rPr dirty="0" sz="2150">
                <a:latin typeface="Carlito"/>
                <a:cs typeface="Carlito"/>
              </a:rPr>
              <a:t>much</a:t>
            </a:r>
            <a:r>
              <a:rPr dirty="0" sz="2150" spc="135">
                <a:latin typeface="Carlito"/>
                <a:cs typeface="Carlito"/>
              </a:rPr>
              <a:t> </a:t>
            </a:r>
            <a:r>
              <a:rPr dirty="0" sz="2150">
                <a:latin typeface="Carlito"/>
                <a:cs typeface="Carlito"/>
              </a:rPr>
              <a:t>translation.</a:t>
            </a:r>
            <a:endParaRPr sz="2150">
              <a:latin typeface="Carlito"/>
              <a:cs typeface="Carlito"/>
            </a:endParaRPr>
          </a:p>
          <a:p>
            <a:pPr lvl="1" marL="699135" indent="-229235">
              <a:lnSpc>
                <a:spcPts val="245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150" spc="-10">
                <a:latin typeface="Carlito"/>
                <a:cs typeface="Carlito"/>
              </a:rPr>
              <a:t>user does </a:t>
            </a:r>
            <a:r>
              <a:rPr dirty="0" sz="2150" spc="-5">
                <a:latin typeface="Carlito"/>
                <a:cs typeface="Carlito"/>
              </a:rPr>
              <a:t>not require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 spc="-5">
                <a:latin typeface="Carlito"/>
                <a:cs typeface="Carlito"/>
              </a:rPr>
              <a:t>understand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underlying </a:t>
            </a:r>
            <a:r>
              <a:rPr dirty="0" sz="2150" spc="-35">
                <a:latin typeface="Carlito"/>
                <a:cs typeface="Carlito"/>
              </a:rPr>
              <a:t>system’s</a:t>
            </a:r>
            <a:r>
              <a:rPr dirty="0" sz="2150" spc="25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structure.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ts val="2650"/>
              </a:lnSpc>
              <a:spcBef>
                <a:spcPts val="5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Carlito"/>
                <a:cs typeface="Carlito"/>
              </a:rPr>
              <a:t>An interesting combination </a:t>
            </a:r>
            <a:r>
              <a:rPr dirty="0" sz="2600" spc="-10">
                <a:latin typeface="Carlito"/>
                <a:cs typeface="Carlito"/>
              </a:rPr>
              <a:t>of </a:t>
            </a:r>
            <a:r>
              <a:rPr dirty="0" sz="2600" spc="5">
                <a:latin typeface="Carlito"/>
                <a:cs typeface="Carlito"/>
              </a:rPr>
              <a:t>the </a:t>
            </a:r>
            <a:r>
              <a:rPr dirty="0" sz="2600" spc="20">
                <a:latin typeface="Carlito"/>
                <a:cs typeface="Carlito"/>
              </a:rPr>
              <a:t>two </a:t>
            </a:r>
            <a:r>
              <a:rPr dirty="0" sz="2600" spc="-15">
                <a:latin typeface="Carlito"/>
                <a:cs typeface="Carlito"/>
              </a:rPr>
              <a:t>occurs </a:t>
            </a:r>
            <a:r>
              <a:rPr dirty="0" sz="2600" spc="10">
                <a:latin typeface="Carlito"/>
                <a:cs typeface="Carlito"/>
              </a:rPr>
              <a:t>in </a:t>
            </a:r>
            <a:r>
              <a:rPr dirty="0" sz="2600" spc="-15">
                <a:latin typeface="Carlito"/>
                <a:cs typeface="Carlito"/>
              </a:rPr>
              <a:t>programming </a:t>
            </a:r>
            <a:r>
              <a:rPr dirty="0" sz="2600" spc="-5">
                <a:latin typeface="Carlito"/>
                <a:cs typeface="Carlito"/>
              </a:rPr>
              <a:t>by</a:t>
            </a:r>
            <a:r>
              <a:rPr dirty="0" sz="2600" spc="-335">
                <a:latin typeface="Carlito"/>
                <a:cs typeface="Carlito"/>
              </a:rPr>
              <a:t> </a:t>
            </a:r>
            <a:r>
              <a:rPr dirty="0" sz="2600" spc="-20">
                <a:latin typeface="Carlito"/>
                <a:cs typeface="Carlito"/>
              </a:rPr>
              <a:t>example</a:t>
            </a:r>
            <a:endParaRPr sz="2600">
              <a:latin typeface="Carlito"/>
              <a:cs typeface="Carlito"/>
            </a:endParaRPr>
          </a:p>
          <a:p>
            <a:pPr marL="241300" marR="248920">
              <a:lnSpc>
                <a:spcPct val="72200"/>
              </a:lnSpc>
              <a:spcBef>
                <a:spcPts val="395"/>
              </a:spcBef>
            </a:pPr>
            <a:r>
              <a:rPr dirty="0" sz="2600" spc="-5">
                <a:latin typeface="Carlito"/>
                <a:cs typeface="Carlito"/>
              </a:rPr>
              <a:t>when </a:t>
            </a:r>
            <a:r>
              <a:rPr dirty="0" sz="2600" spc="10">
                <a:latin typeface="Carlito"/>
                <a:cs typeface="Carlito"/>
              </a:rPr>
              <a:t>a </a:t>
            </a:r>
            <a:r>
              <a:rPr dirty="0" sz="2600">
                <a:latin typeface="Carlito"/>
                <a:cs typeface="Carlito"/>
              </a:rPr>
              <a:t>user </a:t>
            </a:r>
            <a:r>
              <a:rPr dirty="0" sz="2600" spc="15">
                <a:latin typeface="Carlito"/>
                <a:cs typeface="Carlito"/>
              </a:rPr>
              <a:t>can </a:t>
            </a:r>
            <a:r>
              <a:rPr dirty="0" sz="2600" spc="-15">
                <a:latin typeface="Carlito"/>
                <a:cs typeface="Carlito"/>
              </a:rPr>
              <a:t>perform </a:t>
            </a:r>
            <a:r>
              <a:rPr dirty="0" sz="2600" spc="10">
                <a:latin typeface="Carlito"/>
                <a:cs typeface="Carlito"/>
              </a:rPr>
              <a:t>some </a:t>
            </a:r>
            <a:r>
              <a:rPr dirty="0" sz="2600" spc="-15">
                <a:latin typeface="Carlito"/>
                <a:cs typeface="Carlito"/>
              </a:rPr>
              <a:t>routine </a:t>
            </a:r>
            <a:r>
              <a:rPr dirty="0" sz="2600" spc="20">
                <a:latin typeface="Carlito"/>
                <a:cs typeface="Carlito"/>
              </a:rPr>
              <a:t>tasks</a:t>
            </a:r>
            <a:r>
              <a:rPr dirty="0" sz="2600" spc="-44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in </a:t>
            </a:r>
            <a:r>
              <a:rPr dirty="0" sz="2600" spc="5">
                <a:latin typeface="Carlito"/>
                <a:cs typeface="Carlito"/>
              </a:rPr>
              <a:t>the </a:t>
            </a:r>
            <a:r>
              <a:rPr dirty="0" sz="2600" spc="10">
                <a:latin typeface="Carlito"/>
                <a:cs typeface="Carlito"/>
              </a:rPr>
              <a:t>action </a:t>
            </a:r>
            <a:r>
              <a:rPr dirty="0" sz="2600" spc="-10">
                <a:latin typeface="Carlito"/>
                <a:cs typeface="Carlito"/>
              </a:rPr>
              <a:t>paradigm </a:t>
            </a:r>
            <a:r>
              <a:rPr dirty="0" sz="2600" spc="10">
                <a:latin typeface="Carlito"/>
                <a:cs typeface="Carlito"/>
              </a:rPr>
              <a:t>and  </a:t>
            </a:r>
            <a:r>
              <a:rPr dirty="0" sz="2600" spc="5">
                <a:latin typeface="Carlito"/>
                <a:cs typeface="Carlito"/>
              </a:rPr>
              <a:t>the system </a:t>
            </a:r>
            <a:r>
              <a:rPr dirty="0" sz="2600" spc="-10">
                <a:latin typeface="Carlito"/>
                <a:cs typeface="Carlito"/>
              </a:rPr>
              <a:t>records </a:t>
            </a:r>
            <a:r>
              <a:rPr dirty="0" sz="2600" spc="5">
                <a:latin typeface="Carlito"/>
                <a:cs typeface="Carlito"/>
              </a:rPr>
              <a:t>this </a:t>
            </a:r>
            <a:r>
              <a:rPr dirty="0" sz="2600" spc="15">
                <a:latin typeface="Carlito"/>
                <a:cs typeface="Carlito"/>
              </a:rPr>
              <a:t>as </a:t>
            </a:r>
            <a:r>
              <a:rPr dirty="0" sz="2600" spc="10">
                <a:latin typeface="Carlito"/>
                <a:cs typeface="Carlito"/>
              </a:rPr>
              <a:t>a </a:t>
            </a:r>
            <a:r>
              <a:rPr dirty="0" sz="2600" spc="-10">
                <a:latin typeface="Carlito"/>
                <a:cs typeface="Carlito"/>
              </a:rPr>
              <a:t>generic</a:t>
            </a:r>
            <a:r>
              <a:rPr dirty="0" sz="2600" spc="-390">
                <a:latin typeface="Carlito"/>
                <a:cs typeface="Carlito"/>
              </a:rPr>
              <a:t> </a:t>
            </a:r>
            <a:r>
              <a:rPr dirty="0" sz="2600" spc="-20">
                <a:latin typeface="Carlito"/>
                <a:cs typeface="Carlito"/>
              </a:rPr>
              <a:t>procedure.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836866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95"/>
              <a:t>Paradigms for </a:t>
            </a:r>
            <a:r>
              <a:rPr dirty="0" spc="-229"/>
              <a:t>Interaction</a:t>
            </a:r>
            <a:r>
              <a:rPr dirty="0" spc="-900"/>
              <a:t> </a:t>
            </a:r>
            <a:r>
              <a:rPr dirty="0" spc="-254"/>
              <a:t>(Hypertext)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02288"/>
            <a:ext cx="9927590" cy="272542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5">
                <a:latin typeface="Carlito"/>
                <a:cs typeface="Carlito"/>
              </a:rPr>
              <a:t>Footnotes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15">
                <a:latin typeface="Carlito"/>
                <a:cs typeface="Carlito"/>
              </a:rPr>
              <a:t>Hypertext</a:t>
            </a:r>
            <a:endParaRPr sz="2750">
              <a:latin typeface="Carlito"/>
              <a:cs typeface="Carlito"/>
            </a:endParaRPr>
          </a:p>
          <a:p>
            <a:pPr marL="241300" marR="5080" indent="-229235">
              <a:lnSpc>
                <a:spcPct val="91800"/>
              </a:lnSpc>
              <a:spcBef>
                <a:spcPts val="10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5">
                <a:latin typeface="Carlito"/>
                <a:cs typeface="Carlito"/>
              </a:rPr>
              <a:t>In </a:t>
            </a:r>
            <a:r>
              <a:rPr dirty="0" sz="2750" spc="-10">
                <a:latin typeface="Carlito"/>
                <a:cs typeface="Carlito"/>
              </a:rPr>
              <a:t>order to reflect </a:t>
            </a:r>
            <a:r>
              <a:rPr dirty="0" sz="2750" spc="-15">
                <a:latin typeface="Carlito"/>
                <a:cs typeface="Carlito"/>
              </a:rPr>
              <a:t>the use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5">
                <a:latin typeface="Carlito"/>
                <a:cs typeface="Carlito"/>
              </a:rPr>
              <a:t>such non-linear </a:t>
            </a:r>
            <a:r>
              <a:rPr dirty="0" sz="2750" spc="5">
                <a:latin typeface="Carlito"/>
                <a:cs typeface="Carlito"/>
              </a:rPr>
              <a:t>and associative </a:t>
            </a:r>
            <a:r>
              <a:rPr dirty="0" sz="2750" spc="-15">
                <a:latin typeface="Carlito"/>
                <a:cs typeface="Carlito"/>
              </a:rPr>
              <a:t>linking  </a:t>
            </a:r>
            <a:r>
              <a:rPr dirty="0" sz="2750">
                <a:latin typeface="Carlito"/>
                <a:cs typeface="Carlito"/>
              </a:rPr>
              <a:t>schemes </a:t>
            </a:r>
            <a:r>
              <a:rPr dirty="0" sz="2750" spc="-15">
                <a:latin typeface="Carlito"/>
                <a:cs typeface="Carlito"/>
              </a:rPr>
              <a:t>for </a:t>
            </a:r>
            <a:r>
              <a:rPr dirty="0" sz="2750" spc="25">
                <a:latin typeface="Carlito"/>
                <a:cs typeface="Carlito"/>
              </a:rPr>
              <a:t>more </a:t>
            </a:r>
            <a:r>
              <a:rPr dirty="0" sz="2750" spc="-5">
                <a:latin typeface="Carlito"/>
                <a:cs typeface="Carlito"/>
              </a:rPr>
              <a:t>than </a:t>
            </a:r>
            <a:r>
              <a:rPr dirty="0" sz="2750" spc="-10">
                <a:latin typeface="Carlito"/>
                <a:cs typeface="Carlito"/>
              </a:rPr>
              <a:t>just </a:t>
            </a:r>
            <a:r>
              <a:rPr dirty="0" sz="2750" spc="-15">
                <a:latin typeface="Carlito"/>
                <a:cs typeface="Carlito"/>
              </a:rPr>
              <a:t>the </a:t>
            </a:r>
            <a:r>
              <a:rPr dirty="0" sz="2750" spc="-10">
                <a:latin typeface="Carlito"/>
                <a:cs typeface="Carlito"/>
              </a:rPr>
              <a:t>storage </a:t>
            </a:r>
            <a:r>
              <a:rPr dirty="0" sz="2750" spc="5">
                <a:latin typeface="Carlito"/>
                <a:cs typeface="Carlito"/>
              </a:rPr>
              <a:t>and </a:t>
            </a:r>
            <a:r>
              <a:rPr dirty="0" sz="2750" spc="-10">
                <a:latin typeface="Carlito"/>
                <a:cs typeface="Carlito"/>
              </a:rPr>
              <a:t>retrieval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20">
                <a:latin typeface="Carlito"/>
                <a:cs typeface="Carlito"/>
              </a:rPr>
              <a:t>textual  </a:t>
            </a:r>
            <a:r>
              <a:rPr dirty="0" sz="2750" spc="-5">
                <a:latin typeface="Carlito"/>
                <a:cs typeface="Carlito"/>
              </a:rPr>
              <a:t>information, </a:t>
            </a:r>
            <a:r>
              <a:rPr dirty="0" sz="2750" spc="-10">
                <a:latin typeface="Carlito"/>
                <a:cs typeface="Carlito"/>
              </a:rPr>
              <a:t>the </a:t>
            </a:r>
            <a:r>
              <a:rPr dirty="0" sz="2750" spc="-5">
                <a:latin typeface="Carlito"/>
                <a:cs typeface="Carlito"/>
              </a:rPr>
              <a:t>term </a:t>
            </a:r>
            <a:r>
              <a:rPr dirty="0" sz="2750" spc="-15">
                <a:latin typeface="Carlito"/>
                <a:cs typeface="Carlito"/>
              </a:rPr>
              <a:t>hypermedia </a:t>
            </a:r>
            <a:r>
              <a:rPr dirty="0" sz="2750" spc="15">
                <a:latin typeface="Carlito"/>
                <a:cs typeface="Carlito"/>
              </a:rPr>
              <a:t>(or </a:t>
            </a:r>
            <a:r>
              <a:rPr dirty="0" sz="2750" spc="-5">
                <a:latin typeface="Carlito"/>
                <a:cs typeface="Carlito"/>
              </a:rPr>
              <a:t>multimedia) </a:t>
            </a:r>
            <a:r>
              <a:rPr dirty="0" sz="2750" spc="-15">
                <a:latin typeface="Carlito"/>
                <a:cs typeface="Carlito"/>
              </a:rPr>
              <a:t>is used for </a:t>
            </a:r>
            <a:r>
              <a:rPr dirty="0" sz="2750" spc="15">
                <a:latin typeface="Carlito"/>
                <a:cs typeface="Carlito"/>
              </a:rPr>
              <a:t>non-  </a:t>
            </a:r>
            <a:r>
              <a:rPr dirty="0" sz="2750" spc="-15">
                <a:latin typeface="Carlito"/>
                <a:cs typeface="Carlito"/>
              </a:rPr>
              <a:t>linear </a:t>
            </a:r>
            <a:r>
              <a:rPr dirty="0" sz="2750" spc="-10">
                <a:latin typeface="Carlito"/>
                <a:cs typeface="Carlito"/>
              </a:rPr>
              <a:t>storage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>
                <a:latin typeface="Carlito"/>
                <a:cs typeface="Carlito"/>
              </a:rPr>
              <a:t>all </a:t>
            </a:r>
            <a:r>
              <a:rPr dirty="0" sz="2750" spc="5">
                <a:latin typeface="Carlito"/>
                <a:cs typeface="Carlito"/>
              </a:rPr>
              <a:t>forms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15">
                <a:latin typeface="Carlito"/>
                <a:cs typeface="Carlito"/>
              </a:rPr>
              <a:t>electronic</a:t>
            </a:r>
            <a:r>
              <a:rPr dirty="0" sz="2750" spc="484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media.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95059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95"/>
              <a:t>Paradigms for </a:t>
            </a:r>
            <a:r>
              <a:rPr dirty="0" spc="-229"/>
              <a:t>Interaction</a:t>
            </a:r>
            <a:r>
              <a:rPr dirty="0" spc="-860"/>
              <a:t> </a:t>
            </a:r>
            <a:r>
              <a:rPr dirty="0" spc="-180"/>
              <a:t>(Multi-modality)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65680"/>
            <a:ext cx="9904730" cy="41084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marR="461645" indent="-229235">
              <a:lnSpc>
                <a:spcPct val="795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15">
                <a:latin typeface="Carlito"/>
                <a:cs typeface="Carlito"/>
              </a:rPr>
              <a:t>A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multi-modal</a:t>
            </a:r>
            <a:r>
              <a:rPr dirty="0" sz="2600" spc="-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interactive</a:t>
            </a:r>
            <a:r>
              <a:rPr dirty="0" sz="2600" spc="-17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system</a:t>
            </a:r>
            <a:r>
              <a:rPr dirty="0" sz="2600" spc="-21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is</a:t>
            </a:r>
            <a:r>
              <a:rPr dirty="0" sz="2600" spc="-35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a</a:t>
            </a:r>
            <a:r>
              <a:rPr dirty="0" sz="2600" spc="3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system</a:t>
            </a:r>
            <a:r>
              <a:rPr dirty="0" sz="2600" spc="-21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that</a:t>
            </a:r>
            <a:r>
              <a:rPr dirty="0" sz="2600" spc="-4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relies</a:t>
            </a:r>
            <a:r>
              <a:rPr dirty="0" sz="2600" spc="-4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on</a:t>
            </a:r>
            <a:r>
              <a:rPr dirty="0" sz="2600" spc="6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9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use</a:t>
            </a:r>
            <a:r>
              <a:rPr dirty="0" sz="2600" spc="-1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of  </a:t>
            </a:r>
            <a:r>
              <a:rPr dirty="0" sz="2600">
                <a:latin typeface="Carlito"/>
                <a:cs typeface="Carlito"/>
              </a:rPr>
              <a:t>multiple </a:t>
            </a:r>
            <a:r>
              <a:rPr dirty="0" sz="2600" spc="5">
                <a:latin typeface="Carlito"/>
                <a:cs typeface="Carlito"/>
              </a:rPr>
              <a:t>human communication</a:t>
            </a:r>
            <a:r>
              <a:rPr dirty="0" sz="2600" spc="-3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channels.</a:t>
            </a:r>
            <a:endParaRPr sz="2600">
              <a:latin typeface="Carlito"/>
              <a:cs typeface="Carlito"/>
            </a:endParaRPr>
          </a:p>
          <a:p>
            <a:pPr marL="241300" marR="1031240" indent="-229235">
              <a:lnSpc>
                <a:spcPct val="79400"/>
              </a:lnSpc>
              <a:spcBef>
                <a:spcPts val="105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5">
                <a:latin typeface="Carlito"/>
                <a:cs typeface="Carlito"/>
              </a:rPr>
              <a:t>Each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different</a:t>
            </a:r>
            <a:r>
              <a:rPr dirty="0" sz="2600" spc="-12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channel</a:t>
            </a:r>
            <a:r>
              <a:rPr dirty="0" sz="2600" spc="5">
                <a:latin typeface="Carlito"/>
                <a:cs typeface="Carlito"/>
              </a:rPr>
              <a:t> </a:t>
            </a:r>
            <a:r>
              <a:rPr dirty="0" sz="2600" spc="-25">
                <a:latin typeface="Carlito"/>
                <a:cs typeface="Carlito"/>
              </a:rPr>
              <a:t>for</a:t>
            </a:r>
            <a:r>
              <a:rPr dirty="0" sz="2600" spc="-1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user</a:t>
            </a:r>
            <a:r>
              <a:rPr dirty="0" sz="2600" spc="-1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is</a:t>
            </a:r>
            <a:r>
              <a:rPr dirty="0" sz="2600" spc="-35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referred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to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as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a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modality</a:t>
            </a:r>
            <a:r>
              <a:rPr dirty="0" sz="2600" spc="-5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of  </a:t>
            </a:r>
            <a:r>
              <a:rPr dirty="0" sz="2600" spc="-5">
                <a:latin typeface="Carlito"/>
                <a:cs typeface="Carlito"/>
              </a:rPr>
              <a:t>interaction.</a:t>
            </a:r>
            <a:endParaRPr sz="2600">
              <a:latin typeface="Carlito"/>
              <a:cs typeface="Carlito"/>
            </a:endParaRPr>
          </a:p>
          <a:p>
            <a:pPr marL="241300" marR="131445" indent="-229235">
              <a:lnSpc>
                <a:spcPct val="79500"/>
              </a:lnSpc>
              <a:spcBef>
                <a:spcPts val="105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15">
                <a:latin typeface="Carlito"/>
                <a:cs typeface="Carlito"/>
              </a:rPr>
              <a:t>In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this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sense,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all</a:t>
            </a:r>
            <a:r>
              <a:rPr dirty="0" sz="2600" spc="-6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interactive</a:t>
            </a:r>
            <a:r>
              <a:rPr dirty="0" sz="2600" spc="-17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systems</a:t>
            </a:r>
            <a:r>
              <a:rPr dirty="0" sz="2600" spc="-190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can</a:t>
            </a:r>
            <a:r>
              <a:rPr dirty="0" sz="2600" spc="-9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be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considered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multi-modal,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-25">
                <a:latin typeface="Carlito"/>
                <a:cs typeface="Carlito"/>
              </a:rPr>
              <a:t>for  </a:t>
            </a:r>
            <a:r>
              <a:rPr dirty="0" sz="2600">
                <a:latin typeface="Carlito"/>
                <a:cs typeface="Carlito"/>
              </a:rPr>
              <a:t>humans </a:t>
            </a:r>
            <a:r>
              <a:rPr dirty="0" sz="2600" spc="-10">
                <a:latin typeface="Carlito"/>
                <a:cs typeface="Carlito"/>
              </a:rPr>
              <a:t>have </a:t>
            </a:r>
            <a:r>
              <a:rPr dirty="0" sz="2600">
                <a:latin typeface="Carlito"/>
                <a:cs typeface="Carlito"/>
              </a:rPr>
              <a:t>always used their </a:t>
            </a:r>
            <a:r>
              <a:rPr dirty="0" sz="2600" spc="10">
                <a:latin typeface="Carlito"/>
                <a:cs typeface="Carlito"/>
              </a:rPr>
              <a:t>visual </a:t>
            </a:r>
            <a:r>
              <a:rPr dirty="0" sz="2600" spc="5">
                <a:latin typeface="Carlito"/>
                <a:cs typeface="Carlito"/>
              </a:rPr>
              <a:t>and haptic </a:t>
            </a:r>
            <a:r>
              <a:rPr dirty="0" sz="2600">
                <a:latin typeface="Carlito"/>
                <a:cs typeface="Carlito"/>
              </a:rPr>
              <a:t>(touch) </a:t>
            </a:r>
            <a:r>
              <a:rPr dirty="0" sz="2600" spc="-5">
                <a:latin typeface="Carlito"/>
                <a:cs typeface="Carlito"/>
              </a:rPr>
              <a:t>channels </a:t>
            </a:r>
            <a:r>
              <a:rPr dirty="0" sz="2600" spc="10">
                <a:latin typeface="Carlito"/>
                <a:cs typeface="Carlito"/>
              </a:rPr>
              <a:t>in  </a:t>
            </a:r>
            <a:r>
              <a:rPr dirty="0" sz="2600">
                <a:latin typeface="Carlito"/>
                <a:cs typeface="Carlito"/>
              </a:rPr>
              <a:t>manipulating </a:t>
            </a:r>
            <a:r>
              <a:rPr dirty="0" sz="2600" spc="10">
                <a:latin typeface="Carlito"/>
                <a:cs typeface="Carlito"/>
              </a:rPr>
              <a:t>a</a:t>
            </a:r>
            <a:r>
              <a:rPr dirty="0" sz="2600" spc="-90">
                <a:latin typeface="Carlito"/>
                <a:cs typeface="Carlito"/>
              </a:rPr>
              <a:t> </a:t>
            </a:r>
            <a:r>
              <a:rPr dirty="0" sz="2600" spc="-30">
                <a:latin typeface="Carlito"/>
                <a:cs typeface="Carlito"/>
              </a:rPr>
              <a:t>computer.</a:t>
            </a:r>
            <a:endParaRPr sz="2600">
              <a:latin typeface="Carlito"/>
              <a:cs typeface="Carlito"/>
            </a:endParaRPr>
          </a:p>
          <a:p>
            <a:pPr marL="241300" marR="5080" indent="-229235">
              <a:lnSpc>
                <a:spcPct val="7950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15">
                <a:latin typeface="Carlito"/>
                <a:cs typeface="Carlito"/>
              </a:rPr>
              <a:t>In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fact,</a:t>
            </a:r>
            <a:r>
              <a:rPr dirty="0" sz="2600" spc="-125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we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often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use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our</a:t>
            </a:r>
            <a:r>
              <a:rPr dirty="0" sz="2600" spc="7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audio</a:t>
            </a:r>
            <a:r>
              <a:rPr dirty="0" sz="2600" spc="-3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channel</a:t>
            </a:r>
            <a:r>
              <a:rPr dirty="0" sz="2600" spc="10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to</a:t>
            </a:r>
            <a:r>
              <a:rPr dirty="0" sz="2600" spc="-10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hear</a:t>
            </a:r>
            <a:r>
              <a:rPr dirty="0" sz="2600" spc="-1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whether</a:t>
            </a:r>
            <a:r>
              <a:rPr dirty="0" sz="2600" spc="-1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computer</a:t>
            </a:r>
            <a:r>
              <a:rPr dirty="0" sz="2600" spc="-7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is  </a:t>
            </a:r>
            <a:r>
              <a:rPr dirty="0" sz="2600" spc="10">
                <a:latin typeface="Carlito"/>
                <a:cs typeface="Carlito"/>
              </a:rPr>
              <a:t>actually </a:t>
            </a:r>
            <a:r>
              <a:rPr dirty="0" sz="2600" spc="-10">
                <a:latin typeface="Carlito"/>
                <a:cs typeface="Carlito"/>
              </a:rPr>
              <a:t>running</a:t>
            </a:r>
            <a:r>
              <a:rPr dirty="0" sz="2600" spc="-100">
                <a:latin typeface="Carlito"/>
                <a:cs typeface="Carlito"/>
              </a:rPr>
              <a:t> </a:t>
            </a:r>
            <a:r>
              <a:rPr dirty="0" sz="2600" spc="-35">
                <a:latin typeface="Carlito"/>
                <a:cs typeface="Carlito"/>
              </a:rPr>
              <a:t>properly.</a:t>
            </a:r>
            <a:endParaRPr sz="2600">
              <a:latin typeface="Carlito"/>
              <a:cs typeface="Carlito"/>
            </a:endParaRPr>
          </a:p>
          <a:p>
            <a:pPr marL="241300" marR="28575" indent="-229235">
              <a:lnSpc>
                <a:spcPct val="7940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5">
                <a:latin typeface="Carlito"/>
                <a:cs typeface="Carlito"/>
              </a:rPr>
              <a:t>Multi-modal,</a:t>
            </a:r>
            <a:r>
              <a:rPr dirty="0" sz="2600" spc="-1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multimedia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and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virtual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reality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systems</a:t>
            </a:r>
            <a:r>
              <a:rPr dirty="0" sz="2600" spc="-185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form</a:t>
            </a:r>
            <a:r>
              <a:rPr dirty="0" sz="2600" spc="15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a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large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core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of  current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research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in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interactive</a:t>
            </a:r>
            <a:r>
              <a:rPr dirty="0" sz="2600" spc="-17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system</a:t>
            </a:r>
            <a:r>
              <a:rPr dirty="0" sz="2600" spc="-21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design.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pc="-195"/>
              <a:t>Paradigms for </a:t>
            </a:r>
            <a:r>
              <a:rPr dirty="0" spc="-229"/>
              <a:t>Interaction</a:t>
            </a:r>
            <a:r>
              <a:rPr dirty="0" spc="-910"/>
              <a:t> </a:t>
            </a:r>
            <a:r>
              <a:rPr dirty="0" spc="-190"/>
              <a:t>(Computer  </a:t>
            </a:r>
            <a:r>
              <a:rPr dirty="0" spc="-160"/>
              <a:t>supported </a:t>
            </a:r>
            <a:r>
              <a:rPr dirty="0" spc="-229"/>
              <a:t>cooperative</a:t>
            </a:r>
            <a:r>
              <a:rPr dirty="0" spc="-625"/>
              <a:t> </a:t>
            </a:r>
            <a:r>
              <a:rPr dirty="0" spc="-220"/>
              <a:t>work)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65680"/>
            <a:ext cx="10194290" cy="41084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41300" marR="20320" indent="-229235">
              <a:lnSpc>
                <a:spcPct val="80600"/>
              </a:lnSpc>
              <a:spcBef>
                <a:spcPts val="7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10">
                <a:latin typeface="Carlito"/>
                <a:cs typeface="Carlito"/>
              </a:rPr>
              <a:t>Another</a:t>
            </a:r>
            <a:r>
              <a:rPr dirty="0" sz="2600" spc="-1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development</a:t>
            </a:r>
            <a:r>
              <a:rPr dirty="0" sz="2600" spc="25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in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computing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in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1960s</a:t>
            </a:r>
            <a:r>
              <a:rPr dirty="0" sz="2600" spc="-114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was</a:t>
            </a:r>
            <a:r>
              <a:rPr dirty="0" sz="2600" spc="-114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establishment</a:t>
            </a:r>
            <a:r>
              <a:rPr dirty="0" sz="2600" spc="-19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of  </a:t>
            </a:r>
            <a:r>
              <a:rPr dirty="0" sz="2600" spc="5">
                <a:latin typeface="Carlito"/>
                <a:cs typeface="Carlito"/>
              </a:rPr>
              <a:t>the </a:t>
            </a:r>
            <a:r>
              <a:rPr dirty="0" sz="2600" spc="-5">
                <a:latin typeface="Carlito"/>
                <a:cs typeface="Carlito"/>
              </a:rPr>
              <a:t>first computer networks </a:t>
            </a:r>
            <a:r>
              <a:rPr dirty="0" sz="2600" spc="5">
                <a:latin typeface="Carlito"/>
                <a:cs typeface="Carlito"/>
              </a:rPr>
              <a:t>which </a:t>
            </a:r>
            <a:r>
              <a:rPr dirty="0" sz="2600">
                <a:latin typeface="Carlito"/>
                <a:cs typeface="Carlito"/>
              </a:rPr>
              <a:t>allowed </a:t>
            </a:r>
            <a:r>
              <a:rPr dirty="0" sz="2600" spc="5">
                <a:latin typeface="Carlito"/>
                <a:cs typeface="Carlito"/>
              </a:rPr>
              <a:t>communication </a:t>
            </a:r>
            <a:r>
              <a:rPr dirty="0" sz="2600" spc="-5">
                <a:latin typeface="Carlito"/>
                <a:cs typeface="Carlito"/>
              </a:rPr>
              <a:t>between  separate</a:t>
            </a:r>
            <a:r>
              <a:rPr dirty="0" sz="2600" spc="-10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machines.</a:t>
            </a:r>
            <a:endParaRPr sz="2600">
              <a:latin typeface="Carlito"/>
              <a:cs typeface="Carlito"/>
            </a:endParaRPr>
          </a:p>
          <a:p>
            <a:pPr marL="241300" marR="5080" indent="-229235">
              <a:lnSpc>
                <a:spcPct val="7940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10">
                <a:latin typeface="Carlito"/>
                <a:cs typeface="Carlito"/>
              </a:rPr>
              <a:t>Reconnection </a:t>
            </a:r>
            <a:r>
              <a:rPr dirty="0" sz="2600" spc="15">
                <a:latin typeface="Carlito"/>
                <a:cs typeface="Carlito"/>
              </a:rPr>
              <a:t>was </a:t>
            </a:r>
            <a:r>
              <a:rPr dirty="0" sz="2600" spc="5">
                <a:latin typeface="Carlito"/>
                <a:cs typeface="Carlito"/>
              </a:rPr>
              <a:t>the </a:t>
            </a:r>
            <a:r>
              <a:rPr dirty="0" sz="2600" spc="-10">
                <a:latin typeface="Carlito"/>
                <a:cs typeface="Carlito"/>
              </a:rPr>
              <a:t>emergence of </a:t>
            </a:r>
            <a:r>
              <a:rPr dirty="0" sz="2600" spc="-5">
                <a:latin typeface="Carlito"/>
                <a:cs typeface="Carlito"/>
              </a:rPr>
              <a:t>collaboration between </a:t>
            </a:r>
            <a:r>
              <a:rPr dirty="0" sz="2600">
                <a:latin typeface="Carlito"/>
                <a:cs typeface="Carlito"/>
              </a:rPr>
              <a:t>individuals</a:t>
            </a:r>
            <a:r>
              <a:rPr dirty="0" sz="2600" spc="-245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via  </a:t>
            </a:r>
            <a:r>
              <a:rPr dirty="0" sz="2600" spc="5">
                <a:latin typeface="Carlito"/>
                <a:cs typeface="Carlito"/>
              </a:rPr>
              <a:t>the </a:t>
            </a:r>
            <a:r>
              <a:rPr dirty="0" sz="2600">
                <a:latin typeface="Carlito"/>
                <a:cs typeface="Carlito"/>
              </a:rPr>
              <a:t>computer </a:t>
            </a:r>
            <a:r>
              <a:rPr dirty="0" sz="2600" spc="10">
                <a:latin typeface="Carlito"/>
                <a:cs typeface="Carlito"/>
              </a:rPr>
              <a:t>– </a:t>
            </a:r>
            <a:r>
              <a:rPr dirty="0" sz="2600" spc="5">
                <a:latin typeface="Carlito"/>
                <a:cs typeface="Carlito"/>
              </a:rPr>
              <a:t>called </a:t>
            </a:r>
            <a:r>
              <a:rPr dirty="0" sz="2600" spc="-5">
                <a:latin typeface="Carlito"/>
                <a:cs typeface="Carlito"/>
              </a:rPr>
              <a:t>computer-supported </a:t>
            </a:r>
            <a:r>
              <a:rPr dirty="0" sz="2600" spc="-10">
                <a:latin typeface="Carlito"/>
                <a:cs typeface="Carlito"/>
              </a:rPr>
              <a:t>cooperative </a:t>
            </a:r>
            <a:r>
              <a:rPr dirty="0" sz="2600">
                <a:latin typeface="Carlito"/>
                <a:cs typeface="Carlito"/>
              </a:rPr>
              <a:t>work, </a:t>
            </a:r>
            <a:r>
              <a:rPr dirty="0" sz="2600" spc="-10">
                <a:latin typeface="Carlito"/>
                <a:cs typeface="Carlito"/>
              </a:rPr>
              <a:t>or</a:t>
            </a:r>
            <a:r>
              <a:rPr dirty="0" sz="2600" spc="-350">
                <a:latin typeface="Carlito"/>
                <a:cs typeface="Carlito"/>
              </a:rPr>
              <a:t> </a:t>
            </a:r>
            <a:r>
              <a:rPr dirty="0" sz="2600" spc="-30">
                <a:latin typeface="Carlito"/>
                <a:cs typeface="Carlito"/>
              </a:rPr>
              <a:t>CSCW.</a:t>
            </a:r>
            <a:endParaRPr sz="2600">
              <a:latin typeface="Carlito"/>
              <a:cs typeface="Carlito"/>
            </a:endParaRPr>
          </a:p>
          <a:p>
            <a:pPr marL="241300" marR="303530" indent="-229235">
              <a:lnSpc>
                <a:spcPct val="8060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20">
                <a:latin typeface="Carlito"/>
                <a:cs typeface="Carlito"/>
              </a:rPr>
              <a:t>CSCW </a:t>
            </a:r>
            <a:r>
              <a:rPr dirty="0" sz="2600" spc="5">
                <a:latin typeface="Carlito"/>
                <a:cs typeface="Carlito"/>
              </a:rPr>
              <a:t>systems are </a:t>
            </a:r>
            <a:r>
              <a:rPr dirty="0" sz="2600" spc="-5">
                <a:latin typeface="Carlito"/>
                <a:cs typeface="Carlito"/>
              </a:rPr>
              <a:t>built </a:t>
            </a:r>
            <a:r>
              <a:rPr dirty="0" sz="2600" spc="20">
                <a:latin typeface="Carlito"/>
                <a:cs typeface="Carlito"/>
              </a:rPr>
              <a:t>to </a:t>
            </a:r>
            <a:r>
              <a:rPr dirty="0" sz="2600" spc="5">
                <a:latin typeface="Carlito"/>
                <a:cs typeface="Carlito"/>
              </a:rPr>
              <a:t>allow </a:t>
            </a:r>
            <a:r>
              <a:rPr dirty="0" sz="2600" spc="-5">
                <a:latin typeface="Carlito"/>
                <a:cs typeface="Carlito"/>
              </a:rPr>
              <a:t>interaction between </a:t>
            </a:r>
            <a:r>
              <a:rPr dirty="0" sz="2600">
                <a:latin typeface="Carlito"/>
                <a:cs typeface="Carlito"/>
              </a:rPr>
              <a:t>humans </a:t>
            </a:r>
            <a:r>
              <a:rPr dirty="0" sz="2600" spc="10">
                <a:latin typeface="Carlito"/>
                <a:cs typeface="Carlito"/>
              </a:rPr>
              <a:t>via </a:t>
            </a:r>
            <a:r>
              <a:rPr dirty="0" sz="2600" spc="5">
                <a:latin typeface="Carlito"/>
                <a:cs typeface="Carlito"/>
              </a:rPr>
              <a:t>the  </a:t>
            </a:r>
            <a:r>
              <a:rPr dirty="0" sz="2600" spc="-5">
                <a:latin typeface="Carlito"/>
                <a:cs typeface="Carlito"/>
              </a:rPr>
              <a:t>computer</a:t>
            </a:r>
            <a:r>
              <a:rPr dirty="0" sz="2600" spc="-8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and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 spc="25">
                <a:latin typeface="Carlito"/>
                <a:cs typeface="Carlito"/>
              </a:rPr>
              <a:t>so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needs</a:t>
            </a:r>
            <a:r>
              <a:rPr dirty="0" sz="2600" spc="3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of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many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must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be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represented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in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one  </a:t>
            </a:r>
            <a:r>
              <a:rPr dirty="0" sz="2600" spc="-15">
                <a:latin typeface="Carlito"/>
                <a:cs typeface="Carlito"/>
              </a:rPr>
              <a:t>product.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15">
                <a:latin typeface="Carlito"/>
                <a:cs typeface="Carlito"/>
              </a:rPr>
              <a:t>A </a:t>
            </a:r>
            <a:r>
              <a:rPr dirty="0" sz="2600" spc="5">
                <a:latin typeface="Carlito"/>
                <a:cs typeface="Carlito"/>
              </a:rPr>
              <a:t>fine </a:t>
            </a:r>
            <a:r>
              <a:rPr dirty="0" sz="2600" spc="-20">
                <a:latin typeface="Carlito"/>
                <a:cs typeface="Carlito"/>
              </a:rPr>
              <a:t>example </a:t>
            </a:r>
            <a:r>
              <a:rPr dirty="0" sz="2600" spc="-10">
                <a:latin typeface="Carlito"/>
                <a:cs typeface="Carlito"/>
              </a:rPr>
              <a:t>of </a:t>
            </a:r>
            <a:r>
              <a:rPr dirty="0" sz="2600" spc="10">
                <a:latin typeface="Carlito"/>
                <a:cs typeface="Carlito"/>
              </a:rPr>
              <a:t>a </a:t>
            </a:r>
            <a:r>
              <a:rPr dirty="0" sz="2600" spc="20">
                <a:latin typeface="Carlito"/>
                <a:cs typeface="Carlito"/>
              </a:rPr>
              <a:t>CSCW </a:t>
            </a:r>
            <a:r>
              <a:rPr dirty="0" sz="2600">
                <a:latin typeface="Carlito"/>
                <a:cs typeface="Carlito"/>
              </a:rPr>
              <a:t>system </a:t>
            </a:r>
            <a:r>
              <a:rPr dirty="0" sz="2600" spc="5">
                <a:latin typeface="Carlito"/>
                <a:cs typeface="Carlito"/>
              </a:rPr>
              <a:t>is </a:t>
            </a:r>
            <a:r>
              <a:rPr dirty="0" sz="2600" spc="-15">
                <a:latin typeface="Carlito"/>
                <a:cs typeface="Carlito"/>
              </a:rPr>
              <a:t>electronic </a:t>
            </a:r>
            <a:r>
              <a:rPr dirty="0" sz="2600" spc="10">
                <a:latin typeface="Carlito"/>
                <a:cs typeface="Carlito"/>
              </a:rPr>
              <a:t>mail –</a:t>
            </a:r>
            <a:r>
              <a:rPr dirty="0" sz="2600" spc="-37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email.</a:t>
            </a:r>
            <a:endParaRPr sz="2600">
              <a:latin typeface="Carlito"/>
              <a:cs typeface="Carlito"/>
            </a:endParaRPr>
          </a:p>
          <a:p>
            <a:pPr marL="241300" marR="203835" indent="-229235">
              <a:lnSpc>
                <a:spcPct val="7940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20">
                <a:latin typeface="Carlito"/>
                <a:cs typeface="Carlito"/>
              </a:rPr>
              <a:t>CSCW </a:t>
            </a:r>
            <a:r>
              <a:rPr dirty="0" sz="2600" spc="5">
                <a:latin typeface="Carlito"/>
                <a:cs typeface="Carlito"/>
              </a:rPr>
              <a:t>systems</a:t>
            </a:r>
            <a:r>
              <a:rPr dirty="0" sz="2600" spc="-44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built </a:t>
            </a:r>
            <a:r>
              <a:rPr dirty="0" sz="2600" spc="15">
                <a:latin typeface="Carlito"/>
                <a:cs typeface="Carlito"/>
              </a:rPr>
              <a:t>to </a:t>
            </a:r>
            <a:r>
              <a:rPr dirty="0" sz="2600" spc="-5">
                <a:latin typeface="Carlito"/>
                <a:cs typeface="Carlito"/>
              </a:rPr>
              <a:t>support </a:t>
            </a:r>
            <a:r>
              <a:rPr dirty="0" sz="2600" spc="-20">
                <a:latin typeface="Carlito"/>
                <a:cs typeface="Carlito"/>
              </a:rPr>
              <a:t>users </a:t>
            </a:r>
            <a:r>
              <a:rPr dirty="0" sz="2600">
                <a:latin typeface="Carlito"/>
                <a:cs typeface="Carlito"/>
              </a:rPr>
              <a:t>working </a:t>
            </a:r>
            <a:r>
              <a:rPr dirty="0" sz="2600" spc="10">
                <a:latin typeface="Carlito"/>
                <a:cs typeface="Carlito"/>
              </a:rPr>
              <a:t>in </a:t>
            </a:r>
            <a:r>
              <a:rPr dirty="0" sz="2600" spc="-30">
                <a:latin typeface="Carlito"/>
                <a:cs typeface="Carlito"/>
              </a:rPr>
              <a:t>groups </a:t>
            </a:r>
            <a:r>
              <a:rPr dirty="0" sz="2600" spc="10">
                <a:latin typeface="Carlito"/>
                <a:cs typeface="Carlito"/>
              </a:rPr>
              <a:t>are </a:t>
            </a:r>
            <a:r>
              <a:rPr dirty="0" sz="2600" spc="-15">
                <a:latin typeface="Carlito"/>
                <a:cs typeface="Carlito"/>
              </a:rPr>
              <a:t>referred </a:t>
            </a:r>
            <a:r>
              <a:rPr dirty="0" sz="2600" spc="15">
                <a:latin typeface="Carlito"/>
                <a:cs typeface="Carlito"/>
              </a:rPr>
              <a:t>to </a:t>
            </a:r>
            <a:r>
              <a:rPr dirty="0" sz="2600" spc="20">
                <a:latin typeface="Carlito"/>
                <a:cs typeface="Carlito"/>
              </a:rPr>
              <a:t>as  </a:t>
            </a:r>
            <a:r>
              <a:rPr dirty="0" sz="2600" spc="-20">
                <a:latin typeface="Carlito"/>
                <a:cs typeface="Carlito"/>
              </a:rPr>
              <a:t>groupware.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pc="-195"/>
              <a:t>Paradigms</a:t>
            </a:r>
            <a:r>
              <a:rPr dirty="0" spc="-565"/>
              <a:t> </a:t>
            </a:r>
            <a:r>
              <a:rPr dirty="0" spc="-195"/>
              <a:t>for</a:t>
            </a:r>
            <a:r>
              <a:rPr dirty="0" spc="-450"/>
              <a:t> </a:t>
            </a:r>
            <a:r>
              <a:rPr dirty="0" spc="-229"/>
              <a:t>Interaction</a:t>
            </a:r>
            <a:r>
              <a:rPr dirty="0" spc="-260"/>
              <a:t> </a:t>
            </a:r>
            <a:r>
              <a:rPr dirty="0" spc="-240"/>
              <a:t>(The</a:t>
            </a:r>
            <a:r>
              <a:rPr dirty="0" spc="-445"/>
              <a:t> </a:t>
            </a:r>
            <a:r>
              <a:rPr dirty="0" spc="-200"/>
              <a:t>world</a:t>
            </a:r>
            <a:r>
              <a:rPr dirty="0" spc="-330"/>
              <a:t> </a:t>
            </a:r>
            <a:r>
              <a:rPr dirty="0" spc="-210"/>
              <a:t>wide  </a:t>
            </a:r>
            <a:r>
              <a:rPr dirty="0" spc="-240"/>
              <a:t>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37105"/>
            <a:ext cx="10322560" cy="39839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indent="-229235">
              <a:lnSpc>
                <a:spcPts val="265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Carlito"/>
                <a:cs typeface="Carlito"/>
              </a:rPr>
              <a:t>The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world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wide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web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-20">
                <a:latin typeface="Carlito"/>
                <a:cs typeface="Carlito"/>
              </a:rPr>
              <a:t>project</a:t>
            </a:r>
            <a:r>
              <a:rPr dirty="0" sz="2600" spc="20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was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conceived</a:t>
            </a:r>
            <a:r>
              <a:rPr dirty="0" sz="2600" spc="-9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in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1989</a:t>
            </a:r>
            <a:r>
              <a:rPr dirty="0" sz="2600" spc="-12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by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Tim</a:t>
            </a:r>
            <a:r>
              <a:rPr dirty="0" sz="2600" spc="1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Berners-Lee,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175"/>
              </a:lnSpc>
            </a:pPr>
            <a:r>
              <a:rPr dirty="0" sz="2600" spc="-5">
                <a:latin typeface="Carlito"/>
                <a:cs typeface="Carlito"/>
              </a:rPr>
              <a:t>working</a:t>
            </a:r>
            <a:r>
              <a:rPr dirty="0" sz="2600" spc="-35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at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CERN,</a:t>
            </a:r>
            <a:r>
              <a:rPr dirty="0" sz="2600" spc="-12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European</a:t>
            </a:r>
            <a:r>
              <a:rPr dirty="0" sz="2600" spc="5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Particle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Physics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Laboratory</a:t>
            </a:r>
            <a:r>
              <a:rPr dirty="0" sz="2600" spc="-60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at</a:t>
            </a:r>
            <a:r>
              <a:rPr dirty="0" sz="2600" spc="-120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Geneva,</a:t>
            </a:r>
            <a:r>
              <a:rPr dirty="0" sz="2600" spc="20">
                <a:latin typeface="Carlito"/>
                <a:cs typeface="Carlito"/>
              </a:rPr>
              <a:t> as</a:t>
            </a:r>
            <a:r>
              <a:rPr dirty="0" sz="2600" spc="-4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a</a:t>
            </a:r>
            <a:endParaRPr sz="2600">
              <a:latin typeface="Carlito"/>
              <a:cs typeface="Carlito"/>
            </a:endParaRPr>
          </a:p>
          <a:p>
            <a:pPr marL="241300" marR="5080">
              <a:lnSpc>
                <a:spcPct val="69900"/>
              </a:lnSpc>
              <a:spcBef>
                <a:spcPts val="465"/>
              </a:spcBef>
            </a:pPr>
            <a:r>
              <a:rPr dirty="0" sz="2600">
                <a:latin typeface="Carlito"/>
                <a:cs typeface="Carlito"/>
              </a:rPr>
              <a:t>means</a:t>
            </a:r>
            <a:r>
              <a:rPr dirty="0" sz="2600" spc="-40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to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enable</a:t>
            </a:r>
            <a:r>
              <a:rPr dirty="0" sz="2600" spc="5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9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widespread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distribution</a:t>
            </a:r>
            <a:r>
              <a:rPr dirty="0" sz="2600" spc="-9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of</a:t>
            </a:r>
            <a:r>
              <a:rPr dirty="0" sz="2600" spc="3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scientific</a:t>
            </a:r>
            <a:r>
              <a:rPr dirty="0" sz="2600" spc="-125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data</a:t>
            </a:r>
            <a:r>
              <a:rPr dirty="0" sz="2600" spc="-120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generated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at  CERN</a:t>
            </a:r>
            <a:r>
              <a:rPr dirty="0" sz="2600" spc="-12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and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to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share</a:t>
            </a:r>
            <a:r>
              <a:rPr dirty="0" sz="2600" spc="-10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information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between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physicists</a:t>
            </a:r>
            <a:r>
              <a:rPr dirty="0" sz="2600" spc="-19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worldwide.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15">
                <a:latin typeface="Carlito"/>
                <a:cs typeface="Carlito"/>
              </a:rPr>
              <a:t>In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1991</a:t>
            </a:r>
            <a:r>
              <a:rPr dirty="0" sz="2600" spc="-20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first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text-based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web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browser </a:t>
            </a:r>
            <a:r>
              <a:rPr dirty="0" sz="2600" spc="15">
                <a:latin typeface="Carlito"/>
                <a:cs typeface="Carlito"/>
              </a:rPr>
              <a:t>was</a:t>
            </a:r>
            <a:r>
              <a:rPr dirty="0" sz="2600" spc="-12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released.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ts val="2650"/>
              </a:lnSpc>
              <a:spcBef>
                <a:spcPts val="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Carlito"/>
                <a:cs typeface="Carlito"/>
              </a:rPr>
              <a:t>This </a:t>
            </a:r>
            <a:r>
              <a:rPr dirty="0" sz="2600" spc="15">
                <a:latin typeface="Carlito"/>
                <a:cs typeface="Carlito"/>
              </a:rPr>
              <a:t>was </a:t>
            </a:r>
            <a:r>
              <a:rPr dirty="0" sz="2600" spc="-10">
                <a:latin typeface="Carlito"/>
                <a:cs typeface="Carlito"/>
              </a:rPr>
              <a:t>followed </a:t>
            </a:r>
            <a:r>
              <a:rPr dirty="0" sz="2600" spc="10">
                <a:latin typeface="Carlito"/>
                <a:cs typeface="Carlito"/>
              </a:rPr>
              <a:t>in </a:t>
            </a:r>
            <a:r>
              <a:rPr dirty="0" sz="2600">
                <a:latin typeface="Carlito"/>
                <a:cs typeface="Carlito"/>
              </a:rPr>
              <a:t>early </a:t>
            </a:r>
            <a:r>
              <a:rPr dirty="0" sz="2600" spc="20">
                <a:latin typeface="Carlito"/>
                <a:cs typeface="Carlito"/>
              </a:rPr>
              <a:t>1993</a:t>
            </a:r>
            <a:r>
              <a:rPr dirty="0" sz="2600" spc="-40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by </a:t>
            </a:r>
            <a:r>
              <a:rPr dirty="0" sz="2600" spc="-10">
                <a:latin typeface="Carlito"/>
                <a:cs typeface="Carlito"/>
              </a:rPr>
              <a:t>several graphical </a:t>
            </a:r>
            <a:r>
              <a:rPr dirty="0" sz="2600">
                <a:latin typeface="Carlito"/>
                <a:cs typeface="Carlito"/>
              </a:rPr>
              <a:t>web </a:t>
            </a:r>
            <a:r>
              <a:rPr dirty="0" sz="2600" spc="-20">
                <a:latin typeface="Carlito"/>
                <a:cs typeface="Carlito"/>
              </a:rPr>
              <a:t>browsers, </a:t>
            </a:r>
            <a:r>
              <a:rPr dirty="0" sz="2600" spc="10">
                <a:latin typeface="Carlito"/>
                <a:cs typeface="Carlito"/>
              </a:rPr>
              <a:t>most</a:t>
            </a:r>
            <a:endParaRPr sz="2600">
              <a:latin typeface="Carlito"/>
              <a:cs typeface="Carlito"/>
            </a:endParaRPr>
          </a:p>
          <a:p>
            <a:pPr marL="241300" marR="224790">
              <a:lnSpc>
                <a:spcPct val="69900"/>
              </a:lnSpc>
              <a:spcBef>
                <a:spcPts val="465"/>
              </a:spcBef>
            </a:pPr>
            <a:r>
              <a:rPr dirty="0" sz="2600" spc="5">
                <a:latin typeface="Carlito"/>
                <a:cs typeface="Carlito"/>
              </a:rPr>
              <a:t>significantly </a:t>
            </a:r>
            <a:r>
              <a:rPr dirty="0" sz="2600" spc="10">
                <a:latin typeface="Carlito"/>
                <a:cs typeface="Carlito"/>
              </a:rPr>
              <a:t>Mosaic </a:t>
            </a:r>
            <a:r>
              <a:rPr dirty="0" sz="2600" spc="-10">
                <a:latin typeface="Carlito"/>
                <a:cs typeface="Carlito"/>
              </a:rPr>
              <a:t>developed </a:t>
            </a:r>
            <a:r>
              <a:rPr dirty="0" sz="2600" spc="-5">
                <a:latin typeface="Carlito"/>
                <a:cs typeface="Carlito"/>
              </a:rPr>
              <a:t>by Marc </a:t>
            </a:r>
            <a:r>
              <a:rPr dirty="0" sz="2600" spc="-10">
                <a:latin typeface="Carlito"/>
                <a:cs typeface="Carlito"/>
              </a:rPr>
              <a:t>Andreesen </a:t>
            </a:r>
            <a:r>
              <a:rPr dirty="0" sz="2600" spc="15">
                <a:latin typeface="Carlito"/>
                <a:cs typeface="Carlito"/>
              </a:rPr>
              <a:t>at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42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National </a:t>
            </a:r>
            <a:r>
              <a:rPr dirty="0" sz="2600">
                <a:latin typeface="Carlito"/>
                <a:cs typeface="Carlito"/>
              </a:rPr>
              <a:t>Center  </a:t>
            </a:r>
            <a:r>
              <a:rPr dirty="0" sz="2600" spc="-25">
                <a:latin typeface="Carlito"/>
                <a:cs typeface="Carlito"/>
              </a:rPr>
              <a:t>for </a:t>
            </a:r>
            <a:r>
              <a:rPr dirty="0" sz="2600" spc="-15">
                <a:latin typeface="Carlito"/>
                <a:cs typeface="Carlito"/>
              </a:rPr>
              <a:t>Supercomputer </a:t>
            </a:r>
            <a:r>
              <a:rPr dirty="0" sz="2600">
                <a:latin typeface="Carlito"/>
                <a:cs typeface="Carlito"/>
              </a:rPr>
              <a:t>Applications </a:t>
            </a:r>
            <a:r>
              <a:rPr dirty="0" sz="2600" spc="15">
                <a:latin typeface="Carlito"/>
                <a:cs typeface="Carlito"/>
              </a:rPr>
              <a:t>(NCSA) at </a:t>
            </a:r>
            <a:r>
              <a:rPr dirty="0" sz="2600">
                <a:latin typeface="Carlito"/>
                <a:cs typeface="Carlito"/>
              </a:rPr>
              <a:t>Champaign,</a:t>
            </a:r>
            <a:r>
              <a:rPr dirty="0" sz="2600" spc="-3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Illinois.</a:t>
            </a:r>
            <a:endParaRPr sz="2600">
              <a:latin typeface="Carlito"/>
              <a:cs typeface="Carlito"/>
            </a:endParaRPr>
          </a:p>
          <a:p>
            <a:pPr marL="241300" marR="1032510" indent="-229235">
              <a:lnSpc>
                <a:spcPct val="69900"/>
              </a:lnSpc>
              <a:spcBef>
                <a:spcPts val="105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25">
                <a:latin typeface="Carlito"/>
                <a:cs typeface="Carlito"/>
              </a:rPr>
              <a:t>Web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pages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can</a:t>
            </a:r>
            <a:r>
              <a:rPr dirty="0" sz="2600" spc="-9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contain</a:t>
            </a:r>
            <a:r>
              <a:rPr dirty="0" sz="2600" spc="-10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text,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color</a:t>
            </a:r>
            <a:r>
              <a:rPr dirty="0" sz="2600" spc="-1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images,</a:t>
            </a:r>
            <a:r>
              <a:rPr dirty="0" sz="2600" spc="-1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movies,</a:t>
            </a:r>
            <a:r>
              <a:rPr dirty="0" sz="2600" spc="-4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sound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and,</a:t>
            </a:r>
            <a:r>
              <a:rPr dirty="0" sz="2600" spc="2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most  </a:t>
            </a:r>
            <a:r>
              <a:rPr dirty="0" sz="2600">
                <a:latin typeface="Carlito"/>
                <a:cs typeface="Carlito"/>
              </a:rPr>
              <a:t>important, </a:t>
            </a:r>
            <a:r>
              <a:rPr dirty="0" sz="2600" spc="-25">
                <a:latin typeface="Carlito"/>
                <a:cs typeface="Carlito"/>
              </a:rPr>
              <a:t>hypertext </a:t>
            </a:r>
            <a:r>
              <a:rPr dirty="0" sz="2600">
                <a:latin typeface="Carlito"/>
                <a:cs typeface="Carlito"/>
              </a:rPr>
              <a:t>links </a:t>
            </a:r>
            <a:r>
              <a:rPr dirty="0" sz="2600" spc="15">
                <a:latin typeface="Carlito"/>
                <a:cs typeface="Carlito"/>
              </a:rPr>
              <a:t>to </a:t>
            </a:r>
            <a:r>
              <a:rPr dirty="0" sz="2600" spc="-5">
                <a:latin typeface="Carlito"/>
                <a:cs typeface="Carlito"/>
              </a:rPr>
              <a:t>other </a:t>
            </a:r>
            <a:r>
              <a:rPr dirty="0" sz="2600">
                <a:latin typeface="Carlito"/>
                <a:cs typeface="Carlito"/>
              </a:rPr>
              <a:t>web</a:t>
            </a:r>
            <a:r>
              <a:rPr dirty="0" sz="2600" spc="-19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pages.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ts val="2650"/>
              </a:lnSpc>
              <a:spcBef>
                <a:spcPts val="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5">
                <a:latin typeface="Carlito"/>
                <a:cs typeface="Carlito"/>
              </a:rPr>
              <a:t>Hypermedia documents </a:t>
            </a:r>
            <a:r>
              <a:rPr dirty="0" sz="2600" spc="20">
                <a:latin typeface="Carlito"/>
                <a:cs typeface="Carlito"/>
              </a:rPr>
              <a:t>can </a:t>
            </a:r>
            <a:r>
              <a:rPr dirty="0" sz="2600" spc="-15">
                <a:latin typeface="Carlito"/>
                <a:cs typeface="Carlito"/>
              </a:rPr>
              <a:t>therefore </a:t>
            </a:r>
            <a:r>
              <a:rPr dirty="0" sz="2600">
                <a:latin typeface="Carlito"/>
                <a:cs typeface="Carlito"/>
              </a:rPr>
              <a:t>be </a:t>
            </a:r>
            <a:r>
              <a:rPr dirty="0" sz="2600" spc="-5">
                <a:latin typeface="Carlito"/>
                <a:cs typeface="Carlito"/>
              </a:rPr>
              <a:t>‘published’ by </a:t>
            </a:r>
            <a:r>
              <a:rPr dirty="0" sz="2600" spc="-15">
                <a:latin typeface="Carlito"/>
                <a:cs typeface="Carlito"/>
              </a:rPr>
              <a:t>anyone </a:t>
            </a:r>
            <a:r>
              <a:rPr dirty="0" sz="2600" spc="5">
                <a:latin typeface="Carlito"/>
                <a:cs typeface="Carlito"/>
              </a:rPr>
              <a:t>who</a:t>
            </a:r>
            <a:r>
              <a:rPr dirty="0" sz="2600" spc="-31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has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650"/>
              </a:lnSpc>
            </a:pPr>
            <a:r>
              <a:rPr dirty="0" sz="2600" spc="10">
                <a:latin typeface="Carlito"/>
                <a:cs typeface="Carlito"/>
              </a:rPr>
              <a:t>access</a:t>
            </a:r>
            <a:r>
              <a:rPr dirty="0" sz="2600" spc="-120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to</a:t>
            </a:r>
            <a:r>
              <a:rPr dirty="0" sz="2600" spc="-10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a</a:t>
            </a:r>
            <a:r>
              <a:rPr dirty="0" sz="2600" spc="1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computer</a:t>
            </a:r>
            <a:r>
              <a:rPr dirty="0" sz="2600" spc="-8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connected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to</a:t>
            </a:r>
            <a:r>
              <a:rPr dirty="0" sz="2600" spc="-10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internet.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pc="-195"/>
              <a:t>Paradigms</a:t>
            </a:r>
            <a:r>
              <a:rPr dirty="0" spc="-1095"/>
              <a:t> </a:t>
            </a:r>
            <a:r>
              <a:rPr dirty="0" spc="-195"/>
              <a:t>for </a:t>
            </a:r>
            <a:r>
              <a:rPr dirty="0" spc="-229"/>
              <a:t>Interaction </a:t>
            </a:r>
            <a:r>
              <a:rPr dirty="0" spc="-200"/>
              <a:t>(Agent </a:t>
            </a:r>
            <a:r>
              <a:rPr dirty="0" spc="-160"/>
              <a:t>based  </a:t>
            </a:r>
            <a:r>
              <a:rPr dirty="0" spc="-250"/>
              <a:t>interfaces)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10183495" cy="36537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marR="490220" indent="-229235">
              <a:lnSpc>
                <a:spcPct val="92200"/>
              </a:lnSpc>
              <a:spcBef>
                <a:spcPts val="38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20">
                <a:latin typeface="Carlito"/>
                <a:cs typeface="Carlito"/>
              </a:rPr>
              <a:t>Agents </a:t>
            </a:r>
            <a:r>
              <a:rPr dirty="0" sz="2750" spc="25">
                <a:latin typeface="Carlito"/>
                <a:cs typeface="Carlito"/>
              </a:rPr>
              <a:t>can </a:t>
            </a:r>
            <a:r>
              <a:rPr dirty="0" sz="2750" spc="-5">
                <a:latin typeface="Carlito"/>
                <a:cs typeface="Carlito"/>
              </a:rPr>
              <a:t>perform </a:t>
            </a:r>
            <a:r>
              <a:rPr dirty="0" sz="2750" spc="-15">
                <a:latin typeface="Carlito"/>
                <a:cs typeface="Carlito"/>
              </a:rPr>
              <a:t>repetitive </a:t>
            </a:r>
            <a:r>
              <a:rPr dirty="0" sz="2750" spc="-5">
                <a:latin typeface="Carlito"/>
                <a:cs typeface="Carlito"/>
              </a:rPr>
              <a:t>tasks, </a:t>
            </a:r>
            <a:r>
              <a:rPr dirty="0" sz="2750" spc="5">
                <a:latin typeface="Carlito"/>
                <a:cs typeface="Carlito"/>
              </a:rPr>
              <a:t>watch and </a:t>
            </a:r>
            <a:r>
              <a:rPr dirty="0" sz="2750" spc="-5">
                <a:latin typeface="Carlito"/>
                <a:cs typeface="Carlito"/>
              </a:rPr>
              <a:t>respond to </a:t>
            </a:r>
            <a:r>
              <a:rPr dirty="0" sz="2750" spc="-10">
                <a:latin typeface="Carlito"/>
                <a:cs typeface="Carlito"/>
              </a:rPr>
              <a:t>events  </a:t>
            </a:r>
            <a:r>
              <a:rPr dirty="0" sz="2750" spc="-15">
                <a:latin typeface="Carlito"/>
                <a:cs typeface="Carlito"/>
              </a:rPr>
              <a:t>when </a:t>
            </a:r>
            <a:r>
              <a:rPr dirty="0" sz="2750" spc="-10">
                <a:latin typeface="Carlito"/>
                <a:cs typeface="Carlito"/>
              </a:rPr>
              <a:t>the </a:t>
            </a:r>
            <a:r>
              <a:rPr dirty="0" sz="2750" spc="-15">
                <a:latin typeface="Carlito"/>
                <a:cs typeface="Carlito"/>
              </a:rPr>
              <a:t>user is </a:t>
            </a:r>
            <a:r>
              <a:rPr dirty="0" sz="2750" spc="10">
                <a:latin typeface="Carlito"/>
                <a:cs typeface="Carlito"/>
              </a:rPr>
              <a:t>not </a:t>
            </a:r>
            <a:r>
              <a:rPr dirty="0" sz="2750" spc="-15">
                <a:latin typeface="Carlito"/>
                <a:cs typeface="Carlito"/>
              </a:rPr>
              <a:t>present </a:t>
            </a:r>
            <a:r>
              <a:rPr dirty="0" sz="2750" spc="5">
                <a:latin typeface="Carlito"/>
                <a:cs typeface="Carlito"/>
              </a:rPr>
              <a:t>and </a:t>
            </a:r>
            <a:r>
              <a:rPr dirty="0" sz="2750">
                <a:latin typeface="Carlito"/>
                <a:cs typeface="Carlito"/>
              </a:rPr>
              <a:t>even learn </a:t>
            </a:r>
            <a:r>
              <a:rPr dirty="0" sz="2750" spc="-5">
                <a:latin typeface="Carlito"/>
                <a:cs typeface="Carlito"/>
              </a:rPr>
              <a:t>from </a:t>
            </a:r>
            <a:r>
              <a:rPr dirty="0" sz="2750" spc="-10">
                <a:latin typeface="Carlito"/>
                <a:cs typeface="Carlito"/>
              </a:rPr>
              <a:t>the user’s </a:t>
            </a:r>
            <a:r>
              <a:rPr dirty="0" sz="2750" spc="10">
                <a:latin typeface="Carlito"/>
                <a:cs typeface="Carlito"/>
              </a:rPr>
              <a:t>own  </a:t>
            </a:r>
            <a:r>
              <a:rPr dirty="0" sz="2750">
                <a:latin typeface="Carlito"/>
                <a:cs typeface="Carlito"/>
              </a:rPr>
              <a:t>actions.</a:t>
            </a:r>
            <a:endParaRPr sz="2750">
              <a:latin typeface="Carlito"/>
              <a:cs typeface="Carlito"/>
            </a:endParaRPr>
          </a:p>
          <a:p>
            <a:pPr marL="241300" marR="5080" indent="-229235">
              <a:lnSpc>
                <a:spcPct val="9150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5">
                <a:latin typeface="Carlito"/>
                <a:cs typeface="Carlito"/>
              </a:rPr>
              <a:t>In contrast, consider </a:t>
            </a:r>
            <a:r>
              <a:rPr dirty="0" sz="2750">
                <a:latin typeface="Carlito"/>
                <a:cs typeface="Carlito"/>
              </a:rPr>
              <a:t>Microsoft </a:t>
            </a:r>
            <a:r>
              <a:rPr dirty="0" sz="2750" spc="-10">
                <a:latin typeface="Carlito"/>
                <a:cs typeface="Carlito"/>
              </a:rPr>
              <a:t>Excel </a:t>
            </a:r>
            <a:r>
              <a:rPr dirty="0" sz="2750" spc="-5">
                <a:latin typeface="Carlito"/>
                <a:cs typeface="Carlito"/>
              </a:rPr>
              <a:t>which </a:t>
            </a:r>
            <a:r>
              <a:rPr dirty="0" sz="2750">
                <a:latin typeface="Carlito"/>
                <a:cs typeface="Carlito"/>
              </a:rPr>
              <a:t>incorporates </a:t>
            </a:r>
            <a:r>
              <a:rPr dirty="0" sz="2750" spc="20">
                <a:latin typeface="Carlito"/>
                <a:cs typeface="Carlito"/>
              </a:rPr>
              <a:t>some  </a:t>
            </a:r>
            <a:r>
              <a:rPr dirty="0" sz="2750" spc="-20">
                <a:latin typeface="Carlito"/>
                <a:cs typeface="Carlito"/>
              </a:rPr>
              <a:t>intelligence </a:t>
            </a:r>
            <a:r>
              <a:rPr dirty="0" sz="2750" spc="-10">
                <a:latin typeface="Carlito"/>
                <a:cs typeface="Carlito"/>
              </a:rPr>
              <a:t>in </a:t>
            </a:r>
            <a:r>
              <a:rPr dirty="0" sz="2750" spc="-20">
                <a:latin typeface="Carlito"/>
                <a:cs typeface="Carlito"/>
              </a:rPr>
              <a:t>its </a:t>
            </a:r>
            <a:r>
              <a:rPr dirty="0" sz="2750" spc="-10">
                <a:latin typeface="Carlito"/>
                <a:cs typeface="Carlito"/>
              </a:rPr>
              <a:t>sum </a:t>
            </a:r>
            <a:r>
              <a:rPr dirty="0" sz="2750">
                <a:latin typeface="Carlito"/>
                <a:cs typeface="Carlito"/>
              </a:rPr>
              <a:t>(Σ) </a:t>
            </a:r>
            <a:r>
              <a:rPr dirty="0" sz="2750" spc="-10">
                <a:latin typeface="Carlito"/>
                <a:cs typeface="Carlito"/>
              </a:rPr>
              <a:t>function. </a:t>
            </a:r>
            <a:r>
              <a:rPr dirty="0" sz="2750" spc="-5">
                <a:latin typeface="Carlito"/>
                <a:cs typeface="Carlito"/>
              </a:rPr>
              <a:t>If </a:t>
            </a:r>
            <a:r>
              <a:rPr dirty="0" sz="2750" spc="-15">
                <a:latin typeface="Carlito"/>
                <a:cs typeface="Carlito"/>
              </a:rPr>
              <a:t>the </a:t>
            </a:r>
            <a:r>
              <a:rPr dirty="0" sz="2750">
                <a:latin typeface="Carlito"/>
                <a:cs typeface="Carlito"/>
              </a:rPr>
              <a:t>current </a:t>
            </a:r>
            <a:r>
              <a:rPr dirty="0" sz="2750" spc="-5">
                <a:latin typeface="Carlito"/>
                <a:cs typeface="Carlito"/>
              </a:rPr>
              <a:t>cell </a:t>
            </a:r>
            <a:r>
              <a:rPr dirty="0" sz="2750" spc="-15">
                <a:latin typeface="Carlito"/>
                <a:cs typeface="Carlito"/>
              </a:rPr>
              <a:t>is </a:t>
            </a:r>
            <a:r>
              <a:rPr dirty="0" sz="2750" spc="-10">
                <a:latin typeface="Carlito"/>
                <a:cs typeface="Carlito"/>
              </a:rPr>
              <a:t>directly </a:t>
            </a:r>
            <a:r>
              <a:rPr dirty="0" sz="2750" spc="-5">
                <a:latin typeface="Carlito"/>
                <a:cs typeface="Carlito"/>
              </a:rPr>
              <a:t>below  </a:t>
            </a:r>
            <a:r>
              <a:rPr dirty="0" sz="2750" spc="10">
                <a:latin typeface="Carlito"/>
                <a:cs typeface="Carlito"/>
              </a:rPr>
              <a:t>a </a:t>
            </a:r>
            <a:r>
              <a:rPr dirty="0" sz="2750" spc="15">
                <a:latin typeface="Carlito"/>
                <a:cs typeface="Carlito"/>
              </a:rPr>
              <a:t>column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15">
                <a:latin typeface="Carlito"/>
                <a:cs typeface="Carlito"/>
              </a:rPr>
              <a:t>numbers, </a:t>
            </a:r>
            <a:r>
              <a:rPr dirty="0" sz="2750" spc="25">
                <a:latin typeface="Carlito"/>
                <a:cs typeface="Carlito"/>
              </a:rPr>
              <a:t>or </a:t>
            </a:r>
            <a:r>
              <a:rPr dirty="0" sz="2750" spc="-15">
                <a:latin typeface="Carlito"/>
                <a:cs typeface="Carlito"/>
              </a:rPr>
              <a:t>if </a:t>
            </a:r>
            <a:r>
              <a:rPr dirty="0" sz="2750" spc="-10">
                <a:latin typeface="Carlito"/>
                <a:cs typeface="Carlito"/>
              </a:rPr>
              <a:t>there </a:t>
            </a:r>
            <a:r>
              <a:rPr dirty="0" sz="2750" spc="-15">
                <a:latin typeface="Carlito"/>
                <a:cs typeface="Carlito"/>
              </a:rPr>
              <a:t>is </a:t>
            </a:r>
            <a:r>
              <a:rPr dirty="0" sz="2750" spc="10">
                <a:latin typeface="Carlito"/>
                <a:cs typeface="Carlito"/>
              </a:rPr>
              <a:t>a </a:t>
            </a:r>
            <a:r>
              <a:rPr dirty="0" sz="2750" spc="-15">
                <a:latin typeface="Carlito"/>
                <a:cs typeface="Carlito"/>
              </a:rPr>
              <a:t>series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15">
                <a:latin typeface="Carlito"/>
                <a:cs typeface="Carlito"/>
              </a:rPr>
              <a:t>numbers </a:t>
            </a:r>
            <a:r>
              <a:rPr dirty="0" sz="2750" spc="-5">
                <a:latin typeface="Carlito"/>
                <a:cs typeface="Carlito"/>
              </a:rPr>
              <a:t>to </a:t>
            </a:r>
            <a:r>
              <a:rPr dirty="0" sz="2750" spc="-10">
                <a:latin typeface="Carlito"/>
                <a:cs typeface="Carlito"/>
              </a:rPr>
              <a:t>the </a:t>
            </a:r>
            <a:r>
              <a:rPr dirty="0" sz="2750" spc="-15">
                <a:latin typeface="Carlito"/>
                <a:cs typeface="Carlito"/>
              </a:rPr>
              <a:t>left </a:t>
            </a:r>
            <a:r>
              <a:rPr dirty="0" sz="2750" spc="25">
                <a:latin typeface="Carlito"/>
                <a:cs typeface="Carlito"/>
              </a:rPr>
              <a:t>of  </a:t>
            </a:r>
            <a:r>
              <a:rPr dirty="0" sz="2750" spc="-10">
                <a:latin typeface="Carlito"/>
                <a:cs typeface="Carlito"/>
              </a:rPr>
              <a:t>the </a:t>
            </a:r>
            <a:r>
              <a:rPr dirty="0" sz="2750">
                <a:latin typeface="Carlito"/>
                <a:cs typeface="Carlito"/>
              </a:rPr>
              <a:t>current </a:t>
            </a:r>
            <a:r>
              <a:rPr dirty="0" sz="2750" spc="-10">
                <a:latin typeface="Carlito"/>
                <a:cs typeface="Carlito"/>
              </a:rPr>
              <a:t>cell, the sum </a:t>
            </a:r>
            <a:r>
              <a:rPr dirty="0" sz="2750" spc="-15">
                <a:latin typeface="Carlito"/>
                <a:cs typeface="Carlito"/>
              </a:rPr>
              <a:t>range </a:t>
            </a:r>
            <a:r>
              <a:rPr dirty="0" sz="2750" spc="-25">
                <a:latin typeface="Carlito"/>
                <a:cs typeface="Carlito"/>
              </a:rPr>
              <a:t>defaults </a:t>
            </a:r>
            <a:r>
              <a:rPr dirty="0" sz="2750" spc="-5">
                <a:latin typeface="Carlito"/>
                <a:cs typeface="Carlito"/>
              </a:rPr>
              <a:t>to be </a:t>
            </a:r>
            <a:r>
              <a:rPr dirty="0" sz="2750" spc="-10">
                <a:latin typeface="Carlito"/>
                <a:cs typeface="Carlito"/>
              </a:rPr>
              <a:t>the </a:t>
            </a:r>
            <a:r>
              <a:rPr dirty="0" sz="2750" spc="-5">
                <a:latin typeface="Carlito"/>
                <a:cs typeface="Carlito"/>
              </a:rPr>
              <a:t>appropriate </a:t>
            </a:r>
            <a:r>
              <a:rPr dirty="0" sz="2750" spc="-15">
                <a:latin typeface="Carlito"/>
                <a:cs typeface="Carlito"/>
              </a:rPr>
              <a:t>cells. </a:t>
            </a:r>
            <a:r>
              <a:rPr dirty="0" sz="2750" spc="-5">
                <a:latin typeface="Carlito"/>
                <a:cs typeface="Carlito"/>
              </a:rPr>
              <a:t>It  </a:t>
            </a:r>
            <a:r>
              <a:rPr dirty="0" sz="2750" spc="-15">
                <a:latin typeface="Carlito"/>
                <a:cs typeface="Carlito"/>
              </a:rPr>
              <a:t>is </a:t>
            </a:r>
            <a:r>
              <a:rPr dirty="0" sz="2750" spc="-10">
                <a:latin typeface="Carlito"/>
                <a:cs typeface="Carlito"/>
              </a:rPr>
              <a:t>also </a:t>
            </a:r>
            <a:r>
              <a:rPr dirty="0" sz="2750" spc="-5">
                <a:latin typeface="Carlito"/>
                <a:cs typeface="Carlito"/>
              </a:rPr>
              <a:t>clever </a:t>
            </a:r>
            <a:r>
              <a:rPr dirty="0" sz="2750" spc="5">
                <a:latin typeface="Carlito"/>
                <a:cs typeface="Carlito"/>
              </a:rPr>
              <a:t>about columns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15">
                <a:latin typeface="Carlito"/>
                <a:cs typeface="Carlito"/>
              </a:rPr>
              <a:t>numbers </a:t>
            </a:r>
            <a:r>
              <a:rPr dirty="0" sz="2750" spc="-20">
                <a:latin typeface="Carlito"/>
                <a:cs typeface="Carlito"/>
              </a:rPr>
              <a:t>with </a:t>
            </a:r>
            <a:r>
              <a:rPr dirty="0" sz="2750" spc="-10">
                <a:latin typeface="Carlito"/>
                <a:cs typeface="Carlito"/>
              </a:rPr>
              <a:t>subtotals so </a:t>
            </a:r>
            <a:r>
              <a:rPr dirty="0" sz="2750" spc="-5">
                <a:latin typeface="Carlito"/>
                <a:cs typeface="Carlito"/>
              </a:rPr>
              <a:t>that </a:t>
            </a:r>
            <a:r>
              <a:rPr dirty="0" sz="2750" spc="-15">
                <a:latin typeface="Carlito"/>
                <a:cs typeface="Carlito"/>
              </a:rPr>
              <a:t>they  </a:t>
            </a:r>
            <a:r>
              <a:rPr dirty="0" sz="2750" spc="15">
                <a:latin typeface="Carlito"/>
                <a:cs typeface="Carlito"/>
              </a:rPr>
              <a:t>are </a:t>
            </a:r>
            <a:r>
              <a:rPr dirty="0" sz="2750" spc="10">
                <a:latin typeface="Carlito"/>
                <a:cs typeface="Carlito"/>
              </a:rPr>
              <a:t>not </a:t>
            </a:r>
            <a:r>
              <a:rPr dirty="0" sz="2750" spc="-15">
                <a:latin typeface="Carlito"/>
                <a:cs typeface="Carlito"/>
              </a:rPr>
              <a:t>included </a:t>
            </a:r>
            <a:r>
              <a:rPr dirty="0" sz="2750" spc="-10">
                <a:latin typeface="Carlito"/>
                <a:cs typeface="Carlito"/>
              </a:rPr>
              <a:t>twice in the </a:t>
            </a:r>
            <a:r>
              <a:rPr dirty="0" sz="2750" spc="-5">
                <a:latin typeface="Carlito"/>
                <a:cs typeface="Carlito"/>
              </a:rPr>
              <a:t>overall</a:t>
            </a:r>
            <a:r>
              <a:rPr dirty="0" sz="2750" spc="4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total.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1495" y="2153920"/>
            <a:ext cx="5589905" cy="2566670"/>
          </a:xfrm>
          <a:prstGeom prst="rect"/>
        </p:spPr>
        <p:txBody>
          <a:bodyPr wrap="square" lIns="0" tIns="167005" rIns="0" bIns="0" rtlCol="0" vert="horz">
            <a:spAutoFit/>
          </a:bodyPr>
          <a:lstStyle/>
          <a:p>
            <a:pPr marL="12700" marR="5080" indent="381000">
              <a:lnSpc>
                <a:spcPts val="9460"/>
              </a:lnSpc>
              <a:spcBef>
                <a:spcPts val="1315"/>
              </a:spcBef>
            </a:pPr>
            <a:r>
              <a:rPr dirty="0" sz="8750" spc="-645">
                <a:solidFill>
                  <a:srgbClr val="FFFFFF"/>
                </a:solidFill>
              </a:rPr>
              <a:t>Topic </a:t>
            </a:r>
            <a:r>
              <a:rPr dirty="0" sz="8750" spc="-509">
                <a:solidFill>
                  <a:srgbClr val="FFFFFF"/>
                </a:solidFill>
              </a:rPr>
              <a:t>1.2.1  </a:t>
            </a:r>
            <a:r>
              <a:rPr dirty="0" sz="8750" spc="-265">
                <a:solidFill>
                  <a:srgbClr val="FFFFFF"/>
                </a:solidFill>
              </a:rPr>
              <a:t>I</a:t>
            </a:r>
            <a:r>
              <a:rPr dirty="0" sz="8750" spc="-280">
                <a:solidFill>
                  <a:srgbClr val="FFFFFF"/>
                </a:solidFill>
              </a:rPr>
              <a:t>n</a:t>
            </a:r>
            <a:r>
              <a:rPr dirty="0" sz="8750" spc="-620">
                <a:solidFill>
                  <a:srgbClr val="FFFFFF"/>
                </a:solidFill>
              </a:rPr>
              <a:t>t</a:t>
            </a:r>
            <a:r>
              <a:rPr dirty="0" sz="8750" spc="-550">
                <a:solidFill>
                  <a:srgbClr val="FFFFFF"/>
                </a:solidFill>
              </a:rPr>
              <a:t>r</a:t>
            </a:r>
            <a:r>
              <a:rPr dirty="0" sz="8750" spc="-325">
                <a:solidFill>
                  <a:srgbClr val="FFFFFF"/>
                </a:solidFill>
              </a:rPr>
              <a:t>odu</a:t>
            </a:r>
            <a:r>
              <a:rPr dirty="0" sz="8750" spc="-260">
                <a:solidFill>
                  <a:srgbClr val="FFFFFF"/>
                </a:solidFill>
              </a:rPr>
              <a:t>c</a:t>
            </a:r>
            <a:r>
              <a:rPr dirty="0" sz="8750" spc="-620">
                <a:solidFill>
                  <a:srgbClr val="FFFFFF"/>
                </a:solidFill>
              </a:rPr>
              <a:t>t</a:t>
            </a:r>
            <a:r>
              <a:rPr dirty="0" sz="8750" spc="-295">
                <a:solidFill>
                  <a:srgbClr val="FFFFFF"/>
                </a:solidFill>
              </a:rPr>
              <a:t>ion</a:t>
            </a:r>
            <a:endParaRPr sz="8750"/>
          </a:p>
        </p:txBody>
      </p:sp>
      <p:sp>
        <p:nvSpPr>
          <p:cNvPr id="4" name="object 4"/>
          <p:cNvSpPr/>
          <p:nvPr/>
        </p:nvSpPr>
        <p:spPr>
          <a:xfrm>
            <a:off x="128587" y="119062"/>
            <a:ext cx="11944350" cy="6629400"/>
          </a:xfrm>
          <a:custGeom>
            <a:avLst/>
            <a:gdLst/>
            <a:ahLst/>
            <a:cxnLst/>
            <a:rect l="l" t="t" r="r" b="b"/>
            <a:pathLst>
              <a:path w="11944350" h="6629400">
                <a:moveTo>
                  <a:pt x="0" y="6629400"/>
                </a:moveTo>
                <a:lnTo>
                  <a:pt x="11944350" y="6629400"/>
                </a:lnTo>
                <a:lnTo>
                  <a:pt x="11944350" y="0"/>
                </a:lnTo>
                <a:lnTo>
                  <a:pt x="0" y="0"/>
                </a:lnTo>
                <a:lnTo>
                  <a:pt x="0" y="6629400"/>
                </a:lnTo>
                <a:close/>
              </a:path>
              <a:path w="11944350" h="6629400">
                <a:moveTo>
                  <a:pt x="9212262" y="1771713"/>
                </a:moveTo>
                <a:lnTo>
                  <a:pt x="2276538" y="1771713"/>
                </a:lnTo>
              </a:path>
              <a:path w="11944350" h="6629400">
                <a:moveTo>
                  <a:pt x="9212262" y="4953063"/>
                </a:moveTo>
                <a:lnTo>
                  <a:pt x="2276538" y="4953063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pc="-195"/>
              <a:t>Paradigms for </a:t>
            </a:r>
            <a:r>
              <a:rPr dirty="0" spc="-229"/>
              <a:t>Interaction</a:t>
            </a:r>
            <a:r>
              <a:rPr dirty="0" spc="-880"/>
              <a:t> </a:t>
            </a:r>
            <a:r>
              <a:rPr dirty="0" spc="-165"/>
              <a:t>(Ubiquitous  </a:t>
            </a:r>
            <a:r>
              <a:rPr dirty="0" spc="-175"/>
              <a:t>Computing)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02288"/>
            <a:ext cx="9344660" cy="348869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750" spc="-15">
                <a:latin typeface="Carlito"/>
                <a:cs typeface="Carlito"/>
              </a:rPr>
              <a:t>Utility</a:t>
            </a:r>
            <a:r>
              <a:rPr dirty="0" sz="2750" spc="21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Computing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10">
                <a:latin typeface="Carlito"/>
                <a:cs typeface="Carlito"/>
              </a:rPr>
              <a:t>pen </a:t>
            </a:r>
            <a:r>
              <a:rPr dirty="0" sz="2750" spc="25">
                <a:latin typeface="Carlito"/>
                <a:cs typeface="Carlito"/>
              </a:rPr>
              <a:t>or </a:t>
            </a:r>
            <a:r>
              <a:rPr dirty="0" sz="2750" spc="10">
                <a:latin typeface="Carlito"/>
                <a:cs typeface="Carlito"/>
              </a:rPr>
              <a:t>a </a:t>
            </a:r>
            <a:r>
              <a:rPr dirty="0" sz="2750" spc="5">
                <a:latin typeface="Carlito"/>
                <a:cs typeface="Carlito"/>
              </a:rPr>
              <a:t>pad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5">
                <a:latin typeface="Carlito"/>
                <a:cs typeface="Carlito"/>
              </a:rPr>
              <a:t>sticky</a:t>
            </a:r>
            <a:r>
              <a:rPr dirty="0" sz="2750" spc="180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notes.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>
                <a:latin typeface="Carlito"/>
                <a:cs typeface="Carlito"/>
              </a:rPr>
              <a:t>laptop</a:t>
            </a:r>
            <a:r>
              <a:rPr dirty="0" sz="2750" spc="85">
                <a:latin typeface="Carlito"/>
                <a:cs typeface="Carlito"/>
              </a:rPr>
              <a:t> </a:t>
            </a:r>
            <a:r>
              <a:rPr dirty="0" sz="2750" spc="-5">
                <a:latin typeface="Carlito"/>
                <a:cs typeface="Carlito"/>
              </a:rPr>
              <a:t>computers</a:t>
            </a:r>
            <a:endParaRPr sz="2750">
              <a:latin typeface="Carlito"/>
              <a:cs typeface="Carlito"/>
            </a:endParaRPr>
          </a:p>
          <a:p>
            <a:pPr marL="241300" marR="5080" indent="-229235">
              <a:lnSpc>
                <a:spcPts val="3080"/>
              </a:lnSpc>
              <a:spcBef>
                <a:spcPts val="96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10">
                <a:latin typeface="Carlito"/>
                <a:cs typeface="Carlito"/>
              </a:rPr>
              <a:t>tablet </a:t>
            </a:r>
            <a:r>
              <a:rPr dirty="0" sz="2750" spc="-5">
                <a:latin typeface="Carlito"/>
                <a:cs typeface="Carlito"/>
              </a:rPr>
              <a:t>computers </a:t>
            </a:r>
            <a:r>
              <a:rPr dirty="0" sz="2750" spc="25">
                <a:latin typeface="Carlito"/>
                <a:cs typeface="Carlito"/>
              </a:rPr>
              <a:t>or </a:t>
            </a:r>
            <a:r>
              <a:rPr dirty="0" sz="2750" spc="-5">
                <a:latin typeface="Carlito"/>
                <a:cs typeface="Carlito"/>
              </a:rPr>
              <a:t>research </a:t>
            </a:r>
            <a:r>
              <a:rPr dirty="0" sz="2750" spc="-10">
                <a:latin typeface="Carlito"/>
                <a:cs typeface="Carlito"/>
              </a:rPr>
              <a:t>prototypes, </a:t>
            </a:r>
            <a:r>
              <a:rPr dirty="0" sz="2750">
                <a:latin typeface="Carlito"/>
                <a:cs typeface="Carlito"/>
              </a:rPr>
              <a:t>such </a:t>
            </a:r>
            <a:r>
              <a:rPr dirty="0" sz="2750" spc="20">
                <a:latin typeface="Carlito"/>
                <a:cs typeface="Carlito"/>
              </a:rPr>
              <a:t>as an </a:t>
            </a:r>
            <a:r>
              <a:rPr dirty="0" sz="2750" spc="-10">
                <a:latin typeface="Carlito"/>
                <a:cs typeface="Carlito"/>
              </a:rPr>
              <a:t>interactive  </a:t>
            </a:r>
            <a:r>
              <a:rPr dirty="0" sz="2750" spc="10">
                <a:latin typeface="Carlito"/>
                <a:cs typeface="Carlito"/>
              </a:rPr>
              <a:t>storybook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5">
                <a:latin typeface="Carlito"/>
                <a:cs typeface="Carlito"/>
              </a:rPr>
              <a:t>high-resolution </a:t>
            </a:r>
            <a:r>
              <a:rPr dirty="0" sz="2750" spc="-15">
                <a:latin typeface="Carlito"/>
                <a:cs typeface="Carlito"/>
              </a:rPr>
              <a:t>large </a:t>
            </a:r>
            <a:r>
              <a:rPr dirty="0" sz="2750" spc="-5">
                <a:latin typeface="Carlito"/>
                <a:cs typeface="Carlito"/>
              </a:rPr>
              <a:t>screens </a:t>
            </a:r>
            <a:r>
              <a:rPr dirty="0" sz="2750" spc="5">
                <a:latin typeface="Carlito"/>
                <a:cs typeface="Carlito"/>
              </a:rPr>
              <a:t>and </a:t>
            </a:r>
            <a:r>
              <a:rPr dirty="0" sz="2750" spc="-5">
                <a:latin typeface="Carlito"/>
                <a:cs typeface="Carlito"/>
              </a:rPr>
              <a:t>projected</a:t>
            </a:r>
            <a:r>
              <a:rPr dirty="0" sz="2750" spc="210">
                <a:latin typeface="Carlito"/>
                <a:cs typeface="Carlito"/>
              </a:rPr>
              <a:t> </a:t>
            </a:r>
            <a:r>
              <a:rPr dirty="0" sz="2750" spc="-20">
                <a:latin typeface="Carlito"/>
                <a:cs typeface="Carlito"/>
              </a:rPr>
              <a:t>displays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5" i="1">
                <a:latin typeface="Carlito"/>
                <a:cs typeface="Carlito"/>
              </a:rPr>
              <a:t>personal organizers </a:t>
            </a:r>
            <a:r>
              <a:rPr dirty="0" sz="2750" spc="25">
                <a:latin typeface="Carlito"/>
                <a:cs typeface="Carlito"/>
              </a:rPr>
              <a:t>or </a:t>
            </a:r>
            <a:r>
              <a:rPr dirty="0" sz="2750" spc="5" i="1">
                <a:latin typeface="Carlito"/>
                <a:cs typeface="Carlito"/>
              </a:rPr>
              <a:t>personal </a:t>
            </a:r>
            <a:r>
              <a:rPr dirty="0" sz="2750" spc="-20" i="1">
                <a:latin typeface="Carlito"/>
                <a:cs typeface="Carlito"/>
              </a:rPr>
              <a:t>digital assistants</a:t>
            </a:r>
            <a:r>
              <a:rPr dirty="0" sz="2750" spc="90" i="1">
                <a:latin typeface="Carlito"/>
                <a:cs typeface="Carlito"/>
              </a:rPr>
              <a:t> </a:t>
            </a:r>
            <a:r>
              <a:rPr dirty="0" sz="2750" spc="-15">
                <a:latin typeface="Carlito"/>
                <a:cs typeface="Carlito"/>
              </a:rPr>
              <a:t>(PDAs)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pc="-195"/>
              <a:t>Paradigms</a:t>
            </a:r>
            <a:r>
              <a:rPr dirty="0" spc="-565"/>
              <a:t> </a:t>
            </a:r>
            <a:r>
              <a:rPr dirty="0" spc="-195"/>
              <a:t>for</a:t>
            </a:r>
            <a:r>
              <a:rPr dirty="0" spc="-455"/>
              <a:t> </a:t>
            </a:r>
            <a:r>
              <a:rPr dirty="0" spc="-229"/>
              <a:t>Interaction</a:t>
            </a:r>
            <a:r>
              <a:rPr dirty="0" spc="-265"/>
              <a:t> </a:t>
            </a:r>
            <a:r>
              <a:rPr dirty="0" spc="-155"/>
              <a:t>(Sensor-based</a:t>
            </a:r>
            <a:r>
              <a:rPr dirty="0" spc="-405"/>
              <a:t> </a:t>
            </a:r>
            <a:r>
              <a:rPr dirty="0" spc="-155"/>
              <a:t>and  </a:t>
            </a:r>
            <a:r>
              <a:rPr dirty="0" spc="-270"/>
              <a:t>context </a:t>
            </a:r>
            <a:r>
              <a:rPr dirty="0" spc="-245"/>
              <a:t>aware</a:t>
            </a:r>
            <a:r>
              <a:rPr dirty="0" spc="-409"/>
              <a:t> </a:t>
            </a:r>
            <a:r>
              <a:rPr dirty="0" spc="-240"/>
              <a:t>interaction)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65680"/>
            <a:ext cx="10264775" cy="417512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marR="5080" indent="-229235">
              <a:lnSpc>
                <a:spcPct val="8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5">
                <a:latin typeface="Carlito"/>
                <a:cs typeface="Carlito"/>
              </a:rPr>
              <a:t>Information </a:t>
            </a:r>
            <a:r>
              <a:rPr dirty="0" sz="2600" spc="20">
                <a:latin typeface="Carlito"/>
                <a:cs typeface="Carlito"/>
              </a:rPr>
              <a:t>can </a:t>
            </a:r>
            <a:r>
              <a:rPr dirty="0" sz="2600" spc="-5">
                <a:latin typeface="Carlito"/>
                <a:cs typeface="Carlito"/>
              </a:rPr>
              <a:t>be </a:t>
            </a:r>
            <a:r>
              <a:rPr dirty="0" sz="2600" spc="-15">
                <a:latin typeface="Carlito"/>
                <a:cs typeface="Carlito"/>
              </a:rPr>
              <a:t>gathered from sensors </a:t>
            </a:r>
            <a:r>
              <a:rPr dirty="0" sz="2600" spc="10">
                <a:latin typeface="Carlito"/>
                <a:cs typeface="Carlito"/>
              </a:rPr>
              <a:t>in </a:t>
            </a:r>
            <a:r>
              <a:rPr dirty="0" sz="2600" spc="5">
                <a:latin typeface="Carlito"/>
                <a:cs typeface="Carlito"/>
              </a:rPr>
              <a:t>the </a:t>
            </a:r>
            <a:r>
              <a:rPr dirty="0" sz="2600" spc="-25">
                <a:latin typeface="Carlito"/>
                <a:cs typeface="Carlito"/>
              </a:rPr>
              <a:t>environment </a:t>
            </a:r>
            <a:r>
              <a:rPr dirty="0" sz="2600">
                <a:latin typeface="Carlito"/>
                <a:cs typeface="Carlito"/>
              </a:rPr>
              <a:t>(pressure  </a:t>
            </a:r>
            <a:r>
              <a:rPr dirty="0" sz="2600" spc="20">
                <a:latin typeface="Carlito"/>
                <a:cs typeface="Carlito"/>
              </a:rPr>
              <a:t>mats, </a:t>
            </a:r>
            <a:r>
              <a:rPr dirty="0" sz="2600" spc="-5">
                <a:latin typeface="Carlito"/>
                <a:cs typeface="Carlito"/>
              </a:rPr>
              <a:t>ultrasonic movement </a:t>
            </a:r>
            <a:r>
              <a:rPr dirty="0" sz="2600" spc="-10">
                <a:latin typeface="Carlito"/>
                <a:cs typeface="Carlito"/>
              </a:rPr>
              <a:t>detectors, weight sensors, </a:t>
            </a:r>
            <a:r>
              <a:rPr dirty="0" sz="2600">
                <a:latin typeface="Carlito"/>
                <a:cs typeface="Carlito"/>
              </a:rPr>
              <a:t>video </a:t>
            </a:r>
            <a:r>
              <a:rPr dirty="0" sz="2600" spc="5">
                <a:latin typeface="Carlito"/>
                <a:cs typeface="Carlito"/>
              </a:rPr>
              <a:t>cameras), </a:t>
            </a:r>
            <a:r>
              <a:rPr dirty="0" sz="2600" spc="10">
                <a:latin typeface="Carlito"/>
                <a:cs typeface="Carlito"/>
              </a:rPr>
              <a:t>in  </a:t>
            </a:r>
            <a:r>
              <a:rPr dirty="0" sz="2600" spc="-15">
                <a:latin typeface="Carlito"/>
                <a:cs typeface="Carlito"/>
              </a:rPr>
              <a:t>our </a:t>
            </a:r>
            <a:r>
              <a:rPr dirty="0" sz="2600" spc="-5">
                <a:latin typeface="Carlito"/>
                <a:cs typeface="Carlito"/>
              </a:rPr>
              <a:t>information </a:t>
            </a:r>
            <a:r>
              <a:rPr dirty="0" sz="2600">
                <a:latin typeface="Carlito"/>
                <a:cs typeface="Carlito"/>
              </a:rPr>
              <a:t>world </a:t>
            </a:r>
            <a:r>
              <a:rPr dirty="0" sz="2600" spc="10">
                <a:latin typeface="Carlito"/>
                <a:cs typeface="Carlito"/>
              </a:rPr>
              <a:t>(web </a:t>
            </a:r>
            <a:r>
              <a:rPr dirty="0" sz="2600" spc="-10">
                <a:latin typeface="Carlito"/>
                <a:cs typeface="Carlito"/>
              </a:rPr>
              <a:t>pages </a:t>
            </a:r>
            <a:r>
              <a:rPr dirty="0" sz="2600" spc="5">
                <a:latin typeface="Carlito"/>
                <a:cs typeface="Carlito"/>
              </a:rPr>
              <a:t>visited, times </a:t>
            </a:r>
            <a:r>
              <a:rPr dirty="0" sz="2600" spc="-10">
                <a:latin typeface="Carlito"/>
                <a:cs typeface="Carlito"/>
              </a:rPr>
              <a:t>online, books purchased  </a:t>
            </a:r>
            <a:r>
              <a:rPr dirty="0" sz="2600" spc="-5">
                <a:latin typeface="Carlito"/>
                <a:cs typeface="Carlito"/>
              </a:rPr>
              <a:t>online), </a:t>
            </a:r>
            <a:r>
              <a:rPr dirty="0" sz="2600" spc="5">
                <a:latin typeface="Carlito"/>
                <a:cs typeface="Carlito"/>
              </a:rPr>
              <a:t>and </a:t>
            </a:r>
            <a:r>
              <a:rPr dirty="0" sz="2600" spc="-5">
                <a:latin typeface="Carlito"/>
                <a:cs typeface="Carlito"/>
              </a:rPr>
              <a:t>even </a:t>
            </a:r>
            <a:r>
              <a:rPr dirty="0" sz="2600" spc="-15">
                <a:latin typeface="Carlito"/>
                <a:cs typeface="Carlito"/>
              </a:rPr>
              <a:t>from </a:t>
            </a:r>
            <a:r>
              <a:rPr dirty="0" sz="2600" spc="-10">
                <a:latin typeface="Carlito"/>
                <a:cs typeface="Carlito"/>
              </a:rPr>
              <a:t>our </a:t>
            </a:r>
            <a:r>
              <a:rPr dirty="0" sz="2600">
                <a:latin typeface="Carlito"/>
                <a:cs typeface="Carlito"/>
              </a:rPr>
              <a:t>own </a:t>
            </a:r>
            <a:r>
              <a:rPr dirty="0" sz="2600" spc="-15">
                <a:latin typeface="Carlito"/>
                <a:cs typeface="Carlito"/>
              </a:rPr>
              <a:t>bodies </a:t>
            </a:r>
            <a:r>
              <a:rPr dirty="0" sz="2600">
                <a:latin typeface="Carlito"/>
                <a:cs typeface="Carlito"/>
              </a:rPr>
              <a:t>(heart </a:t>
            </a:r>
            <a:r>
              <a:rPr dirty="0" sz="2600" spc="-10">
                <a:latin typeface="Carlito"/>
                <a:cs typeface="Carlito"/>
              </a:rPr>
              <a:t>rate, </a:t>
            </a:r>
            <a:r>
              <a:rPr dirty="0" sz="2600" spc="15">
                <a:latin typeface="Carlito"/>
                <a:cs typeface="Carlito"/>
              </a:rPr>
              <a:t>skin </a:t>
            </a:r>
            <a:r>
              <a:rPr dirty="0" sz="2600" spc="-10">
                <a:latin typeface="Carlito"/>
                <a:cs typeface="Carlito"/>
              </a:rPr>
              <a:t>temperature,</a:t>
            </a:r>
            <a:r>
              <a:rPr dirty="0" sz="2600" spc="-185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brain  </a:t>
            </a:r>
            <a:r>
              <a:rPr dirty="0" sz="2600" spc="5">
                <a:latin typeface="Carlito"/>
                <a:cs typeface="Carlito"/>
              </a:rPr>
              <a:t>signals).</a:t>
            </a:r>
            <a:endParaRPr sz="2600">
              <a:latin typeface="Carlito"/>
              <a:cs typeface="Carlito"/>
            </a:endParaRPr>
          </a:p>
          <a:p>
            <a:pPr marL="241300" marR="77470" indent="-229235">
              <a:lnSpc>
                <a:spcPct val="80200"/>
              </a:lnSpc>
              <a:spcBef>
                <a:spcPts val="10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Carlito"/>
                <a:cs typeface="Carlito"/>
              </a:rPr>
              <a:t>This </a:t>
            </a:r>
            <a:r>
              <a:rPr dirty="0" sz="2600" spc="-5">
                <a:latin typeface="Carlito"/>
                <a:cs typeface="Carlito"/>
              </a:rPr>
              <a:t>information </a:t>
            </a:r>
            <a:r>
              <a:rPr dirty="0" sz="2600" spc="5">
                <a:latin typeface="Carlito"/>
                <a:cs typeface="Carlito"/>
              </a:rPr>
              <a:t>is </a:t>
            </a:r>
            <a:r>
              <a:rPr dirty="0" sz="2600">
                <a:latin typeface="Carlito"/>
                <a:cs typeface="Carlito"/>
              </a:rPr>
              <a:t>then used by </a:t>
            </a:r>
            <a:r>
              <a:rPr dirty="0" sz="2600" spc="5">
                <a:latin typeface="Carlito"/>
                <a:cs typeface="Carlito"/>
              </a:rPr>
              <a:t>systems </a:t>
            </a:r>
            <a:r>
              <a:rPr dirty="0" sz="2600" spc="10">
                <a:latin typeface="Carlito"/>
                <a:cs typeface="Carlito"/>
              </a:rPr>
              <a:t>that </a:t>
            </a:r>
            <a:r>
              <a:rPr dirty="0" sz="2600">
                <a:latin typeface="Carlito"/>
                <a:cs typeface="Carlito"/>
              </a:rPr>
              <a:t>make </a:t>
            </a:r>
            <a:r>
              <a:rPr dirty="0" sz="2600" spc="-15">
                <a:latin typeface="Carlito"/>
                <a:cs typeface="Carlito"/>
              </a:rPr>
              <a:t>inferences </a:t>
            </a:r>
            <a:r>
              <a:rPr dirty="0" sz="2600" spc="-5">
                <a:latin typeface="Carlito"/>
                <a:cs typeface="Carlito"/>
              </a:rPr>
              <a:t>about </a:t>
            </a:r>
            <a:r>
              <a:rPr dirty="0" sz="2600" spc="-10">
                <a:latin typeface="Carlito"/>
                <a:cs typeface="Carlito"/>
              </a:rPr>
              <a:t>our  </a:t>
            </a:r>
            <a:r>
              <a:rPr dirty="0" sz="2600" spc="10">
                <a:latin typeface="Carlito"/>
                <a:cs typeface="Carlito"/>
              </a:rPr>
              <a:t>past </a:t>
            </a:r>
            <a:r>
              <a:rPr dirty="0" sz="2600">
                <a:latin typeface="Carlito"/>
                <a:cs typeface="Carlito"/>
              </a:rPr>
              <a:t>patterns </a:t>
            </a:r>
            <a:r>
              <a:rPr dirty="0" sz="2600" spc="5">
                <a:latin typeface="Carlito"/>
                <a:cs typeface="Carlito"/>
              </a:rPr>
              <a:t>and </a:t>
            </a:r>
            <a:r>
              <a:rPr dirty="0" sz="2600" spc="-5">
                <a:latin typeface="Carlito"/>
                <a:cs typeface="Carlito"/>
              </a:rPr>
              <a:t>current </a:t>
            </a:r>
            <a:r>
              <a:rPr dirty="0" sz="2600" spc="-15">
                <a:latin typeface="Carlito"/>
                <a:cs typeface="Carlito"/>
              </a:rPr>
              <a:t>context </a:t>
            </a:r>
            <a:r>
              <a:rPr dirty="0" sz="2600" spc="10">
                <a:latin typeface="Carlito"/>
                <a:cs typeface="Carlito"/>
              </a:rPr>
              <a:t>in </a:t>
            </a:r>
            <a:r>
              <a:rPr dirty="0" sz="2600" spc="-10">
                <a:latin typeface="Carlito"/>
                <a:cs typeface="Carlito"/>
              </a:rPr>
              <a:t>order </a:t>
            </a:r>
            <a:r>
              <a:rPr dirty="0" sz="2600" spc="15">
                <a:latin typeface="Carlito"/>
                <a:cs typeface="Carlito"/>
              </a:rPr>
              <a:t>to </a:t>
            </a:r>
            <a:r>
              <a:rPr dirty="0" sz="2600">
                <a:latin typeface="Carlito"/>
                <a:cs typeface="Carlito"/>
              </a:rPr>
              <a:t>modify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434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explicit </a:t>
            </a:r>
            <a:r>
              <a:rPr dirty="0" sz="2600" spc="-5">
                <a:latin typeface="Carlito"/>
                <a:cs typeface="Carlito"/>
              </a:rPr>
              <a:t>interfaces  </a:t>
            </a:r>
            <a:r>
              <a:rPr dirty="0" sz="2600" spc="15">
                <a:latin typeface="Carlito"/>
                <a:cs typeface="Carlito"/>
              </a:rPr>
              <a:t>we </a:t>
            </a:r>
            <a:r>
              <a:rPr dirty="0" sz="2600" spc="-5">
                <a:latin typeface="Carlito"/>
                <a:cs typeface="Carlito"/>
              </a:rPr>
              <a:t>deal </a:t>
            </a:r>
            <a:r>
              <a:rPr dirty="0" sz="2600" spc="10">
                <a:latin typeface="Carlito"/>
                <a:cs typeface="Carlito"/>
              </a:rPr>
              <a:t>with </a:t>
            </a:r>
            <a:r>
              <a:rPr dirty="0" sz="2600">
                <a:latin typeface="Carlito"/>
                <a:cs typeface="Carlito"/>
              </a:rPr>
              <a:t>(e.g., modify </a:t>
            </a:r>
            <a:r>
              <a:rPr dirty="0" sz="2600" spc="-10">
                <a:latin typeface="Carlito"/>
                <a:cs typeface="Carlito"/>
              </a:rPr>
              <a:t>default </a:t>
            </a:r>
            <a:r>
              <a:rPr dirty="0" sz="2600" spc="-5">
                <a:latin typeface="Carlito"/>
                <a:cs typeface="Carlito"/>
              </a:rPr>
              <a:t>menu options) </a:t>
            </a:r>
            <a:r>
              <a:rPr dirty="0" sz="2600" spc="-10">
                <a:latin typeface="Carlito"/>
                <a:cs typeface="Carlito"/>
              </a:rPr>
              <a:t>or </a:t>
            </a:r>
            <a:r>
              <a:rPr dirty="0" sz="2600" spc="20">
                <a:latin typeface="Carlito"/>
                <a:cs typeface="Carlito"/>
              </a:rPr>
              <a:t>to </a:t>
            </a:r>
            <a:r>
              <a:rPr dirty="0" sz="2600" spc="-5">
                <a:latin typeface="Carlito"/>
                <a:cs typeface="Carlito"/>
              </a:rPr>
              <a:t>do things </a:t>
            </a:r>
            <a:r>
              <a:rPr dirty="0" sz="2600" spc="10">
                <a:latin typeface="Carlito"/>
                <a:cs typeface="Carlito"/>
              </a:rPr>
              <a:t>in </a:t>
            </a:r>
            <a:r>
              <a:rPr dirty="0" sz="2600" spc="5">
                <a:latin typeface="Carlito"/>
                <a:cs typeface="Carlito"/>
              </a:rPr>
              <a:t>the  </a:t>
            </a:r>
            <a:r>
              <a:rPr dirty="0" sz="2600" spc="-15">
                <a:latin typeface="Carlito"/>
                <a:cs typeface="Carlito"/>
              </a:rPr>
              <a:t>background </a:t>
            </a:r>
            <a:r>
              <a:rPr dirty="0" sz="2600">
                <a:latin typeface="Carlito"/>
                <a:cs typeface="Carlito"/>
              </a:rPr>
              <a:t>(e.g., adjust </a:t>
            </a:r>
            <a:r>
              <a:rPr dirty="0" sz="2600" spc="5">
                <a:latin typeface="Carlito"/>
                <a:cs typeface="Carlito"/>
              </a:rPr>
              <a:t>the </a:t>
            </a:r>
            <a:r>
              <a:rPr dirty="0" sz="2600" spc="15">
                <a:latin typeface="Carlito"/>
                <a:cs typeface="Carlito"/>
              </a:rPr>
              <a:t>air</a:t>
            </a:r>
            <a:r>
              <a:rPr dirty="0" sz="2600" spc="-8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conditioning).</a:t>
            </a:r>
            <a:endParaRPr sz="2600">
              <a:latin typeface="Carlito"/>
              <a:cs typeface="Carlito"/>
            </a:endParaRPr>
          </a:p>
          <a:p>
            <a:pPr marL="241300" marR="137795" indent="-229235">
              <a:lnSpc>
                <a:spcPct val="80600"/>
              </a:lnSpc>
              <a:spcBef>
                <a:spcPts val="94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30">
                <a:latin typeface="Carlito"/>
                <a:cs typeface="Carlito"/>
              </a:rPr>
              <a:t>We </a:t>
            </a:r>
            <a:r>
              <a:rPr dirty="0" sz="2600">
                <a:latin typeface="Carlito"/>
                <a:cs typeface="Carlito"/>
              </a:rPr>
              <a:t>already </a:t>
            </a:r>
            <a:r>
              <a:rPr dirty="0" sz="2600" spc="-10">
                <a:latin typeface="Carlito"/>
                <a:cs typeface="Carlito"/>
              </a:rPr>
              <a:t>encounter </a:t>
            </a:r>
            <a:r>
              <a:rPr dirty="0" sz="2600" spc="-20">
                <a:latin typeface="Carlito"/>
                <a:cs typeface="Carlito"/>
              </a:rPr>
              <a:t>examples </a:t>
            </a:r>
            <a:r>
              <a:rPr dirty="0" sz="2600" spc="-5">
                <a:latin typeface="Carlito"/>
                <a:cs typeface="Carlito"/>
              </a:rPr>
              <a:t>of </a:t>
            </a:r>
            <a:r>
              <a:rPr dirty="0" sz="2600" spc="10">
                <a:latin typeface="Carlito"/>
                <a:cs typeface="Carlito"/>
              </a:rPr>
              <a:t>this: </a:t>
            </a:r>
            <a:r>
              <a:rPr dirty="0" sz="2600" spc="-5">
                <a:latin typeface="Carlito"/>
                <a:cs typeface="Carlito"/>
              </a:rPr>
              <a:t>lights </a:t>
            </a:r>
            <a:r>
              <a:rPr dirty="0" sz="2600" spc="10">
                <a:latin typeface="Carlito"/>
                <a:cs typeface="Carlito"/>
              </a:rPr>
              <a:t>that </a:t>
            </a:r>
            <a:r>
              <a:rPr dirty="0" sz="2600">
                <a:latin typeface="Carlito"/>
                <a:cs typeface="Carlito"/>
              </a:rPr>
              <a:t>turn </a:t>
            </a:r>
            <a:r>
              <a:rPr dirty="0" sz="2600" spc="-5">
                <a:latin typeface="Carlito"/>
                <a:cs typeface="Carlito"/>
              </a:rPr>
              <a:t>on when </a:t>
            </a:r>
            <a:r>
              <a:rPr dirty="0" sz="2600" spc="15">
                <a:latin typeface="Carlito"/>
                <a:cs typeface="Carlito"/>
              </a:rPr>
              <a:t>we</a:t>
            </a:r>
            <a:r>
              <a:rPr dirty="0" sz="2600" spc="-29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enter  </a:t>
            </a:r>
            <a:r>
              <a:rPr dirty="0" sz="2600" spc="10">
                <a:latin typeface="Carlito"/>
                <a:cs typeface="Carlito"/>
              </a:rPr>
              <a:t>a </a:t>
            </a:r>
            <a:r>
              <a:rPr dirty="0" sz="2600" spc="-25">
                <a:latin typeface="Carlito"/>
                <a:cs typeface="Carlito"/>
              </a:rPr>
              <a:t>room, </a:t>
            </a:r>
            <a:r>
              <a:rPr dirty="0" sz="2600" spc="-5">
                <a:latin typeface="Carlito"/>
                <a:cs typeface="Carlito"/>
              </a:rPr>
              <a:t>suggestions </a:t>
            </a:r>
            <a:r>
              <a:rPr dirty="0" sz="2600" spc="10">
                <a:latin typeface="Carlito"/>
                <a:cs typeface="Carlito"/>
              </a:rPr>
              <a:t>made </a:t>
            </a:r>
            <a:r>
              <a:rPr dirty="0" sz="2600" spc="-20">
                <a:latin typeface="Carlito"/>
                <a:cs typeface="Carlito"/>
              </a:rPr>
              <a:t>for </a:t>
            </a:r>
            <a:r>
              <a:rPr dirty="0" sz="2600">
                <a:latin typeface="Carlito"/>
                <a:cs typeface="Carlito"/>
              </a:rPr>
              <a:t>additional </a:t>
            </a:r>
            <a:r>
              <a:rPr dirty="0" sz="2600" spc="-10">
                <a:latin typeface="Carlito"/>
                <a:cs typeface="Carlito"/>
              </a:rPr>
              <a:t>purchases </a:t>
            </a:r>
            <a:r>
              <a:rPr dirty="0" sz="2600" spc="20">
                <a:latin typeface="Carlito"/>
                <a:cs typeface="Carlito"/>
              </a:rPr>
              <a:t>at </a:t>
            </a:r>
            <a:r>
              <a:rPr dirty="0" sz="2600" spc="-10">
                <a:latin typeface="Carlito"/>
                <a:cs typeface="Carlito"/>
              </a:rPr>
              <a:t>online </a:t>
            </a:r>
            <a:r>
              <a:rPr dirty="0" sz="2600" spc="-5">
                <a:latin typeface="Carlito"/>
                <a:cs typeface="Carlito"/>
              </a:rPr>
              <a:t>bookstores,  </a:t>
            </a:r>
            <a:r>
              <a:rPr dirty="0" sz="2600" spc="10">
                <a:latin typeface="Carlito"/>
                <a:cs typeface="Carlito"/>
              </a:rPr>
              <a:t>automatic</a:t>
            </a:r>
            <a:r>
              <a:rPr dirty="0" sz="2600" spc="-135">
                <a:latin typeface="Carlito"/>
                <a:cs typeface="Carlito"/>
              </a:rPr>
              <a:t> </a:t>
            </a:r>
            <a:r>
              <a:rPr dirty="0" sz="2600" spc="-20">
                <a:latin typeface="Carlito"/>
                <a:cs typeface="Carlito"/>
              </a:rPr>
              <a:t>doors.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40068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4"/>
              <a:t>Exercise</a:t>
            </a:r>
            <a:r>
              <a:rPr dirty="0" spc="-440"/>
              <a:t> </a:t>
            </a:r>
            <a:r>
              <a:rPr dirty="0" spc="-155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9754870" cy="84010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10" i="1">
                <a:latin typeface="Carlito"/>
                <a:cs typeface="Carlito"/>
              </a:rPr>
              <a:t>What </a:t>
            </a:r>
            <a:r>
              <a:rPr dirty="0" sz="2750" i="1">
                <a:latin typeface="Carlito"/>
                <a:cs typeface="Carlito"/>
              </a:rPr>
              <a:t>features </a:t>
            </a:r>
            <a:r>
              <a:rPr dirty="0" sz="2750" spc="5" i="1">
                <a:latin typeface="Carlito"/>
                <a:cs typeface="Carlito"/>
              </a:rPr>
              <a:t>of </a:t>
            </a:r>
            <a:r>
              <a:rPr dirty="0" sz="2750" spc="15" i="1">
                <a:latin typeface="Carlito"/>
                <a:cs typeface="Carlito"/>
              </a:rPr>
              <a:t>a </a:t>
            </a:r>
            <a:r>
              <a:rPr dirty="0" sz="2750" spc="10" i="1">
                <a:latin typeface="Carlito"/>
                <a:cs typeface="Carlito"/>
              </a:rPr>
              <a:t>modern </a:t>
            </a:r>
            <a:r>
              <a:rPr dirty="0" sz="2750" spc="5" i="1">
                <a:latin typeface="Carlito"/>
                <a:cs typeface="Carlito"/>
              </a:rPr>
              <a:t>word </a:t>
            </a:r>
            <a:r>
              <a:rPr dirty="0" sz="2750" i="1">
                <a:latin typeface="Carlito"/>
                <a:cs typeface="Carlito"/>
              </a:rPr>
              <a:t>processor </a:t>
            </a:r>
            <a:r>
              <a:rPr dirty="0" sz="2750" spc="15" i="1">
                <a:latin typeface="Carlito"/>
                <a:cs typeface="Carlito"/>
              </a:rPr>
              <a:t>break </a:t>
            </a:r>
            <a:r>
              <a:rPr dirty="0" sz="2750" spc="-5" i="1">
                <a:latin typeface="Carlito"/>
                <a:cs typeface="Carlito"/>
              </a:rPr>
              <a:t>the metaphor </a:t>
            </a:r>
            <a:r>
              <a:rPr dirty="0" sz="2750" spc="5" i="1">
                <a:latin typeface="Carlito"/>
                <a:cs typeface="Carlito"/>
              </a:rPr>
              <a:t>of  </a:t>
            </a:r>
            <a:r>
              <a:rPr dirty="0" sz="2750" spc="-10" i="1">
                <a:latin typeface="Carlito"/>
                <a:cs typeface="Carlito"/>
              </a:rPr>
              <a:t>composition </a:t>
            </a:r>
            <a:r>
              <a:rPr dirty="0" sz="2750" spc="-20" i="1">
                <a:latin typeface="Carlito"/>
                <a:cs typeface="Carlito"/>
              </a:rPr>
              <a:t>with </a:t>
            </a:r>
            <a:r>
              <a:rPr dirty="0" sz="2750" spc="15" i="1">
                <a:latin typeface="Carlito"/>
                <a:cs typeface="Carlito"/>
              </a:rPr>
              <a:t>pen </a:t>
            </a:r>
            <a:r>
              <a:rPr dirty="0" sz="2750" i="1">
                <a:latin typeface="Carlito"/>
                <a:cs typeface="Carlito"/>
              </a:rPr>
              <a:t>(or </a:t>
            </a:r>
            <a:r>
              <a:rPr dirty="0" sz="2750" spc="5" i="1">
                <a:latin typeface="Carlito"/>
                <a:cs typeface="Carlito"/>
              </a:rPr>
              <a:t>typewriter) </a:t>
            </a:r>
            <a:r>
              <a:rPr dirty="0" sz="2750" spc="10" i="1">
                <a:latin typeface="Carlito"/>
                <a:cs typeface="Carlito"/>
              </a:rPr>
              <a:t>and</a:t>
            </a:r>
            <a:r>
              <a:rPr dirty="0" sz="2750" spc="-55" i="1">
                <a:latin typeface="Carlito"/>
                <a:cs typeface="Carlito"/>
              </a:rPr>
              <a:t> </a:t>
            </a:r>
            <a:r>
              <a:rPr dirty="0" sz="2750" spc="15" i="1">
                <a:latin typeface="Carlito"/>
                <a:cs typeface="Carlito"/>
              </a:rPr>
              <a:t>paper?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526288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95"/>
              <a:t>Paradigms</a:t>
            </a:r>
            <a:r>
              <a:rPr dirty="0" spc="-585"/>
              <a:t> </a:t>
            </a:r>
            <a:r>
              <a:rPr dirty="0" spc="-19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9714865" cy="33966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8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10">
                <a:latin typeface="Carlito"/>
                <a:cs typeface="Carlito"/>
              </a:rPr>
              <a:t>Paradigms </a:t>
            </a:r>
            <a:r>
              <a:rPr dirty="0" sz="2750" spc="-15">
                <a:latin typeface="Carlito"/>
                <a:cs typeface="Carlito"/>
              </a:rPr>
              <a:t>range </a:t>
            </a:r>
            <a:r>
              <a:rPr dirty="0" sz="2750" spc="-5">
                <a:latin typeface="Carlito"/>
                <a:cs typeface="Carlito"/>
              </a:rPr>
              <a:t>from </a:t>
            </a:r>
            <a:r>
              <a:rPr dirty="0" sz="2750" spc="-10">
                <a:latin typeface="Carlito"/>
                <a:cs typeface="Carlito"/>
              </a:rPr>
              <a:t>the introduction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10">
                <a:latin typeface="Carlito"/>
                <a:cs typeface="Carlito"/>
              </a:rPr>
              <a:t>timesharing </a:t>
            </a:r>
            <a:r>
              <a:rPr dirty="0" sz="2750" spc="-5">
                <a:latin typeface="Carlito"/>
                <a:cs typeface="Carlito"/>
              </a:rPr>
              <a:t>computers,  </a:t>
            </a:r>
            <a:r>
              <a:rPr dirty="0" sz="2750" spc="-15">
                <a:latin typeface="Carlito"/>
                <a:cs typeface="Carlito"/>
              </a:rPr>
              <a:t>through </a:t>
            </a:r>
            <a:r>
              <a:rPr dirty="0" sz="2750" spc="-10">
                <a:latin typeface="Carlito"/>
                <a:cs typeface="Carlito"/>
              </a:rPr>
              <a:t>the </a:t>
            </a:r>
            <a:r>
              <a:rPr dirty="0" sz="2750" spc="15">
                <a:latin typeface="Carlito"/>
                <a:cs typeface="Carlito"/>
              </a:rPr>
              <a:t>WIMP </a:t>
            </a:r>
            <a:r>
              <a:rPr dirty="0" sz="2750" spc="-15">
                <a:latin typeface="Carlito"/>
                <a:cs typeface="Carlito"/>
              </a:rPr>
              <a:t>(windows, </a:t>
            </a:r>
            <a:r>
              <a:rPr dirty="0" sz="2750">
                <a:latin typeface="Carlito"/>
                <a:cs typeface="Carlito"/>
              </a:rPr>
              <a:t>icons, </a:t>
            </a:r>
            <a:r>
              <a:rPr dirty="0" sz="2750" spc="-10">
                <a:latin typeface="Carlito"/>
                <a:cs typeface="Carlito"/>
              </a:rPr>
              <a:t>menus, pointer) </a:t>
            </a:r>
            <a:r>
              <a:rPr dirty="0" sz="2750" spc="5">
                <a:latin typeface="Carlito"/>
                <a:cs typeface="Carlito"/>
              </a:rPr>
              <a:t>and </a:t>
            </a:r>
            <a:r>
              <a:rPr dirty="0" sz="2750" spc="-15">
                <a:latin typeface="Carlito"/>
                <a:cs typeface="Carlito"/>
              </a:rPr>
              <a:t>web, </a:t>
            </a:r>
            <a:r>
              <a:rPr dirty="0" sz="2750" spc="-5">
                <a:latin typeface="Carlito"/>
                <a:cs typeface="Carlito"/>
              </a:rPr>
              <a:t>to  </a:t>
            </a:r>
            <a:r>
              <a:rPr dirty="0" sz="2750" spc="-15">
                <a:latin typeface="Carlito"/>
                <a:cs typeface="Carlito"/>
              </a:rPr>
              <a:t>ubiquitous </a:t>
            </a:r>
            <a:r>
              <a:rPr dirty="0" sz="2750" spc="5">
                <a:latin typeface="Carlito"/>
                <a:cs typeface="Carlito"/>
              </a:rPr>
              <a:t>and </a:t>
            </a:r>
            <a:r>
              <a:rPr dirty="0" sz="2750">
                <a:latin typeface="Carlito"/>
                <a:cs typeface="Carlito"/>
              </a:rPr>
              <a:t>context-aware</a:t>
            </a:r>
            <a:r>
              <a:rPr dirty="0" sz="2750" spc="-10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computing.</a:t>
            </a:r>
            <a:endParaRPr sz="2750">
              <a:latin typeface="Carlito"/>
              <a:cs typeface="Carlito"/>
            </a:endParaRPr>
          </a:p>
          <a:p>
            <a:pPr marL="241300" marR="327660" indent="-229235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>
                <a:latin typeface="Carlito"/>
                <a:cs typeface="Carlito"/>
              </a:rPr>
              <a:t>The evolution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20">
                <a:latin typeface="Carlito"/>
                <a:cs typeface="Carlito"/>
              </a:rPr>
              <a:t>these usability </a:t>
            </a:r>
            <a:r>
              <a:rPr dirty="0" sz="2750" spc="-5">
                <a:latin typeface="Carlito"/>
                <a:cs typeface="Carlito"/>
              </a:rPr>
              <a:t>paradigms also </a:t>
            </a:r>
            <a:r>
              <a:rPr dirty="0" sz="2750" spc="-10">
                <a:latin typeface="Carlito"/>
                <a:cs typeface="Carlito"/>
              </a:rPr>
              <a:t>provides </a:t>
            </a:r>
            <a:r>
              <a:rPr dirty="0" sz="2750" spc="10">
                <a:latin typeface="Carlito"/>
                <a:cs typeface="Carlito"/>
              </a:rPr>
              <a:t>a </a:t>
            </a:r>
            <a:r>
              <a:rPr dirty="0" sz="2750" spc="20">
                <a:latin typeface="Carlito"/>
                <a:cs typeface="Carlito"/>
              </a:rPr>
              <a:t>good  </a:t>
            </a:r>
            <a:r>
              <a:rPr dirty="0" sz="2750" spc="-15">
                <a:latin typeface="Carlito"/>
                <a:cs typeface="Carlito"/>
              </a:rPr>
              <a:t>perspective </a:t>
            </a:r>
            <a:r>
              <a:rPr dirty="0" sz="2750" spc="25">
                <a:latin typeface="Carlito"/>
                <a:cs typeface="Carlito"/>
              </a:rPr>
              <a:t>on </a:t>
            </a:r>
            <a:r>
              <a:rPr dirty="0" sz="2750" spc="-15">
                <a:latin typeface="Carlito"/>
                <a:cs typeface="Carlito"/>
              </a:rPr>
              <a:t>the </a:t>
            </a:r>
            <a:r>
              <a:rPr dirty="0" sz="2750" spc="-10">
                <a:latin typeface="Carlito"/>
                <a:cs typeface="Carlito"/>
              </a:rPr>
              <a:t>history </a:t>
            </a: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15">
                <a:latin typeface="Carlito"/>
                <a:cs typeface="Carlito"/>
              </a:rPr>
              <a:t>interactive</a:t>
            </a:r>
            <a:r>
              <a:rPr dirty="0" sz="2750" spc="75">
                <a:latin typeface="Carlito"/>
                <a:cs typeface="Carlito"/>
              </a:rPr>
              <a:t> </a:t>
            </a:r>
            <a:r>
              <a:rPr dirty="0" sz="2750" spc="-5">
                <a:latin typeface="Carlito"/>
                <a:cs typeface="Carlito"/>
              </a:rPr>
              <a:t>computing.</a:t>
            </a:r>
            <a:endParaRPr sz="2750">
              <a:latin typeface="Carlito"/>
              <a:cs typeface="Carlito"/>
            </a:endParaRPr>
          </a:p>
          <a:p>
            <a:pPr marL="241300" marR="105410" indent="-229235">
              <a:lnSpc>
                <a:spcPts val="300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750" spc="-10">
                <a:latin typeface="Carlito"/>
                <a:cs typeface="Carlito"/>
              </a:rPr>
              <a:t>Paradigms </a:t>
            </a:r>
            <a:r>
              <a:rPr dirty="0" sz="2750" spc="-15">
                <a:latin typeface="Carlito"/>
                <a:cs typeface="Carlito"/>
              </a:rPr>
              <a:t>for </a:t>
            </a:r>
            <a:r>
              <a:rPr dirty="0" sz="2750" spc="-10">
                <a:latin typeface="Carlito"/>
                <a:cs typeface="Carlito"/>
              </a:rPr>
              <a:t>interaction have </a:t>
            </a:r>
            <a:r>
              <a:rPr dirty="0" sz="2750" spc="-15">
                <a:latin typeface="Carlito"/>
                <a:cs typeface="Carlito"/>
              </a:rPr>
              <a:t>for the </a:t>
            </a:r>
            <a:r>
              <a:rPr dirty="0" sz="2750" spc="15">
                <a:latin typeface="Carlito"/>
                <a:cs typeface="Carlito"/>
              </a:rPr>
              <a:t>most </a:t>
            </a:r>
            <a:r>
              <a:rPr dirty="0" sz="2750" spc="5">
                <a:latin typeface="Carlito"/>
                <a:cs typeface="Carlito"/>
              </a:rPr>
              <a:t>part </a:t>
            </a:r>
            <a:r>
              <a:rPr dirty="0" sz="2750" spc="-15">
                <a:latin typeface="Carlito"/>
                <a:cs typeface="Carlito"/>
              </a:rPr>
              <a:t>been </a:t>
            </a:r>
            <a:r>
              <a:rPr dirty="0" sz="2750" spc="-20">
                <a:latin typeface="Carlito"/>
                <a:cs typeface="Carlito"/>
              </a:rPr>
              <a:t>dependent  </a:t>
            </a:r>
            <a:r>
              <a:rPr dirty="0" sz="2750">
                <a:latin typeface="Carlito"/>
                <a:cs typeface="Carlito"/>
              </a:rPr>
              <a:t>upon technological </a:t>
            </a:r>
            <a:r>
              <a:rPr dirty="0" sz="2750" spc="-5">
                <a:latin typeface="Carlito"/>
                <a:cs typeface="Carlito"/>
              </a:rPr>
              <a:t>advances </a:t>
            </a:r>
            <a:r>
              <a:rPr dirty="0" sz="2750" spc="5">
                <a:latin typeface="Carlito"/>
                <a:cs typeface="Carlito"/>
              </a:rPr>
              <a:t>and </a:t>
            </a:r>
            <a:r>
              <a:rPr dirty="0" sz="2750" spc="-20">
                <a:latin typeface="Carlito"/>
                <a:cs typeface="Carlito"/>
              </a:rPr>
              <a:t>their </a:t>
            </a:r>
            <a:r>
              <a:rPr dirty="0" sz="2750">
                <a:latin typeface="Carlito"/>
                <a:cs typeface="Carlito"/>
              </a:rPr>
              <a:t>creative </a:t>
            </a:r>
            <a:r>
              <a:rPr dirty="0" sz="2750" spc="-5">
                <a:latin typeface="Carlito"/>
                <a:cs typeface="Carlito"/>
              </a:rPr>
              <a:t>application </a:t>
            </a:r>
            <a:r>
              <a:rPr dirty="0" sz="2750" spc="-10">
                <a:latin typeface="Carlito"/>
                <a:cs typeface="Carlito"/>
              </a:rPr>
              <a:t>to  </a:t>
            </a:r>
            <a:r>
              <a:rPr dirty="0" sz="2750" spc="-5">
                <a:latin typeface="Carlito"/>
                <a:cs typeface="Carlito"/>
              </a:rPr>
              <a:t>enhance</a:t>
            </a:r>
            <a:r>
              <a:rPr dirty="0" sz="2750" spc="160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interaction.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1579562"/>
            <a:ext cx="6518909" cy="1740535"/>
          </a:xfrm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925"/>
              </a:spcBef>
            </a:pPr>
            <a:r>
              <a:rPr dirty="0" sz="5900" spc="-445"/>
              <a:t>Topic </a:t>
            </a:r>
            <a:r>
              <a:rPr dirty="0" sz="5900" spc="-355"/>
              <a:t>1.2.2</a:t>
            </a:r>
            <a:r>
              <a:rPr dirty="0" sz="5900" spc="-509"/>
              <a:t> </a:t>
            </a:r>
            <a:r>
              <a:rPr dirty="0" sz="5900" spc="-300"/>
              <a:t>Paradigms  </a:t>
            </a:r>
            <a:r>
              <a:rPr dirty="0" sz="5900" spc="-290"/>
              <a:t>for</a:t>
            </a:r>
            <a:r>
              <a:rPr dirty="0" sz="5900" spc="-480"/>
              <a:t> </a:t>
            </a:r>
            <a:r>
              <a:rPr dirty="0" sz="5900" spc="-325"/>
              <a:t>interaction</a:t>
            </a:r>
            <a:endParaRPr sz="5900"/>
          </a:p>
        </p:txBody>
      </p:sp>
      <p:grpSp>
        <p:nvGrpSpPr>
          <p:cNvPr id="3" name="object 3"/>
          <p:cNvGrpSpPr/>
          <p:nvPr/>
        </p:nvGrpSpPr>
        <p:grpSpPr>
          <a:xfrm>
            <a:off x="744308" y="4371435"/>
            <a:ext cx="4284345" cy="92710"/>
            <a:chOff x="744308" y="4371435"/>
            <a:chExt cx="4284345" cy="92710"/>
          </a:xfrm>
        </p:grpSpPr>
        <p:sp>
          <p:nvSpPr>
            <p:cNvPr id="4" name="object 4"/>
            <p:cNvSpPr/>
            <p:nvPr/>
          </p:nvSpPr>
          <p:spPr>
            <a:xfrm>
              <a:off x="766397" y="4400437"/>
              <a:ext cx="4239260" cy="50800"/>
            </a:xfrm>
            <a:custGeom>
              <a:avLst/>
              <a:gdLst/>
              <a:ahLst/>
              <a:cxnLst/>
              <a:rect l="l" t="t" r="r" b="b"/>
              <a:pathLst>
                <a:path w="4239260" h="50800">
                  <a:moveTo>
                    <a:pt x="2869753" y="22904"/>
                  </a:moveTo>
                  <a:lnTo>
                    <a:pt x="2036327" y="22904"/>
                  </a:lnTo>
                  <a:lnTo>
                    <a:pt x="2082476" y="24235"/>
                  </a:lnTo>
                  <a:lnTo>
                    <a:pt x="2139742" y="27629"/>
                  </a:lnTo>
                  <a:lnTo>
                    <a:pt x="2152683" y="28705"/>
                  </a:lnTo>
                  <a:lnTo>
                    <a:pt x="2274123" y="39090"/>
                  </a:lnTo>
                  <a:lnTo>
                    <a:pt x="2331547" y="43470"/>
                  </a:lnTo>
                  <a:lnTo>
                    <a:pt x="2383757" y="46736"/>
                  </a:lnTo>
                  <a:lnTo>
                    <a:pt x="2431758" y="48975"/>
                  </a:lnTo>
                  <a:lnTo>
                    <a:pt x="2476550" y="50270"/>
                  </a:lnTo>
                  <a:lnTo>
                    <a:pt x="2519139" y="50708"/>
                  </a:lnTo>
                  <a:lnTo>
                    <a:pt x="2560526" y="50372"/>
                  </a:lnTo>
                  <a:lnTo>
                    <a:pt x="2601715" y="49348"/>
                  </a:lnTo>
                  <a:lnTo>
                    <a:pt x="2643708" y="47721"/>
                  </a:lnTo>
                  <a:lnTo>
                    <a:pt x="2962939" y="30605"/>
                  </a:lnTo>
                  <a:lnTo>
                    <a:pt x="3020979" y="28701"/>
                  </a:lnTo>
                  <a:lnTo>
                    <a:pt x="3075494" y="27661"/>
                  </a:lnTo>
                  <a:lnTo>
                    <a:pt x="3772246" y="27348"/>
                  </a:lnTo>
                  <a:lnTo>
                    <a:pt x="3787242" y="26739"/>
                  </a:lnTo>
                  <a:lnTo>
                    <a:pt x="3763810" y="26739"/>
                  </a:lnTo>
                  <a:lnTo>
                    <a:pt x="3708915" y="26160"/>
                  </a:lnTo>
                  <a:lnTo>
                    <a:pt x="3651724" y="24765"/>
                  </a:lnTo>
                  <a:lnTo>
                    <a:pt x="3610977" y="23173"/>
                  </a:lnTo>
                  <a:lnTo>
                    <a:pt x="2880592" y="23173"/>
                  </a:lnTo>
                  <a:lnTo>
                    <a:pt x="2869753" y="22904"/>
                  </a:lnTo>
                  <a:close/>
                </a:path>
                <a:path w="4239260" h="50800">
                  <a:moveTo>
                    <a:pt x="807352" y="1888"/>
                  </a:moveTo>
                  <a:lnTo>
                    <a:pt x="764174" y="2108"/>
                  </a:lnTo>
                  <a:lnTo>
                    <a:pt x="716953" y="3541"/>
                  </a:lnTo>
                  <a:lnTo>
                    <a:pt x="662697" y="6121"/>
                  </a:lnTo>
                  <a:lnTo>
                    <a:pt x="456890" y="18183"/>
                  </a:lnTo>
                  <a:lnTo>
                    <a:pt x="441285" y="19038"/>
                  </a:lnTo>
                  <a:lnTo>
                    <a:pt x="369876" y="22572"/>
                  </a:lnTo>
                  <a:lnTo>
                    <a:pt x="342870" y="23699"/>
                  </a:lnTo>
                  <a:lnTo>
                    <a:pt x="379986" y="25137"/>
                  </a:lnTo>
                  <a:lnTo>
                    <a:pt x="447448" y="28705"/>
                  </a:lnTo>
                  <a:lnTo>
                    <a:pt x="586247" y="37712"/>
                  </a:lnTo>
                  <a:lnTo>
                    <a:pt x="642928" y="40582"/>
                  </a:lnTo>
                  <a:lnTo>
                    <a:pt x="693056" y="42286"/>
                  </a:lnTo>
                  <a:lnTo>
                    <a:pt x="738514" y="42986"/>
                  </a:lnTo>
                  <a:lnTo>
                    <a:pt x="781187" y="42847"/>
                  </a:lnTo>
                  <a:lnTo>
                    <a:pt x="822959" y="42031"/>
                  </a:lnTo>
                  <a:lnTo>
                    <a:pt x="1299085" y="28468"/>
                  </a:lnTo>
                  <a:lnTo>
                    <a:pt x="1441125" y="26622"/>
                  </a:lnTo>
                  <a:lnTo>
                    <a:pt x="1697943" y="26622"/>
                  </a:lnTo>
                  <a:lnTo>
                    <a:pt x="1652625" y="25607"/>
                  </a:lnTo>
                  <a:lnTo>
                    <a:pt x="1607205" y="23353"/>
                  </a:lnTo>
                  <a:lnTo>
                    <a:pt x="1563087" y="19701"/>
                  </a:lnTo>
                  <a:lnTo>
                    <a:pt x="1557633" y="19035"/>
                  </a:lnTo>
                  <a:lnTo>
                    <a:pt x="1108660" y="19035"/>
                  </a:lnTo>
                  <a:lnTo>
                    <a:pt x="1054523" y="18181"/>
                  </a:lnTo>
                  <a:lnTo>
                    <a:pt x="999410" y="14463"/>
                  </a:lnTo>
                  <a:lnTo>
                    <a:pt x="942514" y="9169"/>
                  </a:lnTo>
                  <a:lnTo>
                    <a:pt x="893533" y="5353"/>
                  </a:lnTo>
                  <a:lnTo>
                    <a:pt x="849475" y="2948"/>
                  </a:lnTo>
                  <a:lnTo>
                    <a:pt x="807352" y="1888"/>
                  </a:lnTo>
                  <a:close/>
                </a:path>
                <a:path w="4239260" h="50800">
                  <a:moveTo>
                    <a:pt x="1697943" y="26622"/>
                  </a:moveTo>
                  <a:lnTo>
                    <a:pt x="1441125" y="26622"/>
                  </a:lnTo>
                  <a:lnTo>
                    <a:pt x="1493773" y="26686"/>
                  </a:lnTo>
                  <a:lnTo>
                    <a:pt x="1533918" y="27032"/>
                  </a:lnTo>
                  <a:lnTo>
                    <a:pt x="1629665" y="29201"/>
                  </a:lnTo>
                  <a:lnTo>
                    <a:pt x="1784401" y="35438"/>
                  </a:lnTo>
                  <a:lnTo>
                    <a:pt x="1826498" y="35594"/>
                  </a:lnTo>
                  <a:lnTo>
                    <a:pt x="1860849" y="34406"/>
                  </a:lnTo>
                  <a:lnTo>
                    <a:pt x="1889812" y="32299"/>
                  </a:lnTo>
                  <a:lnTo>
                    <a:pt x="1925221" y="28701"/>
                  </a:lnTo>
                  <a:lnTo>
                    <a:pt x="1941043" y="27032"/>
                  </a:lnTo>
                  <a:lnTo>
                    <a:pt x="1945087" y="26686"/>
                  </a:lnTo>
                  <a:lnTo>
                    <a:pt x="1747512" y="26686"/>
                  </a:lnTo>
                  <a:lnTo>
                    <a:pt x="1699382" y="26655"/>
                  </a:lnTo>
                  <a:lnTo>
                    <a:pt x="1697943" y="26622"/>
                  </a:lnTo>
                  <a:close/>
                </a:path>
                <a:path w="4239260" h="50800">
                  <a:moveTo>
                    <a:pt x="3772246" y="27348"/>
                  </a:moveTo>
                  <a:lnTo>
                    <a:pt x="3127003" y="27348"/>
                  </a:lnTo>
                  <a:lnTo>
                    <a:pt x="3223084" y="28341"/>
                  </a:lnTo>
                  <a:lnTo>
                    <a:pt x="3402039" y="32913"/>
                  </a:lnTo>
                  <a:lnTo>
                    <a:pt x="3493228" y="34266"/>
                  </a:lnTo>
                  <a:lnTo>
                    <a:pt x="3541069" y="34222"/>
                  </a:lnTo>
                  <a:lnTo>
                    <a:pt x="3591099" y="33513"/>
                  </a:lnTo>
                  <a:lnTo>
                    <a:pt x="3738487" y="28701"/>
                  </a:lnTo>
                  <a:lnTo>
                    <a:pt x="3772246" y="27348"/>
                  </a:lnTo>
                  <a:close/>
                </a:path>
                <a:path w="4239260" h="50800">
                  <a:moveTo>
                    <a:pt x="365" y="14463"/>
                  </a:moveTo>
                  <a:lnTo>
                    <a:pt x="119" y="19035"/>
                  </a:lnTo>
                  <a:lnTo>
                    <a:pt x="0" y="23173"/>
                  </a:lnTo>
                  <a:lnTo>
                    <a:pt x="1112" y="25607"/>
                  </a:lnTo>
                  <a:lnTo>
                    <a:pt x="1102" y="25893"/>
                  </a:lnTo>
                  <a:lnTo>
                    <a:pt x="365" y="33513"/>
                  </a:lnTo>
                  <a:lnTo>
                    <a:pt x="37214" y="29473"/>
                  </a:lnTo>
                  <a:lnTo>
                    <a:pt x="76041" y="26160"/>
                  </a:lnTo>
                  <a:lnTo>
                    <a:pt x="111031" y="24025"/>
                  </a:lnTo>
                  <a:lnTo>
                    <a:pt x="85214" y="22570"/>
                  </a:lnTo>
                  <a:lnTo>
                    <a:pt x="42584" y="19035"/>
                  </a:lnTo>
                  <a:lnTo>
                    <a:pt x="365" y="14463"/>
                  </a:lnTo>
                  <a:close/>
                </a:path>
                <a:path w="4239260" h="50800">
                  <a:moveTo>
                    <a:pt x="4239053" y="14463"/>
                  </a:moveTo>
                  <a:lnTo>
                    <a:pt x="4193969" y="15340"/>
                  </a:lnTo>
                  <a:lnTo>
                    <a:pt x="4103799" y="18183"/>
                  </a:lnTo>
                  <a:lnTo>
                    <a:pt x="4022502" y="21268"/>
                  </a:lnTo>
                  <a:lnTo>
                    <a:pt x="4040053" y="21364"/>
                  </a:lnTo>
                  <a:lnTo>
                    <a:pt x="4088483" y="22572"/>
                  </a:lnTo>
                  <a:lnTo>
                    <a:pt x="4137613" y="24890"/>
                  </a:lnTo>
                  <a:lnTo>
                    <a:pt x="4187713" y="28483"/>
                  </a:lnTo>
                  <a:lnTo>
                    <a:pt x="4239053" y="33513"/>
                  </a:lnTo>
                  <a:lnTo>
                    <a:pt x="4238926" y="26655"/>
                  </a:lnTo>
                  <a:lnTo>
                    <a:pt x="4238564" y="21103"/>
                  </a:lnTo>
                  <a:lnTo>
                    <a:pt x="4238687" y="19035"/>
                  </a:lnTo>
                  <a:lnTo>
                    <a:pt x="4239053" y="14463"/>
                  </a:lnTo>
                  <a:close/>
                </a:path>
                <a:path w="4239260" h="50800">
                  <a:moveTo>
                    <a:pt x="3788572" y="26685"/>
                  </a:moveTo>
                  <a:lnTo>
                    <a:pt x="3763810" y="26739"/>
                  </a:lnTo>
                  <a:lnTo>
                    <a:pt x="3787242" y="26739"/>
                  </a:lnTo>
                  <a:lnTo>
                    <a:pt x="3788572" y="26685"/>
                  </a:lnTo>
                  <a:close/>
                </a:path>
                <a:path w="4239260" h="50800">
                  <a:moveTo>
                    <a:pt x="209592" y="21225"/>
                  </a:moveTo>
                  <a:lnTo>
                    <a:pt x="161688" y="21973"/>
                  </a:lnTo>
                  <a:lnTo>
                    <a:pt x="117344" y="23639"/>
                  </a:lnTo>
                  <a:lnTo>
                    <a:pt x="111031" y="24025"/>
                  </a:lnTo>
                  <a:lnTo>
                    <a:pt x="128060" y="24984"/>
                  </a:lnTo>
                  <a:lnTo>
                    <a:pt x="172406" y="26350"/>
                  </a:lnTo>
                  <a:lnTo>
                    <a:pt x="219165" y="26702"/>
                  </a:lnTo>
                  <a:lnTo>
                    <a:pt x="269250" y="26075"/>
                  </a:lnTo>
                  <a:lnTo>
                    <a:pt x="323576" y="24504"/>
                  </a:lnTo>
                  <a:lnTo>
                    <a:pt x="342870" y="23699"/>
                  </a:lnTo>
                  <a:lnTo>
                    <a:pt x="318210" y="22743"/>
                  </a:lnTo>
                  <a:lnTo>
                    <a:pt x="261590" y="21461"/>
                  </a:lnTo>
                  <a:lnTo>
                    <a:pt x="209592" y="21225"/>
                  </a:lnTo>
                  <a:close/>
                </a:path>
                <a:path w="4239260" h="50800">
                  <a:moveTo>
                    <a:pt x="2556782" y="0"/>
                  </a:moveTo>
                  <a:lnTo>
                    <a:pt x="2506376" y="595"/>
                  </a:lnTo>
                  <a:lnTo>
                    <a:pt x="2454354" y="1913"/>
                  </a:lnTo>
                  <a:lnTo>
                    <a:pt x="2012443" y="18183"/>
                  </a:lnTo>
                  <a:lnTo>
                    <a:pt x="1900965" y="22572"/>
                  </a:lnTo>
                  <a:lnTo>
                    <a:pt x="1797050" y="25893"/>
                  </a:lnTo>
                  <a:lnTo>
                    <a:pt x="1747512" y="26686"/>
                  </a:lnTo>
                  <a:lnTo>
                    <a:pt x="1945099" y="26685"/>
                  </a:lnTo>
                  <a:lnTo>
                    <a:pt x="1967949" y="24731"/>
                  </a:lnTo>
                  <a:lnTo>
                    <a:pt x="1998938" y="23211"/>
                  </a:lnTo>
                  <a:lnTo>
                    <a:pt x="2869753" y="22904"/>
                  </a:lnTo>
                  <a:lnTo>
                    <a:pt x="2843260" y="22247"/>
                  </a:lnTo>
                  <a:lnTo>
                    <a:pt x="2807664" y="19464"/>
                  </a:lnTo>
                  <a:lnTo>
                    <a:pt x="2798925" y="18181"/>
                  </a:lnTo>
                  <a:lnTo>
                    <a:pt x="2745086" y="10033"/>
                  </a:lnTo>
                  <a:lnTo>
                    <a:pt x="2735974" y="8617"/>
                  </a:lnTo>
                  <a:lnTo>
                    <a:pt x="2695166" y="4436"/>
                  </a:lnTo>
                  <a:lnTo>
                    <a:pt x="2651490" y="1732"/>
                  </a:lnTo>
                  <a:lnTo>
                    <a:pt x="2605257" y="316"/>
                  </a:lnTo>
                  <a:lnTo>
                    <a:pt x="2556782" y="0"/>
                  </a:lnTo>
                  <a:close/>
                </a:path>
                <a:path w="4239260" h="50800">
                  <a:moveTo>
                    <a:pt x="3992053" y="21103"/>
                  </a:moveTo>
                  <a:lnTo>
                    <a:pt x="3944212" y="21626"/>
                  </a:lnTo>
                  <a:lnTo>
                    <a:pt x="3896261" y="22769"/>
                  </a:lnTo>
                  <a:lnTo>
                    <a:pt x="3801624" y="26161"/>
                  </a:lnTo>
                  <a:lnTo>
                    <a:pt x="3788572" y="26685"/>
                  </a:lnTo>
                  <a:lnTo>
                    <a:pt x="3816646" y="26624"/>
                  </a:lnTo>
                  <a:lnTo>
                    <a:pt x="3851077" y="26160"/>
                  </a:lnTo>
                  <a:lnTo>
                    <a:pt x="3965201" y="23332"/>
                  </a:lnTo>
                  <a:lnTo>
                    <a:pt x="4022502" y="21268"/>
                  </a:lnTo>
                  <a:lnTo>
                    <a:pt x="3992053" y="21103"/>
                  </a:lnTo>
                  <a:close/>
                </a:path>
                <a:path w="4239260" h="50800">
                  <a:moveTo>
                    <a:pt x="3266147" y="7228"/>
                  </a:moveTo>
                  <a:lnTo>
                    <a:pt x="3207607" y="8109"/>
                  </a:lnTo>
                  <a:lnTo>
                    <a:pt x="3152430" y="10033"/>
                  </a:lnTo>
                  <a:lnTo>
                    <a:pt x="3100412" y="12636"/>
                  </a:lnTo>
                  <a:lnTo>
                    <a:pt x="3009091" y="18183"/>
                  </a:lnTo>
                  <a:lnTo>
                    <a:pt x="2994351" y="19038"/>
                  </a:lnTo>
                  <a:lnTo>
                    <a:pt x="2961279" y="20904"/>
                  </a:lnTo>
                  <a:lnTo>
                    <a:pt x="2919864" y="22605"/>
                  </a:lnTo>
                  <a:lnTo>
                    <a:pt x="2880592" y="23173"/>
                  </a:lnTo>
                  <a:lnTo>
                    <a:pt x="3610977" y="23173"/>
                  </a:lnTo>
                  <a:lnTo>
                    <a:pt x="3591996" y="22431"/>
                  </a:lnTo>
                  <a:lnTo>
                    <a:pt x="3529443" y="19035"/>
                  </a:lnTo>
                  <a:lnTo>
                    <a:pt x="3517222" y="18181"/>
                  </a:lnTo>
                  <a:lnTo>
                    <a:pt x="3394126" y="10042"/>
                  </a:lnTo>
                  <a:lnTo>
                    <a:pt x="3328252" y="7751"/>
                  </a:lnTo>
                  <a:lnTo>
                    <a:pt x="3266147" y="7228"/>
                  </a:lnTo>
                  <a:close/>
                </a:path>
                <a:path w="4239260" h="50800">
                  <a:moveTo>
                    <a:pt x="1419034" y="6782"/>
                  </a:moveTo>
                  <a:lnTo>
                    <a:pt x="1368342" y="7062"/>
                  </a:lnTo>
                  <a:lnTo>
                    <a:pt x="1317411" y="9068"/>
                  </a:lnTo>
                  <a:lnTo>
                    <a:pt x="1214306" y="15194"/>
                  </a:lnTo>
                  <a:lnTo>
                    <a:pt x="1161867" y="17783"/>
                  </a:lnTo>
                  <a:lnTo>
                    <a:pt x="1108660" y="19035"/>
                  </a:lnTo>
                  <a:lnTo>
                    <a:pt x="1557633" y="19035"/>
                  </a:lnTo>
                  <a:lnTo>
                    <a:pt x="1520237" y="14463"/>
                  </a:lnTo>
                  <a:lnTo>
                    <a:pt x="1469622" y="8993"/>
                  </a:lnTo>
                  <a:lnTo>
                    <a:pt x="1419034" y="678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6533" y="4393660"/>
              <a:ext cx="4239895" cy="48260"/>
            </a:xfrm>
            <a:custGeom>
              <a:avLst/>
              <a:gdLst/>
              <a:ahLst/>
              <a:cxnLst/>
              <a:rect l="l" t="t" r="r" b="b"/>
              <a:pathLst>
                <a:path w="4239895" h="48260">
                  <a:moveTo>
                    <a:pt x="228" y="21240"/>
                  </a:moveTo>
                  <a:lnTo>
                    <a:pt x="67130" y="14831"/>
                  </a:lnTo>
                  <a:lnTo>
                    <a:pt x="126818" y="10199"/>
                  </a:lnTo>
                  <a:lnTo>
                    <a:pt x="180911" y="7270"/>
                  </a:lnTo>
                  <a:lnTo>
                    <a:pt x="231027" y="5969"/>
                  </a:lnTo>
                  <a:lnTo>
                    <a:pt x="278784" y="6220"/>
                  </a:lnTo>
                  <a:lnTo>
                    <a:pt x="325801" y="7948"/>
                  </a:lnTo>
                  <a:lnTo>
                    <a:pt x="373694" y="11077"/>
                  </a:lnTo>
                  <a:lnTo>
                    <a:pt x="424083" y="15533"/>
                  </a:lnTo>
                  <a:lnTo>
                    <a:pt x="478586" y="21240"/>
                  </a:lnTo>
                  <a:lnTo>
                    <a:pt x="530191" y="25208"/>
                  </a:lnTo>
                  <a:lnTo>
                    <a:pt x="581967" y="26324"/>
                  </a:lnTo>
                  <a:lnTo>
                    <a:pt x="633537" y="25329"/>
                  </a:lnTo>
                  <a:lnTo>
                    <a:pt x="684522" y="22959"/>
                  </a:lnTo>
                  <a:lnTo>
                    <a:pt x="734544" y="19954"/>
                  </a:lnTo>
                  <a:lnTo>
                    <a:pt x="783225" y="17052"/>
                  </a:lnTo>
                  <a:lnTo>
                    <a:pt x="830188" y="14991"/>
                  </a:lnTo>
                  <a:lnTo>
                    <a:pt x="875053" y="14510"/>
                  </a:lnTo>
                  <a:lnTo>
                    <a:pt x="917444" y="16347"/>
                  </a:lnTo>
                  <a:lnTo>
                    <a:pt x="956983" y="21240"/>
                  </a:lnTo>
                  <a:lnTo>
                    <a:pt x="993685" y="26811"/>
                  </a:lnTo>
                  <a:lnTo>
                    <a:pt x="1034466" y="31432"/>
                  </a:lnTo>
                  <a:lnTo>
                    <a:pt x="1078931" y="35049"/>
                  </a:lnTo>
                  <a:lnTo>
                    <a:pt x="1126687" y="37607"/>
                  </a:lnTo>
                  <a:lnTo>
                    <a:pt x="1177341" y="39051"/>
                  </a:lnTo>
                  <a:lnTo>
                    <a:pt x="1230501" y="39326"/>
                  </a:lnTo>
                  <a:lnTo>
                    <a:pt x="1285771" y="38376"/>
                  </a:lnTo>
                  <a:lnTo>
                    <a:pt x="1342760" y="36148"/>
                  </a:lnTo>
                  <a:lnTo>
                    <a:pt x="1401073" y="32586"/>
                  </a:lnTo>
                  <a:lnTo>
                    <a:pt x="1460318" y="27635"/>
                  </a:lnTo>
                  <a:lnTo>
                    <a:pt x="1520101" y="21240"/>
                  </a:lnTo>
                  <a:lnTo>
                    <a:pt x="1567315" y="15952"/>
                  </a:lnTo>
                  <a:lnTo>
                    <a:pt x="1614806" y="11370"/>
                  </a:lnTo>
                  <a:lnTo>
                    <a:pt x="1662584" y="7522"/>
                  </a:lnTo>
                  <a:lnTo>
                    <a:pt x="1710660" y="4434"/>
                  </a:lnTo>
                  <a:lnTo>
                    <a:pt x="1759046" y="2133"/>
                  </a:lnTo>
                  <a:lnTo>
                    <a:pt x="1807753" y="646"/>
                  </a:lnTo>
                  <a:lnTo>
                    <a:pt x="1856793" y="0"/>
                  </a:lnTo>
                  <a:lnTo>
                    <a:pt x="1906178" y="220"/>
                  </a:lnTo>
                  <a:lnTo>
                    <a:pt x="1955917" y="1334"/>
                  </a:lnTo>
                  <a:lnTo>
                    <a:pt x="2006024" y="3368"/>
                  </a:lnTo>
                  <a:lnTo>
                    <a:pt x="2056508" y="6349"/>
                  </a:lnTo>
                  <a:lnTo>
                    <a:pt x="2107383" y="10303"/>
                  </a:lnTo>
                  <a:lnTo>
                    <a:pt x="2158658" y="15258"/>
                  </a:lnTo>
                  <a:lnTo>
                    <a:pt x="2210346" y="21240"/>
                  </a:lnTo>
                  <a:lnTo>
                    <a:pt x="2279052" y="28479"/>
                  </a:lnTo>
                  <a:lnTo>
                    <a:pt x="2340699" y="32408"/>
                  </a:lnTo>
                  <a:lnTo>
                    <a:pt x="2396549" y="33666"/>
                  </a:lnTo>
                  <a:lnTo>
                    <a:pt x="2447864" y="32890"/>
                  </a:lnTo>
                  <a:lnTo>
                    <a:pt x="2495905" y="30718"/>
                  </a:lnTo>
                  <a:lnTo>
                    <a:pt x="2541934" y="27787"/>
                  </a:lnTo>
                  <a:lnTo>
                    <a:pt x="2587214" y="24737"/>
                  </a:lnTo>
                  <a:lnTo>
                    <a:pt x="2633006" y="22203"/>
                  </a:lnTo>
                  <a:lnTo>
                    <a:pt x="2680571" y="20825"/>
                  </a:lnTo>
                  <a:lnTo>
                    <a:pt x="2731173" y="21240"/>
                  </a:lnTo>
                  <a:lnTo>
                    <a:pt x="2784013" y="22067"/>
                  </a:lnTo>
                  <a:lnTo>
                    <a:pt x="2837361" y="21801"/>
                  </a:lnTo>
                  <a:lnTo>
                    <a:pt x="2890962" y="20784"/>
                  </a:lnTo>
                  <a:lnTo>
                    <a:pt x="2944561" y="19357"/>
                  </a:lnTo>
                  <a:lnTo>
                    <a:pt x="2997904" y="17859"/>
                  </a:lnTo>
                  <a:lnTo>
                    <a:pt x="3050737" y="16632"/>
                  </a:lnTo>
                  <a:lnTo>
                    <a:pt x="3102805" y="16016"/>
                  </a:lnTo>
                  <a:lnTo>
                    <a:pt x="3153853" y="16351"/>
                  </a:lnTo>
                  <a:lnTo>
                    <a:pt x="3203627" y="17979"/>
                  </a:lnTo>
                  <a:lnTo>
                    <a:pt x="3251873" y="21240"/>
                  </a:lnTo>
                  <a:lnTo>
                    <a:pt x="3280102" y="23118"/>
                  </a:lnTo>
                  <a:lnTo>
                    <a:pt x="3314487" y="24423"/>
                  </a:lnTo>
                  <a:lnTo>
                    <a:pt x="3354405" y="25218"/>
                  </a:lnTo>
                  <a:lnTo>
                    <a:pt x="3399236" y="25570"/>
                  </a:lnTo>
                  <a:lnTo>
                    <a:pt x="3448358" y="25541"/>
                  </a:lnTo>
                  <a:lnTo>
                    <a:pt x="3501151" y="25196"/>
                  </a:lnTo>
                  <a:lnTo>
                    <a:pt x="3556993" y="24600"/>
                  </a:lnTo>
                  <a:lnTo>
                    <a:pt x="3615264" y="23816"/>
                  </a:lnTo>
                  <a:lnTo>
                    <a:pt x="3675343" y="22910"/>
                  </a:lnTo>
                  <a:lnTo>
                    <a:pt x="3736608" y="21945"/>
                  </a:lnTo>
                  <a:lnTo>
                    <a:pt x="3798438" y="20986"/>
                  </a:lnTo>
                  <a:lnTo>
                    <a:pt x="3860213" y="20097"/>
                  </a:lnTo>
                  <a:lnTo>
                    <a:pt x="3921312" y="19343"/>
                  </a:lnTo>
                  <a:lnTo>
                    <a:pt x="3981112" y="18787"/>
                  </a:lnTo>
                  <a:lnTo>
                    <a:pt x="4038994" y="18494"/>
                  </a:lnTo>
                  <a:lnTo>
                    <a:pt x="4094337" y="18529"/>
                  </a:lnTo>
                  <a:lnTo>
                    <a:pt x="4146519" y="18955"/>
                  </a:lnTo>
                  <a:lnTo>
                    <a:pt x="4194919" y="19837"/>
                  </a:lnTo>
                  <a:lnTo>
                    <a:pt x="4238917" y="21240"/>
                  </a:lnTo>
                  <a:lnTo>
                    <a:pt x="4239806" y="30511"/>
                  </a:lnTo>
                  <a:lnTo>
                    <a:pt x="4238282" y="30892"/>
                  </a:lnTo>
                  <a:lnTo>
                    <a:pt x="4238917" y="40290"/>
                  </a:lnTo>
                  <a:lnTo>
                    <a:pt x="4196858" y="42677"/>
                  </a:lnTo>
                  <a:lnTo>
                    <a:pt x="4155538" y="43785"/>
                  </a:lnTo>
                  <a:lnTo>
                    <a:pt x="4114401" y="43854"/>
                  </a:lnTo>
                  <a:lnTo>
                    <a:pt x="4072892" y="43125"/>
                  </a:lnTo>
                  <a:lnTo>
                    <a:pt x="4030457" y="41837"/>
                  </a:lnTo>
                  <a:lnTo>
                    <a:pt x="3986539" y="40232"/>
                  </a:lnTo>
                  <a:lnTo>
                    <a:pt x="3940583" y="38549"/>
                  </a:lnTo>
                  <a:lnTo>
                    <a:pt x="3892035" y="37030"/>
                  </a:lnTo>
                  <a:lnTo>
                    <a:pt x="3840338" y="35914"/>
                  </a:lnTo>
                  <a:lnTo>
                    <a:pt x="3784938" y="35441"/>
                  </a:lnTo>
                  <a:lnTo>
                    <a:pt x="3725278" y="35853"/>
                  </a:lnTo>
                  <a:lnTo>
                    <a:pt x="3660805" y="37389"/>
                  </a:lnTo>
                  <a:lnTo>
                    <a:pt x="3590963" y="40290"/>
                  </a:lnTo>
                  <a:lnTo>
                    <a:pt x="3519225" y="43155"/>
                  </a:lnTo>
                  <a:lnTo>
                    <a:pt x="3460070" y="44144"/>
                  </a:lnTo>
                  <a:lnTo>
                    <a:pt x="3411270" y="43666"/>
                  </a:lnTo>
                  <a:lnTo>
                    <a:pt x="3370594" y="42125"/>
                  </a:lnTo>
                  <a:lnTo>
                    <a:pt x="3335815" y="39928"/>
                  </a:lnTo>
                  <a:lnTo>
                    <a:pt x="3304705" y="37480"/>
                  </a:lnTo>
                  <a:lnTo>
                    <a:pt x="3275033" y="35189"/>
                  </a:lnTo>
                  <a:lnTo>
                    <a:pt x="3244572" y="33460"/>
                  </a:lnTo>
                  <a:lnTo>
                    <a:pt x="3211094" y="32700"/>
                  </a:lnTo>
                  <a:lnTo>
                    <a:pt x="3172368" y="33314"/>
                  </a:lnTo>
                  <a:lnTo>
                    <a:pt x="3126167" y="35709"/>
                  </a:lnTo>
                  <a:lnTo>
                    <a:pt x="3070263" y="40290"/>
                  </a:lnTo>
                  <a:lnTo>
                    <a:pt x="3007500" y="45114"/>
                  </a:lnTo>
                  <a:lnTo>
                    <a:pt x="2952437" y="47339"/>
                  </a:lnTo>
                  <a:lnTo>
                    <a:pt x="2903535" y="47511"/>
                  </a:lnTo>
                  <a:lnTo>
                    <a:pt x="2859254" y="46173"/>
                  </a:lnTo>
                  <a:lnTo>
                    <a:pt x="2818057" y="43871"/>
                  </a:lnTo>
                  <a:lnTo>
                    <a:pt x="2778403" y="41149"/>
                  </a:lnTo>
                  <a:lnTo>
                    <a:pt x="2738755" y="38551"/>
                  </a:lnTo>
                  <a:lnTo>
                    <a:pt x="2697573" y="36622"/>
                  </a:lnTo>
                  <a:lnTo>
                    <a:pt x="2653318" y="35905"/>
                  </a:lnTo>
                  <a:lnTo>
                    <a:pt x="2604452" y="36947"/>
                  </a:lnTo>
                  <a:lnTo>
                    <a:pt x="2549436" y="40290"/>
                  </a:lnTo>
                  <a:lnTo>
                    <a:pt x="2500826" y="43657"/>
                  </a:lnTo>
                  <a:lnTo>
                    <a:pt x="2453841" y="45990"/>
                  </a:lnTo>
                  <a:lnTo>
                    <a:pt x="2407982" y="47418"/>
                  </a:lnTo>
                  <a:lnTo>
                    <a:pt x="2362751" y="48069"/>
                  </a:lnTo>
                  <a:lnTo>
                    <a:pt x="2317648" y="48073"/>
                  </a:lnTo>
                  <a:lnTo>
                    <a:pt x="2272175" y="47559"/>
                  </a:lnTo>
                  <a:lnTo>
                    <a:pt x="2225834" y="46656"/>
                  </a:lnTo>
                  <a:lnTo>
                    <a:pt x="2178124" y="45493"/>
                  </a:lnTo>
                  <a:lnTo>
                    <a:pt x="2128549" y="44198"/>
                  </a:lnTo>
                  <a:lnTo>
                    <a:pt x="2076608" y="42902"/>
                  </a:lnTo>
                  <a:lnTo>
                    <a:pt x="2021804" y="41732"/>
                  </a:lnTo>
                  <a:lnTo>
                    <a:pt x="1963637" y="40819"/>
                  </a:lnTo>
                  <a:lnTo>
                    <a:pt x="1901609" y="40290"/>
                  </a:lnTo>
                  <a:lnTo>
                    <a:pt x="1845080" y="40119"/>
                  </a:lnTo>
                  <a:lnTo>
                    <a:pt x="1793927" y="40170"/>
                  </a:lnTo>
                  <a:lnTo>
                    <a:pt x="1747083" y="40396"/>
                  </a:lnTo>
                  <a:lnTo>
                    <a:pt x="1703482" y="40746"/>
                  </a:lnTo>
                  <a:lnTo>
                    <a:pt x="1662058" y="41171"/>
                  </a:lnTo>
                  <a:lnTo>
                    <a:pt x="1621744" y="41623"/>
                  </a:lnTo>
                  <a:lnTo>
                    <a:pt x="1581473" y="42052"/>
                  </a:lnTo>
                  <a:lnTo>
                    <a:pt x="1540181" y="42410"/>
                  </a:lnTo>
                  <a:lnTo>
                    <a:pt x="1496799" y="42646"/>
                  </a:lnTo>
                  <a:lnTo>
                    <a:pt x="1450262" y="42712"/>
                  </a:lnTo>
                  <a:lnTo>
                    <a:pt x="1399504" y="42558"/>
                  </a:lnTo>
                  <a:lnTo>
                    <a:pt x="1343458" y="42136"/>
                  </a:lnTo>
                  <a:lnTo>
                    <a:pt x="1281058" y="41397"/>
                  </a:lnTo>
                  <a:lnTo>
                    <a:pt x="1211237" y="40290"/>
                  </a:lnTo>
                  <a:lnTo>
                    <a:pt x="1117853" y="38703"/>
                  </a:lnTo>
                  <a:lnTo>
                    <a:pt x="1042587" y="37632"/>
                  </a:lnTo>
                  <a:lnTo>
                    <a:pt x="982440" y="37018"/>
                  </a:lnTo>
                  <a:lnTo>
                    <a:pt x="934415" y="36797"/>
                  </a:lnTo>
                  <a:lnTo>
                    <a:pt x="895515" y="36909"/>
                  </a:lnTo>
                  <a:lnTo>
                    <a:pt x="862740" y="37291"/>
                  </a:lnTo>
                  <a:lnTo>
                    <a:pt x="833095" y="37882"/>
                  </a:lnTo>
                  <a:lnTo>
                    <a:pt x="803581" y="38620"/>
                  </a:lnTo>
                  <a:lnTo>
                    <a:pt x="771200" y="39443"/>
                  </a:lnTo>
                  <a:lnTo>
                    <a:pt x="732955" y="40290"/>
                  </a:lnTo>
                  <a:lnTo>
                    <a:pt x="698878" y="40731"/>
                  </a:lnTo>
                  <a:lnTo>
                    <a:pt x="657676" y="40937"/>
                  </a:lnTo>
                  <a:lnTo>
                    <a:pt x="610427" y="40950"/>
                  </a:lnTo>
                  <a:lnTo>
                    <a:pt x="558211" y="40812"/>
                  </a:lnTo>
                  <a:lnTo>
                    <a:pt x="502105" y="40565"/>
                  </a:lnTo>
                  <a:lnTo>
                    <a:pt x="443191" y="40250"/>
                  </a:lnTo>
                  <a:lnTo>
                    <a:pt x="382546" y="39909"/>
                  </a:lnTo>
                  <a:lnTo>
                    <a:pt x="321249" y="39584"/>
                  </a:lnTo>
                  <a:lnTo>
                    <a:pt x="260381" y="39316"/>
                  </a:lnTo>
                  <a:lnTo>
                    <a:pt x="201020" y="39146"/>
                  </a:lnTo>
                  <a:lnTo>
                    <a:pt x="144245" y="39117"/>
                  </a:lnTo>
                  <a:lnTo>
                    <a:pt x="91135" y="39271"/>
                  </a:lnTo>
                  <a:lnTo>
                    <a:pt x="42770" y="39648"/>
                  </a:lnTo>
                  <a:lnTo>
                    <a:pt x="228" y="40290"/>
                  </a:lnTo>
                  <a:lnTo>
                    <a:pt x="0" y="35972"/>
                  </a:lnTo>
                  <a:lnTo>
                    <a:pt x="736" y="27209"/>
                  </a:lnTo>
                  <a:lnTo>
                    <a:pt x="228" y="21240"/>
                  </a:lnTo>
                  <a:close/>
                </a:path>
              </a:pathLst>
            </a:custGeom>
            <a:ln w="444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143981" y="58"/>
            <a:ext cx="4048017" cy="6857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750" y="2134488"/>
            <a:ext cx="6463665" cy="7924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000" spc="-220">
                <a:solidFill>
                  <a:srgbClr val="FFFFFF"/>
                </a:solidFill>
              </a:rPr>
              <a:t>Paradigms </a:t>
            </a:r>
            <a:r>
              <a:rPr dirty="0" sz="5000" spc="-260">
                <a:solidFill>
                  <a:srgbClr val="FFFFFF"/>
                </a:solidFill>
              </a:rPr>
              <a:t>for</a:t>
            </a:r>
            <a:r>
              <a:rPr dirty="0" sz="5000" spc="-850">
                <a:solidFill>
                  <a:srgbClr val="FFFFFF"/>
                </a:solidFill>
              </a:rPr>
              <a:t> </a:t>
            </a:r>
            <a:r>
              <a:rPr dirty="0" sz="5000" spc="-245">
                <a:solidFill>
                  <a:srgbClr val="FFFFFF"/>
                </a:solidFill>
              </a:rPr>
              <a:t>Interaction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38200" y="628650"/>
            <a:ext cx="704850" cy="142875"/>
          </a:xfrm>
          <a:custGeom>
            <a:avLst/>
            <a:gdLst/>
            <a:ahLst/>
            <a:cxnLst/>
            <a:rect l="l" t="t" r="r" b="b"/>
            <a:pathLst>
              <a:path w="704850" h="142875">
                <a:moveTo>
                  <a:pt x="704850" y="0"/>
                </a:moveTo>
                <a:lnTo>
                  <a:pt x="0" y="0"/>
                </a:lnTo>
                <a:lnTo>
                  <a:pt x="0" y="142875"/>
                </a:lnTo>
                <a:lnTo>
                  <a:pt x="704850" y="142875"/>
                </a:lnTo>
                <a:lnTo>
                  <a:pt x="7048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628754" y="3467066"/>
            <a:ext cx="2157730" cy="1338580"/>
            <a:chOff x="1628754" y="3467066"/>
            <a:chExt cx="2157730" cy="1338580"/>
          </a:xfrm>
        </p:grpSpPr>
        <p:sp>
          <p:nvSpPr>
            <p:cNvPr id="5" name="object 5"/>
            <p:cNvSpPr/>
            <p:nvPr/>
          </p:nvSpPr>
          <p:spPr>
            <a:xfrm>
              <a:off x="1628754" y="3467066"/>
              <a:ext cx="2157517" cy="1338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43074" y="3790886"/>
              <a:ext cx="1919351" cy="728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85924" y="3505200"/>
              <a:ext cx="2047875" cy="1228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85925" y="3505200"/>
            <a:ext cx="2047875" cy="12287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300355">
              <a:lnSpc>
                <a:spcPct val="100000"/>
              </a:lnSpc>
            </a:pPr>
            <a:r>
              <a:rPr dirty="0" sz="2150" spc="10">
                <a:solidFill>
                  <a:srgbClr val="FFFFFF"/>
                </a:solidFill>
                <a:latin typeface="Carlito"/>
                <a:cs typeface="Carlito"/>
              </a:rPr>
              <a:t>Time</a:t>
            </a:r>
            <a:r>
              <a:rPr dirty="0" sz="215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5">
                <a:solidFill>
                  <a:srgbClr val="FFFFFF"/>
                </a:solidFill>
                <a:latin typeface="Carlito"/>
                <a:cs typeface="Carlito"/>
              </a:rPr>
              <a:t>sharing</a:t>
            </a:r>
            <a:endParaRPr sz="215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86179" y="3467066"/>
            <a:ext cx="2157730" cy="1338580"/>
            <a:chOff x="3886179" y="3467066"/>
            <a:chExt cx="2157730" cy="1338580"/>
          </a:xfrm>
        </p:grpSpPr>
        <p:sp>
          <p:nvSpPr>
            <p:cNvPr id="10" name="object 10"/>
            <p:cNvSpPr/>
            <p:nvPr/>
          </p:nvSpPr>
          <p:spPr>
            <a:xfrm>
              <a:off x="3886179" y="3467066"/>
              <a:ext cx="2157517" cy="1338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81449" y="3638486"/>
              <a:ext cx="2043176" cy="10429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43349" y="3505200"/>
              <a:ext cx="2047875" cy="12287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943350" y="3505200"/>
            <a:ext cx="2047875" cy="122872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750570" marR="266700" indent="-467359">
              <a:lnSpc>
                <a:spcPts val="2480"/>
              </a:lnSpc>
            </a:pPr>
            <a:r>
              <a:rPr dirty="0" sz="2150" spc="-5">
                <a:solidFill>
                  <a:srgbClr val="FFFFFF"/>
                </a:solidFill>
                <a:latin typeface="Carlito"/>
                <a:cs typeface="Carlito"/>
              </a:rPr>
              <a:t>Video display  </a:t>
            </a:r>
            <a:r>
              <a:rPr dirty="0" sz="2150" spc="10">
                <a:solidFill>
                  <a:srgbClr val="FFFFFF"/>
                </a:solidFill>
                <a:latin typeface="Carlito"/>
                <a:cs typeface="Carlito"/>
              </a:rPr>
              <a:t>units</a:t>
            </a:r>
            <a:endParaRPr sz="215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43604" y="3467066"/>
            <a:ext cx="2157730" cy="1338580"/>
            <a:chOff x="6143604" y="3467066"/>
            <a:chExt cx="2157730" cy="1338580"/>
          </a:xfrm>
        </p:grpSpPr>
        <p:sp>
          <p:nvSpPr>
            <p:cNvPr id="15" name="object 15"/>
            <p:cNvSpPr/>
            <p:nvPr/>
          </p:nvSpPr>
          <p:spPr>
            <a:xfrm>
              <a:off x="6143604" y="3467066"/>
              <a:ext cx="2157517" cy="1338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19824" y="3638486"/>
              <a:ext cx="2062226" cy="10429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00774" y="3505200"/>
              <a:ext cx="2047875" cy="12287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200775" y="3505200"/>
            <a:ext cx="2047875" cy="122872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608965" marR="262255" indent="-343535">
              <a:lnSpc>
                <a:spcPts val="2480"/>
              </a:lnSpc>
            </a:pPr>
            <a:r>
              <a:rPr dirty="0" sz="2150" spc="1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dirty="0" sz="2150" spc="-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2150" spc="-1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2150" spc="3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2150" spc="-8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2150" spc="1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150" spc="5">
                <a:solidFill>
                  <a:srgbClr val="FFFFFF"/>
                </a:solidFill>
                <a:latin typeface="Carlito"/>
                <a:cs typeface="Carlito"/>
              </a:rPr>
              <a:t>mm</a:t>
            </a:r>
            <a:r>
              <a:rPr dirty="0" sz="2150" spc="25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2150" spc="5">
                <a:solidFill>
                  <a:srgbClr val="FFFFFF"/>
                </a:solidFill>
                <a:latin typeface="Carlito"/>
                <a:cs typeface="Carlito"/>
              </a:rPr>
              <a:t>g  </a:t>
            </a:r>
            <a:r>
              <a:rPr dirty="0" sz="2150" spc="10">
                <a:solidFill>
                  <a:srgbClr val="FFFFFF"/>
                </a:solidFill>
                <a:latin typeface="Carlito"/>
                <a:cs typeface="Carlito"/>
              </a:rPr>
              <a:t>toolkits</a:t>
            </a:r>
            <a:endParaRPr sz="215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401029" y="3467066"/>
            <a:ext cx="2157730" cy="1338580"/>
            <a:chOff x="8401029" y="3467066"/>
            <a:chExt cx="2157730" cy="1338580"/>
          </a:xfrm>
        </p:grpSpPr>
        <p:sp>
          <p:nvSpPr>
            <p:cNvPr id="20" name="object 20"/>
            <p:cNvSpPr/>
            <p:nvPr/>
          </p:nvSpPr>
          <p:spPr>
            <a:xfrm>
              <a:off x="8401029" y="3467066"/>
              <a:ext cx="2157517" cy="1338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639175" y="3638486"/>
              <a:ext cx="1671701" cy="10429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458200" y="3505200"/>
              <a:ext cx="2047875" cy="12287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458200" y="3505200"/>
            <a:ext cx="2047875" cy="122872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429259" marR="411480" indent="123825">
              <a:lnSpc>
                <a:spcPts val="2480"/>
              </a:lnSpc>
            </a:pPr>
            <a:r>
              <a:rPr dirty="0" sz="2150" spc="-15">
                <a:solidFill>
                  <a:srgbClr val="FFFFFF"/>
                </a:solidFill>
                <a:latin typeface="Carlito"/>
                <a:cs typeface="Carlito"/>
              </a:rPr>
              <a:t>Personal 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 sz="2150" spc="-1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2150" spc="5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pu</a:t>
            </a:r>
            <a:r>
              <a:rPr dirty="0" sz="2150" spc="2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2150" spc="3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2150" spc="1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endParaRPr sz="215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52575" y="4905404"/>
            <a:ext cx="2367280" cy="1367155"/>
            <a:chOff x="1552575" y="4905404"/>
            <a:chExt cx="2367280" cy="1367155"/>
          </a:xfrm>
        </p:grpSpPr>
        <p:sp>
          <p:nvSpPr>
            <p:cNvPr id="25" name="object 25"/>
            <p:cNvSpPr/>
            <p:nvPr/>
          </p:nvSpPr>
          <p:spPr>
            <a:xfrm>
              <a:off x="1628754" y="4905404"/>
              <a:ext cx="2157517" cy="1338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52575" y="4924488"/>
              <a:ext cx="2367026" cy="13477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85925" y="4943475"/>
              <a:ext cx="2047875" cy="12287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685925" y="4943475"/>
            <a:ext cx="2047875" cy="122872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algn="ctr" marL="109855" marR="107314" indent="-4445">
              <a:lnSpc>
                <a:spcPct val="94600"/>
              </a:lnSpc>
              <a:spcBef>
                <a:spcPts val="1040"/>
              </a:spcBef>
            </a:pPr>
            <a:r>
              <a:rPr dirty="0" sz="2150" spc="5">
                <a:solidFill>
                  <a:srgbClr val="FFFFFF"/>
                </a:solidFill>
                <a:latin typeface="Carlito"/>
                <a:cs typeface="Carlito"/>
              </a:rPr>
              <a:t>Window  </a:t>
            </a:r>
            <a:r>
              <a:rPr dirty="0" sz="2150" spc="-15">
                <a:solidFill>
                  <a:srgbClr val="FFFFFF"/>
                </a:solidFill>
                <a:latin typeface="Carlito"/>
                <a:cs typeface="Carlito"/>
              </a:rPr>
              <a:t>systems </a:t>
            </a:r>
            <a:r>
              <a:rPr dirty="0" sz="2150" spc="5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dirty="0" sz="2150" spc="1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dirty="0" sz="2150" spc="15">
                <a:solidFill>
                  <a:srgbClr val="FFFFFF"/>
                </a:solidFill>
                <a:latin typeface="Carlito"/>
                <a:cs typeface="Carlito"/>
              </a:rPr>
              <a:t>WIMP</a:t>
            </a:r>
            <a:r>
              <a:rPr dirty="0" sz="215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5">
                <a:solidFill>
                  <a:srgbClr val="FFFFFF"/>
                </a:solidFill>
                <a:latin typeface="Carlito"/>
                <a:cs typeface="Carlito"/>
              </a:rPr>
              <a:t>interface</a:t>
            </a:r>
            <a:endParaRPr sz="215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76675" y="4895913"/>
            <a:ext cx="2176780" cy="1357630"/>
            <a:chOff x="3876675" y="4895913"/>
            <a:chExt cx="2176780" cy="1357630"/>
          </a:xfrm>
        </p:grpSpPr>
        <p:sp>
          <p:nvSpPr>
            <p:cNvPr id="30" name="object 30"/>
            <p:cNvSpPr/>
            <p:nvPr/>
          </p:nvSpPr>
          <p:spPr>
            <a:xfrm>
              <a:off x="3876675" y="4895913"/>
              <a:ext cx="2176526" cy="135724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924300" y="5229225"/>
              <a:ext cx="2062226" cy="72866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943350" y="4943475"/>
              <a:ext cx="2047875" cy="122872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943350" y="4943475"/>
            <a:ext cx="2047875" cy="12287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dirty="0" sz="2150" spc="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metaphor</a:t>
            </a:r>
            <a:endParaRPr sz="215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43604" y="4905404"/>
            <a:ext cx="2157730" cy="1338580"/>
            <a:chOff x="6143604" y="4905404"/>
            <a:chExt cx="2157730" cy="1338580"/>
          </a:xfrm>
        </p:grpSpPr>
        <p:sp>
          <p:nvSpPr>
            <p:cNvPr id="35" name="object 35"/>
            <p:cNvSpPr/>
            <p:nvPr/>
          </p:nvSpPr>
          <p:spPr>
            <a:xfrm>
              <a:off x="6143604" y="4905404"/>
              <a:ext cx="2157517" cy="1338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229349" y="5076825"/>
              <a:ext cx="1966976" cy="10429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200774" y="4943475"/>
              <a:ext cx="2047875" cy="122872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200775" y="4943475"/>
            <a:ext cx="2047875" cy="12287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530"/>
              </a:lnSpc>
            </a:pPr>
            <a:r>
              <a:rPr dirty="0" sz="2150">
                <a:solidFill>
                  <a:srgbClr val="FFFFFF"/>
                </a:solidFill>
                <a:latin typeface="Carlito"/>
                <a:cs typeface="Carlito"/>
              </a:rPr>
              <a:t>Direct</a:t>
            </a:r>
            <a:endParaRPr sz="2150">
              <a:latin typeface="Carlito"/>
              <a:cs typeface="Carlito"/>
            </a:endParaRPr>
          </a:p>
          <a:p>
            <a:pPr algn="ctr" marL="635">
              <a:lnSpc>
                <a:spcPts val="2530"/>
              </a:lnSpc>
            </a:pPr>
            <a:r>
              <a:rPr dirty="0" sz="2150" spc="10">
                <a:solidFill>
                  <a:srgbClr val="FFFFFF"/>
                </a:solidFill>
                <a:latin typeface="Carlito"/>
                <a:cs typeface="Carlito"/>
              </a:rPr>
              <a:t>manipulation</a:t>
            </a:r>
            <a:endParaRPr sz="215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315325" y="4905404"/>
            <a:ext cx="2395855" cy="1338580"/>
            <a:chOff x="8315325" y="4905404"/>
            <a:chExt cx="2395855" cy="1338580"/>
          </a:xfrm>
        </p:grpSpPr>
        <p:sp>
          <p:nvSpPr>
            <p:cNvPr id="40" name="object 40"/>
            <p:cNvSpPr/>
            <p:nvPr/>
          </p:nvSpPr>
          <p:spPr>
            <a:xfrm>
              <a:off x="8401029" y="4905404"/>
              <a:ext cx="2157517" cy="1338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15325" y="5076825"/>
              <a:ext cx="2395601" cy="104298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458200" y="4943475"/>
              <a:ext cx="2047875" cy="122872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8458200" y="4943475"/>
            <a:ext cx="2047875" cy="12287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13970">
              <a:lnSpc>
                <a:spcPts val="2530"/>
              </a:lnSpc>
            </a:pPr>
            <a:r>
              <a:rPr dirty="0" sz="2150" spc="10">
                <a:solidFill>
                  <a:srgbClr val="FFFFFF"/>
                </a:solidFill>
                <a:latin typeface="Carlito"/>
                <a:cs typeface="Carlito"/>
              </a:rPr>
              <a:t>Language</a:t>
            </a:r>
            <a:r>
              <a:rPr dirty="0" sz="2150" spc="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Carlito"/>
                <a:cs typeface="Carlito"/>
              </a:rPr>
              <a:t>versus</a:t>
            </a:r>
            <a:endParaRPr sz="2150">
              <a:latin typeface="Carlito"/>
              <a:cs typeface="Carlito"/>
            </a:endParaRPr>
          </a:p>
          <a:p>
            <a:pPr algn="ctr" marL="3810">
              <a:lnSpc>
                <a:spcPts val="2530"/>
              </a:lnSpc>
            </a:pPr>
            <a:r>
              <a:rPr dirty="0" sz="2150" spc="5">
                <a:solidFill>
                  <a:srgbClr val="FFFFFF"/>
                </a:solidFill>
                <a:latin typeface="Carlito"/>
                <a:cs typeface="Carlito"/>
              </a:rPr>
              <a:t>action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567372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95">
                <a:solidFill>
                  <a:srgbClr val="FFFFFF"/>
                </a:solidFill>
              </a:rPr>
              <a:t>Paradigms for</a:t>
            </a:r>
            <a:r>
              <a:rPr dirty="0" spc="-840">
                <a:solidFill>
                  <a:srgbClr val="FFFFFF"/>
                </a:solidFill>
              </a:rPr>
              <a:t> </a:t>
            </a:r>
            <a:r>
              <a:rPr dirty="0" spc="-229">
                <a:solidFill>
                  <a:srgbClr val="FFFFFF"/>
                </a:solidFill>
              </a:rPr>
              <a:t>Interaction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3925" y="1914525"/>
            <a:ext cx="8039100" cy="4171950"/>
            <a:chOff x="923925" y="1914525"/>
            <a:chExt cx="8039100" cy="4171950"/>
          </a:xfrm>
        </p:grpSpPr>
        <p:sp>
          <p:nvSpPr>
            <p:cNvPr id="5" name="object 5"/>
            <p:cNvSpPr/>
            <p:nvPr/>
          </p:nvSpPr>
          <p:spPr>
            <a:xfrm>
              <a:off x="923925" y="1914525"/>
              <a:ext cx="895350" cy="895350"/>
            </a:xfrm>
            <a:custGeom>
              <a:avLst/>
              <a:gdLst/>
              <a:ahLst/>
              <a:cxnLst/>
              <a:rect l="l" t="t" r="r" b="b"/>
              <a:pathLst>
                <a:path w="895350" h="895350">
                  <a:moveTo>
                    <a:pt x="447675" y="0"/>
                  </a:moveTo>
                  <a:lnTo>
                    <a:pt x="398895" y="2626"/>
                  </a:lnTo>
                  <a:lnTo>
                    <a:pt x="351638" y="10324"/>
                  </a:lnTo>
                  <a:lnTo>
                    <a:pt x="306175" y="22820"/>
                  </a:lnTo>
                  <a:lnTo>
                    <a:pt x="262779" y="39841"/>
                  </a:lnTo>
                  <a:lnTo>
                    <a:pt x="221725" y="61115"/>
                  </a:lnTo>
                  <a:lnTo>
                    <a:pt x="183284" y="86368"/>
                  </a:lnTo>
                  <a:lnTo>
                    <a:pt x="147730" y="115327"/>
                  </a:lnTo>
                  <a:lnTo>
                    <a:pt x="115336" y="147720"/>
                  </a:lnTo>
                  <a:lnTo>
                    <a:pt x="86375" y="183273"/>
                  </a:lnTo>
                  <a:lnTo>
                    <a:pt x="61120" y="221713"/>
                  </a:lnTo>
                  <a:lnTo>
                    <a:pt x="39845" y="262768"/>
                  </a:lnTo>
                  <a:lnTo>
                    <a:pt x="22822" y="306165"/>
                  </a:lnTo>
                  <a:lnTo>
                    <a:pt x="10325" y="351630"/>
                  </a:lnTo>
                  <a:lnTo>
                    <a:pt x="2626" y="398891"/>
                  </a:lnTo>
                  <a:lnTo>
                    <a:pt x="0" y="447675"/>
                  </a:lnTo>
                  <a:lnTo>
                    <a:pt x="2626" y="496458"/>
                  </a:lnTo>
                  <a:lnTo>
                    <a:pt x="10325" y="543719"/>
                  </a:lnTo>
                  <a:lnTo>
                    <a:pt x="22822" y="589184"/>
                  </a:lnTo>
                  <a:lnTo>
                    <a:pt x="39845" y="632581"/>
                  </a:lnTo>
                  <a:lnTo>
                    <a:pt x="61120" y="673636"/>
                  </a:lnTo>
                  <a:lnTo>
                    <a:pt x="86375" y="712076"/>
                  </a:lnTo>
                  <a:lnTo>
                    <a:pt x="115336" y="747629"/>
                  </a:lnTo>
                  <a:lnTo>
                    <a:pt x="147730" y="780022"/>
                  </a:lnTo>
                  <a:lnTo>
                    <a:pt x="183284" y="808981"/>
                  </a:lnTo>
                  <a:lnTo>
                    <a:pt x="221725" y="834234"/>
                  </a:lnTo>
                  <a:lnTo>
                    <a:pt x="262779" y="855508"/>
                  </a:lnTo>
                  <a:lnTo>
                    <a:pt x="306175" y="872529"/>
                  </a:lnTo>
                  <a:lnTo>
                    <a:pt x="351638" y="885025"/>
                  </a:lnTo>
                  <a:lnTo>
                    <a:pt x="398895" y="892723"/>
                  </a:lnTo>
                  <a:lnTo>
                    <a:pt x="447675" y="895350"/>
                  </a:lnTo>
                  <a:lnTo>
                    <a:pt x="496458" y="892723"/>
                  </a:lnTo>
                  <a:lnTo>
                    <a:pt x="543719" y="885025"/>
                  </a:lnTo>
                  <a:lnTo>
                    <a:pt x="589184" y="872529"/>
                  </a:lnTo>
                  <a:lnTo>
                    <a:pt x="632581" y="855508"/>
                  </a:lnTo>
                  <a:lnTo>
                    <a:pt x="673636" y="834234"/>
                  </a:lnTo>
                  <a:lnTo>
                    <a:pt x="712076" y="808981"/>
                  </a:lnTo>
                  <a:lnTo>
                    <a:pt x="747629" y="780022"/>
                  </a:lnTo>
                  <a:lnTo>
                    <a:pt x="780022" y="747629"/>
                  </a:lnTo>
                  <a:lnTo>
                    <a:pt x="808981" y="712076"/>
                  </a:lnTo>
                  <a:lnTo>
                    <a:pt x="834234" y="673636"/>
                  </a:lnTo>
                  <a:lnTo>
                    <a:pt x="855508" y="632581"/>
                  </a:lnTo>
                  <a:lnTo>
                    <a:pt x="872529" y="589184"/>
                  </a:lnTo>
                  <a:lnTo>
                    <a:pt x="885025" y="543719"/>
                  </a:lnTo>
                  <a:lnTo>
                    <a:pt x="892723" y="496458"/>
                  </a:lnTo>
                  <a:lnTo>
                    <a:pt x="895350" y="447675"/>
                  </a:lnTo>
                  <a:lnTo>
                    <a:pt x="892723" y="398891"/>
                  </a:lnTo>
                  <a:lnTo>
                    <a:pt x="885025" y="351630"/>
                  </a:lnTo>
                  <a:lnTo>
                    <a:pt x="872529" y="306165"/>
                  </a:lnTo>
                  <a:lnTo>
                    <a:pt x="855508" y="262768"/>
                  </a:lnTo>
                  <a:lnTo>
                    <a:pt x="834234" y="221713"/>
                  </a:lnTo>
                  <a:lnTo>
                    <a:pt x="808981" y="183273"/>
                  </a:lnTo>
                  <a:lnTo>
                    <a:pt x="780022" y="147720"/>
                  </a:lnTo>
                  <a:lnTo>
                    <a:pt x="747629" y="115327"/>
                  </a:lnTo>
                  <a:lnTo>
                    <a:pt x="712076" y="86368"/>
                  </a:lnTo>
                  <a:lnTo>
                    <a:pt x="673636" y="61115"/>
                  </a:lnTo>
                  <a:lnTo>
                    <a:pt x="632581" y="39841"/>
                  </a:lnTo>
                  <a:lnTo>
                    <a:pt x="589184" y="22820"/>
                  </a:lnTo>
                  <a:lnTo>
                    <a:pt x="543719" y="10324"/>
                  </a:lnTo>
                  <a:lnTo>
                    <a:pt x="496458" y="2626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3276" y="2199601"/>
              <a:ext cx="367665" cy="335280"/>
            </a:xfrm>
            <a:custGeom>
              <a:avLst/>
              <a:gdLst/>
              <a:ahLst/>
              <a:cxnLst/>
              <a:rect l="l" t="t" r="r" b="b"/>
              <a:pathLst>
                <a:path w="367665" h="335280">
                  <a:moveTo>
                    <a:pt x="291643" y="259238"/>
                  </a:moveTo>
                  <a:lnTo>
                    <a:pt x="220352" y="259238"/>
                  </a:lnTo>
                  <a:lnTo>
                    <a:pt x="291643" y="334849"/>
                  </a:lnTo>
                  <a:lnTo>
                    <a:pt x="291643" y="259238"/>
                  </a:lnTo>
                  <a:close/>
                </a:path>
                <a:path w="367665" h="335280">
                  <a:moveTo>
                    <a:pt x="359066" y="259238"/>
                  </a:moveTo>
                  <a:lnTo>
                    <a:pt x="348891" y="259238"/>
                  </a:lnTo>
                  <a:lnTo>
                    <a:pt x="358541" y="259713"/>
                  </a:lnTo>
                  <a:lnTo>
                    <a:pt x="359066" y="259238"/>
                  </a:lnTo>
                  <a:close/>
                </a:path>
                <a:path w="367665" h="335280">
                  <a:moveTo>
                    <a:pt x="348891" y="0"/>
                  </a:moveTo>
                  <a:lnTo>
                    <a:pt x="18362" y="0"/>
                  </a:lnTo>
                  <a:lnTo>
                    <a:pt x="0" y="18578"/>
                  </a:lnTo>
                  <a:lnTo>
                    <a:pt x="50" y="251511"/>
                  </a:lnTo>
                  <a:lnTo>
                    <a:pt x="7921" y="259310"/>
                  </a:lnTo>
                  <a:lnTo>
                    <a:pt x="359066" y="259238"/>
                  </a:lnTo>
                  <a:lnTo>
                    <a:pt x="366757" y="252275"/>
                  </a:lnTo>
                  <a:lnTo>
                    <a:pt x="367254" y="242107"/>
                  </a:lnTo>
                  <a:lnTo>
                    <a:pt x="367254" y="205230"/>
                  </a:lnTo>
                  <a:lnTo>
                    <a:pt x="37805" y="205230"/>
                  </a:lnTo>
                  <a:lnTo>
                    <a:pt x="37805" y="183627"/>
                  </a:lnTo>
                  <a:lnTo>
                    <a:pt x="367254" y="183627"/>
                  </a:lnTo>
                  <a:lnTo>
                    <a:pt x="367254" y="162024"/>
                  </a:lnTo>
                  <a:lnTo>
                    <a:pt x="37805" y="162024"/>
                  </a:lnTo>
                  <a:lnTo>
                    <a:pt x="37805" y="140420"/>
                  </a:lnTo>
                  <a:lnTo>
                    <a:pt x="367254" y="140421"/>
                  </a:lnTo>
                  <a:lnTo>
                    <a:pt x="367254" y="18578"/>
                  </a:lnTo>
                  <a:lnTo>
                    <a:pt x="365844" y="11379"/>
                  </a:lnTo>
                  <a:lnTo>
                    <a:pt x="361921" y="5484"/>
                  </a:lnTo>
                  <a:lnTo>
                    <a:pt x="356073" y="1492"/>
                  </a:lnTo>
                  <a:lnTo>
                    <a:pt x="348891" y="0"/>
                  </a:lnTo>
                  <a:close/>
                </a:path>
                <a:path w="367665" h="335280">
                  <a:moveTo>
                    <a:pt x="162024" y="183627"/>
                  </a:moveTo>
                  <a:lnTo>
                    <a:pt x="140420" y="183627"/>
                  </a:lnTo>
                  <a:lnTo>
                    <a:pt x="140420" y="205230"/>
                  </a:lnTo>
                  <a:lnTo>
                    <a:pt x="162024" y="205230"/>
                  </a:lnTo>
                  <a:lnTo>
                    <a:pt x="162024" y="183627"/>
                  </a:lnTo>
                  <a:close/>
                </a:path>
                <a:path w="367665" h="335280">
                  <a:moveTo>
                    <a:pt x="243036" y="183627"/>
                  </a:moveTo>
                  <a:lnTo>
                    <a:pt x="221432" y="183627"/>
                  </a:lnTo>
                  <a:lnTo>
                    <a:pt x="221432" y="205230"/>
                  </a:lnTo>
                  <a:lnTo>
                    <a:pt x="243036" y="205230"/>
                  </a:lnTo>
                  <a:lnTo>
                    <a:pt x="243036" y="183627"/>
                  </a:lnTo>
                  <a:close/>
                </a:path>
                <a:path w="367665" h="335280">
                  <a:moveTo>
                    <a:pt x="367254" y="183627"/>
                  </a:moveTo>
                  <a:lnTo>
                    <a:pt x="302444" y="183627"/>
                  </a:lnTo>
                  <a:lnTo>
                    <a:pt x="302444" y="205230"/>
                  </a:lnTo>
                  <a:lnTo>
                    <a:pt x="367254" y="205230"/>
                  </a:lnTo>
                  <a:lnTo>
                    <a:pt x="367254" y="183627"/>
                  </a:lnTo>
                  <a:close/>
                </a:path>
                <a:path w="367665" h="335280">
                  <a:moveTo>
                    <a:pt x="129619" y="140420"/>
                  </a:moveTo>
                  <a:lnTo>
                    <a:pt x="102615" y="140420"/>
                  </a:lnTo>
                  <a:lnTo>
                    <a:pt x="102615" y="162024"/>
                  </a:lnTo>
                  <a:lnTo>
                    <a:pt x="129619" y="162024"/>
                  </a:lnTo>
                  <a:lnTo>
                    <a:pt x="129619" y="140420"/>
                  </a:lnTo>
                  <a:close/>
                </a:path>
                <a:path w="367665" h="335280">
                  <a:moveTo>
                    <a:pt x="259238" y="140420"/>
                  </a:moveTo>
                  <a:lnTo>
                    <a:pt x="237635" y="140420"/>
                  </a:lnTo>
                  <a:lnTo>
                    <a:pt x="237635" y="162024"/>
                  </a:lnTo>
                  <a:lnTo>
                    <a:pt x="259238" y="162024"/>
                  </a:lnTo>
                  <a:lnTo>
                    <a:pt x="259238" y="140420"/>
                  </a:lnTo>
                  <a:close/>
                </a:path>
                <a:path w="367665" h="335280">
                  <a:moveTo>
                    <a:pt x="367254" y="140421"/>
                  </a:moveTo>
                  <a:lnTo>
                    <a:pt x="329448" y="140421"/>
                  </a:lnTo>
                  <a:lnTo>
                    <a:pt x="329448" y="162024"/>
                  </a:lnTo>
                  <a:lnTo>
                    <a:pt x="367254" y="162024"/>
                  </a:lnTo>
                  <a:lnTo>
                    <a:pt x="367254" y="1404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95800" y="1914525"/>
              <a:ext cx="895350" cy="895350"/>
            </a:xfrm>
            <a:custGeom>
              <a:avLst/>
              <a:gdLst/>
              <a:ahLst/>
              <a:cxnLst/>
              <a:rect l="l" t="t" r="r" b="b"/>
              <a:pathLst>
                <a:path w="895350" h="895350">
                  <a:moveTo>
                    <a:pt x="447675" y="0"/>
                  </a:moveTo>
                  <a:lnTo>
                    <a:pt x="398891" y="2626"/>
                  </a:lnTo>
                  <a:lnTo>
                    <a:pt x="351630" y="10324"/>
                  </a:lnTo>
                  <a:lnTo>
                    <a:pt x="306165" y="22820"/>
                  </a:lnTo>
                  <a:lnTo>
                    <a:pt x="262768" y="39841"/>
                  </a:lnTo>
                  <a:lnTo>
                    <a:pt x="221713" y="61115"/>
                  </a:lnTo>
                  <a:lnTo>
                    <a:pt x="183273" y="86368"/>
                  </a:lnTo>
                  <a:lnTo>
                    <a:pt x="147720" y="115327"/>
                  </a:lnTo>
                  <a:lnTo>
                    <a:pt x="115327" y="147720"/>
                  </a:lnTo>
                  <a:lnTo>
                    <a:pt x="86368" y="183273"/>
                  </a:lnTo>
                  <a:lnTo>
                    <a:pt x="61115" y="221713"/>
                  </a:lnTo>
                  <a:lnTo>
                    <a:pt x="39841" y="262768"/>
                  </a:lnTo>
                  <a:lnTo>
                    <a:pt x="22820" y="306165"/>
                  </a:lnTo>
                  <a:lnTo>
                    <a:pt x="10324" y="351630"/>
                  </a:lnTo>
                  <a:lnTo>
                    <a:pt x="2626" y="398891"/>
                  </a:lnTo>
                  <a:lnTo>
                    <a:pt x="0" y="447675"/>
                  </a:lnTo>
                  <a:lnTo>
                    <a:pt x="2626" y="496458"/>
                  </a:lnTo>
                  <a:lnTo>
                    <a:pt x="10324" y="543719"/>
                  </a:lnTo>
                  <a:lnTo>
                    <a:pt x="22820" y="589184"/>
                  </a:lnTo>
                  <a:lnTo>
                    <a:pt x="39841" y="632581"/>
                  </a:lnTo>
                  <a:lnTo>
                    <a:pt x="61115" y="673636"/>
                  </a:lnTo>
                  <a:lnTo>
                    <a:pt x="86368" y="712076"/>
                  </a:lnTo>
                  <a:lnTo>
                    <a:pt x="115327" y="747629"/>
                  </a:lnTo>
                  <a:lnTo>
                    <a:pt x="147720" y="780022"/>
                  </a:lnTo>
                  <a:lnTo>
                    <a:pt x="183273" y="808981"/>
                  </a:lnTo>
                  <a:lnTo>
                    <a:pt x="221713" y="834234"/>
                  </a:lnTo>
                  <a:lnTo>
                    <a:pt x="262768" y="855508"/>
                  </a:lnTo>
                  <a:lnTo>
                    <a:pt x="306165" y="872529"/>
                  </a:lnTo>
                  <a:lnTo>
                    <a:pt x="351630" y="885025"/>
                  </a:lnTo>
                  <a:lnTo>
                    <a:pt x="398891" y="892723"/>
                  </a:lnTo>
                  <a:lnTo>
                    <a:pt x="447675" y="895350"/>
                  </a:lnTo>
                  <a:lnTo>
                    <a:pt x="496458" y="892723"/>
                  </a:lnTo>
                  <a:lnTo>
                    <a:pt x="543719" y="885025"/>
                  </a:lnTo>
                  <a:lnTo>
                    <a:pt x="589184" y="872529"/>
                  </a:lnTo>
                  <a:lnTo>
                    <a:pt x="632581" y="855508"/>
                  </a:lnTo>
                  <a:lnTo>
                    <a:pt x="673636" y="834234"/>
                  </a:lnTo>
                  <a:lnTo>
                    <a:pt x="712076" y="808981"/>
                  </a:lnTo>
                  <a:lnTo>
                    <a:pt x="747629" y="780022"/>
                  </a:lnTo>
                  <a:lnTo>
                    <a:pt x="780022" y="747629"/>
                  </a:lnTo>
                  <a:lnTo>
                    <a:pt x="808981" y="712076"/>
                  </a:lnTo>
                  <a:lnTo>
                    <a:pt x="834234" y="673636"/>
                  </a:lnTo>
                  <a:lnTo>
                    <a:pt x="855508" y="632581"/>
                  </a:lnTo>
                  <a:lnTo>
                    <a:pt x="872529" y="589184"/>
                  </a:lnTo>
                  <a:lnTo>
                    <a:pt x="885025" y="543719"/>
                  </a:lnTo>
                  <a:lnTo>
                    <a:pt x="892723" y="496458"/>
                  </a:lnTo>
                  <a:lnTo>
                    <a:pt x="895350" y="447675"/>
                  </a:lnTo>
                  <a:lnTo>
                    <a:pt x="892723" y="398891"/>
                  </a:lnTo>
                  <a:lnTo>
                    <a:pt x="885025" y="351630"/>
                  </a:lnTo>
                  <a:lnTo>
                    <a:pt x="872529" y="306165"/>
                  </a:lnTo>
                  <a:lnTo>
                    <a:pt x="855508" y="262768"/>
                  </a:lnTo>
                  <a:lnTo>
                    <a:pt x="834234" y="221713"/>
                  </a:lnTo>
                  <a:lnTo>
                    <a:pt x="808981" y="183273"/>
                  </a:lnTo>
                  <a:lnTo>
                    <a:pt x="780022" y="147720"/>
                  </a:lnTo>
                  <a:lnTo>
                    <a:pt x="747629" y="115327"/>
                  </a:lnTo>
                  <a:lnTo>
                    <a:pt x="712076" y="86368"/>
                  </a:lnTo>
                  <a:lnTo>
                    <a:pt x="673636" y="61115"/>
                  </a:lnTo>
                  <a:lnTo>
                    <a:pt x="632581" y="39841"/>
                  </a:lnTo>
                  <a:lnTo>
                    <a:pt x="589184" y="22820"/>
                  </a:lnTo>
                  <a:lnTo>
                    <a:pt x="543719" y="10324"/>
                  </a:lnTo>
                  <a:lnTo>
                    <a:pt x="496458" y="2626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65689" y="2205001"/>
              <a:ext cx="71796" cy="200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65690" y="2426434"/>
              <a:ext cx="71796" cy="923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49589" y="2205002"/>
              <a:ext cx="71796" cy="2003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49589" y="2426435"/>
              <a:ext cx="71796" cy="923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53394" y="2172597"/>
              <a:ext cx="180340" cy="389255"/>
            </a:xfrm>
            <a:custGeom>
              <a:avLst/>
              <a:gdLst/>
              <a:ahLst/>
              <a:cxnLst/>
              <a:rect l="l" t="t" r="r" b="b"/>
              <a:pathLst>
                <a:path w="180339" h="389255">
                  <a:moveTo>
                    <a:pt x="159077" y="0"/>
                  </a:moveTo>
                  <a:lnTo>
                    <a:pt x="21210" y="0"/>
                  </a:lnTo>
                  <a:lnTo>
                    <a:pt x="0" y="21603"/>
                  </a:lnTo>
                  <a:lnTo>
                    <a:pt x="0" y="367254"/>
                  </a:lnTo>
                  <a:lnTo>
                    <a:pt x="159077" y="388857"/>
                  </a:lnTo>
                  <a:lnTo>
                    <a:pt x="167333" y="387160"/>
                  </a:lnTo>
                  <a:lnTo>
                    <a:pt x="174075" y="382530"/>
                  </a:lnTo>
                  <a:lnTo>
                    <a:pt x="178621" y="375663"/>
                  </a:lnTo>
                  <a:lnTo>
                    <a:pt x="180287" y="367254"/>
                  </a:lnTo>
                  <a:lnTo>
                    <a:pt x="180287" y="361853"/>
                  </a:lnTo>
                  <a:lnTo>
                    <a:pt x="90143" y="361853"/>
                  </a:lnTo>
                  <a:lnTo>
                    <a:pt x="71567" y="358033"/>
                  </a:lnTo>
                  <a:lnTo>
                    <a:pt x="56398" y="347617"/>
                  </a:lnTo>
                  <a:lnTo>
                    <a:pt x="46171" y="332166"/>
                  </a:lnTo>
                  <a:lnTo>
                    <a:pt x="42420" y="313246"/>
                  </a:lnTo>
                  <a:lnTo>
                    <a:pt x="46171" y="294326"/>
                  </a:lnTo>
                  <a:lnTo>
                    <a:pt x="56398" y="278875"/>
                  </a:lnTo>
                  <a:lnTo>
                    <a:pt x="71567" y="268458"/>
                  </a:lnTo>
                  <a:lnTo>
                    <a:pt x="90143" y="264639"/>
                  </a:lnTo>
                  <a:lnTo>
                    <a:pt x="180287" y="264639"/>
                  </a:lnTo>
                  <a:lnTo>
                    <a:pt x="180287" y="243036"/>
                  </a:lnTo>
                  <a:lnTo>
                    <a:pt x="90143" y="243036"/>
                  </a:lnTo>
                  <a:lnTo>
                    <a:pt x="46170" y="213349"/>
                  </a:lnTo>
                  <a:lnTo>
                    <a:pt x="42420" y="194428"/>
                  </a:lnTo>
                  <a:lnTo>
                    <a:pt x="46170" y="175508"/>
                  </a:lnTo>
                  <a:lnTo>
                    <a:pt x="56398" y="160058"/>
                  </a:lnTo>
                  <a:lnTo>
                    <a:pt x="71567" y="149641"/>
                  </a:lnTo>
                  <a:lnTo>
                    <a:pt x="90143" y="145821"/>
                  </a:lnTo>
                  <a:lnTo>
                    <a:pt x="180287" y="145821"/>
                  </a:lnTo>
                  <a:lnTo>
                    <a:pt x="180287" y="124218"/>
                  </a:lnTo>
                  <a:lnTo>
                    <a:pt x="90143" y="124218"/>
                  </a:lnTo>
                  <a:lnTo>
                    <a:pt x="46170" y="94531"/>
                  </a:lnTo>
                  <a:lnTo>
                    <a:pt x="42420" y="75611"/>
                  </a:lnTo>
                  <a:lnTo>
                    <a:pt x="46170" y="56690"/>
                  </a:lnTo>
                  <a:lnTo>
                    <a:pt x="56398" y="41240"/>
                  </a:lnTo>
                  <a:lnTo>
                    <a:pt x="71567" y="30823"/>
                  </a:lnTo>
                  <a:lnTo>
                    <a:pt x="90143" y="27004"/>
                  </a:lnTo>
                  <a:lnTo>
                    <a:pt x="180287" y="27004"/>
                  </a:lnTo>
                  <a:lnTo>
                    <a:pt x="180287" y="21603"/>
                  </a:lnTo>
                  <a:lnTo>
                    <a:pt x="178620" y="13193"/>
                  </a:lnTo>
                  <a:lnTo>
                    <a:pt x="174075" y="6327"/>
                  </a:lnTo>
                  <a:lnTo>
                    <a:pt x="167333" y="1697"/>
                  </a:lnTo>
                  <a:lnTo>
                    <a:pt x="159077" y="0"/>
                  </a:lnTo>
                  <a:close/>
                </a:path>
                <a:path w="180339" h="389255">
                  <a:moveTo>
                    <a:pt x="180287" y="264639"/>
                  </a:moveTo>
                  <a:lnTo>
                    <a:pt x="90143" y="264639"/>
                  </a:lnTo>
                  <a:lnTo>
                    <a:pt x="108720" y="268459"/>
                  </a:lnTo>
                  <a:lnTo>
                    <a:pt x="123889" y="278875"/>
                  </a:lnTo>
                  <a:lnTo>
                    <a:pt x="134116" y="294326"/>
                  </a:lnTo>
                  <a:lnTo>
                    <a:pt x="137867" y="313246"/>
                  </a:lnTo>
                  <a:lnTo>
                    <a:pt x="134116" y="332166"/>
                  </a:lnTo>
                  <a:lnTo>
                    <a:pt x="123889" y="347617"/>
                  </a:lnTo>
                  <a:lnTo>
                    <a:pt x="108720" y="358034"/>
                  </a:lnTo>
                  <a:lnTo>
                    <a:pt x="90143" y="361853"/>
                  </a:lnTo>
                  <a:lnTo>
                    <a:pt x="180287" y="361853"/>
                  </a:lnTo>
                  <a:lnTo>
                    <a:pt x="180287" y="264639"/>
                  </a:lnTo>
                  <a:close/>
                </a:path>
                <a:path w="180339" h="389255">
                  <a:moveTo>
                    <a:pt x="180287" y="145821"/>
                  </a:moveTo>
                  <a:lnTo>
                    <a:pt x="90143" y="145821"/>
                  </a:lnTo>
                  <a:lnTo>
                    <a:pt x="108720" y="149641"/>
                  </a:lnTo>
                  <a:lnTo>
                    <a:pt x="123889" y="160058"/>
                  </a:lnTo>
                  <a:lnTo>
                    <a:pt x="134116" y="175508"/>
                  </a:lnTo>
                  <a:lnTo>
                    <a:pt x="137867" y="194428"/>
                  </a:lnTo>
                  <a:lnTo>
                    <a:pt x="134116" y="213349"/>
                  </a:lnTo>
                  <a:lnTo>
                    <a:pt x="123889" y="228799"/>
                  </a:lnTo>
                  <a:lnTo>
                    <a:pt x="108720" y="239216"/>
                  </a:lnTo>
                  <a:lnTo>
                    <a:pt x="90143" y="243036"/>
                  </a:lnTo>
                  <a:lnTo>
                    <a:pt x="180287" y="243036"/>
                  </a:lnTo>
                  <a:lnTo>
                    <a:pt x="180287" y="145821"/>
                  </a:lnTo>
                  <a:close/>
                </a:path>
                <a:path w="180339" h="389255">
                  <a:moveTo>
                    <a:pt x="180287" y="27004"/>
                  </a:moveTo>
                  <a:lnTo>
                    <a:pt x="90143" y="27004"/>
                  </a:lnTo>
                  <a:lnTo>
                    <a:pt x="108720" y="30823"/>
                  </a:lnTo>
                  <a:lnTo>
                    <a:pt x="123889" y="41240"/>
                  </a:lnTo>
                  <a:lnTo>
                    <a:pt x="134116" y="56690"/>
                  </a:lnTo>
                  <a:lnTo>
                    <a:pt x="137866" y="75611"/>
                  </a:lnTo>
                  <a:lnTo>
                    <a:pt x="134116" y="94531"/>
                  </a:lnTo>
                  <a:lnTo>
                    <a:pt x="123889" y="109981"/>
                  </a:lnTo>
                  <a:lnTo>
                    <a:pt x="108720" y="120398"/>
                  </a:lnTo>
                  <a:lnTo>
                    <a:pt x="90143" y="124218"/>
                  </a:lnTo>
                  <a:lnTo>
                    <a:pt x="180287" y="124218"/>
                  </a:lnTo>
                  <a:lnTo>
                    <a:pt x="180287" y="27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67675" y="1914525"/>
              <a:ext cx="895350" cy="895350"/>
            </a:xfrm>
            <a:custGeom>
              <a:avLst/>
              <a:gdLst/>
              <a:ahLst/>
              <a:cxnLst/>
              <a:rect l="l" t="t" r="r" b="b"/>
              <a:pathLst>
                <a:path w="895350" h="895350">
                  <a:moveTo>
                    <a:pt x="447675" y="0"/>
                  </a:moveTo>
                  <a:lnTo>
                    <a:pt x="398891" y="2626"/>
                  </a:lnTo>
                  <a:lnTo>
                    <a:pt x="351630" y="10324"/>
                  </a:lnTo>
                  <a:lnTo>
                    <a:pt x="306165" y="22820"/>
                  </a:lnTo>
                  <a:lnTo>
                    <a:pt x="262768" y="39841"/>
                  </a:lnTo>
                  <a:lnTo>
                    <a:pt x="221713" y="61115"/>
                  </a:lnTo>
                  <a:lnTo>
                    <a:pt x="183273" y="86368"/>
                  </a:lnTo>
                  <a:lnTo>
                    <a:pt x="147720" y="115327"/>
                  </a:lnTo>
                  <a:lnTo>
                    <a:pt x="115327" y="147720"/>
                  </a:lnTo>
                  <a:lnTo>
                    <a:pt x="86368" y="183273"/>
                  </a:lnTo>
                  <a:lnTo>
                    <a:pt x="61115" y="221713"/>
                  </a:lnTo>
                  <a:lnTo>
                    <a:pt x="39841" y="262768"/>
                  </a:lnTo>
                  <a:lnTo>
                    <a:pt x="22820" y="306165"/>
                  </a:lnTo>
                  <a:lnTo>
                    <a:pt x="10324" y="351630"/>
                  </a:lnTo>
                  <a:lnTo>
                    <a:pt x="2626" y="398891"/>
                  </a:lnTo>
                  <a:lnTo>
                    <a:pt x="0" y="447675"/>
                  </a:lnTo>
                  <a:lnTo>
                    <a:pt x="2626" y="496458"/>
                  </a:lnTo>
                  <a:lnTo>
                    <a:pt x="10324" y="543719"/>
                  </a:lnTo>
                  <a:lnTo>
                    <a:pt x="22820" y="589184"/>
                  </a:lnTo>
                  <a:lnTo>
                    <a:pt x="39841" y="632581"/>
                  </a:lnTo>
                  <a:lnTo>
                    <a:pt x="61115" y="673636"/>
                  </a:lnTo>
                  <a:lnTo>
                    <a:pt x="86368" y="712076"/>
                  </a:lnTo>
                  <a:lnTo>
                    <a:pt x="115327" y="747629"/>
                  </a:lnTo>
                  <a:lnTo>
                    <a:pt x="147720" y="780022"/>
                  </a:lnTo>
                  <a:lnTo>
                    <a:pt x="183273" y="808981"/>
                  </a:lnTo>
                  <a:lnTo>
                    <a:pt x="221713" y="834234"/>
                  </a:lnTo>
                  <a:lnTo>
                    <a:pt x="262768" y="855508"/>
                  </a:lnTo>
                  <a:lnTo>
                    <a:pt x="306165" y="872529"/>
                  </a:lnTo>
                  <a:lnTo>
                    <a:pt x="351630" y="885025"/>
                  </a:lnTo>
                  <a:lnTo>
                    <a:pt x="398891" y="892723"/>
                  </a:lnTo>
                  <a:lnTo>
                    <a:pt x="447675" y="895350"/>
                  </a:lnTo>
                  <a:lnTo>
                    <a:pt x="496458" y="892723"/>
                  </a:lnTo>
                  <a:lnTo>
                    <a:pt x="543719" y="885025"/>
                  </a:lnTo>
                  <a:lnTo>
                    <a:pt x="589184" y="872529"/>
                  </a:lnTo>
                  <a:lnTo>
                    <a:pt x="632581" y="855508"/>
                  </a:lnTo>
                  <a:lnTo>
                    <a:pt x="673636" y="834234"/>
                  </a:lnTo>
                  <a:lnTo>
                    <a:pt x="712076" y="808981"/>
                  </a:lnTo>
                  <a:lnTo>
                    <a:pt x="747629" y="780022"/>
                  </a:lnTo>
                  <a:lnTo>
                    <a:pt x="780022" y="747629"/>
                  </a:lnTo>
                  <a:lnTo>
                    <a:pt x="808981" y="712076"/>
                  </a:lnTo>
                  <a:lnTo>
                    <a:pt x="834234" y="673636"/>
                  </a:lnTo>
                  <a:lnTo>
                    <a:pt x="855508" y="632581"/>
                  </a:lnTo>
                  <a:lnTo>
                    <a:pt x="872529" y="589184"/>
                  </a:lnTo>
                  <a:lnTo>
                    <a:pt x="885025" y="543719"/>
                  </a:lnTo>
                  <a:lnTo>
                    <a:pt x="892723" y="496458"/>
                  </a:lnTo>
                  <a:lnTo>
                    <a:pt x="895350" y="447675"/>
                  </a:lnTo>
                  <a:lnTo>
                    <a:pt x="892723" y="398891"/>
                  </a:lnTo>
                  <a:lnTo>
                    <a:pt x="885025" y="351630"/>
                  </a:lnTo>
                  <a:lnTo>
                    <a:pt x="872529" y="306165"/>
                  </a:lnTo>
                  <a:lnTo>
                    <a:pt x="855508" y="262768"/>
                  </a:lnTo>
                  <a:lnTo>
                    <a:pt x="834234" y="221713"/>
                  </a:lnTo>
                  <a:lnTo>
                    <a:pt x="808981" y="183273"/>
                  </a:lnTo>
                  <a:lnTo>
                    <a:pt x="780022" y="147720"/>
                  </a:lnTo>
                  <a:lnTo>
                    <a:pt x="747629" y="115327"/>
                  </a:lnTo>
                  <a:lnTo>
                    <a:pt x="712076" y="86368"/>
                  </a:lnTo>
                  <a:lnTo>
                    <a:pt x="673636" y="61115"/>
                  </a:lnTo>
                  <a:lnTo>
                    <a:pt x="632581" y="39841"/>
                  </a:lnTo>
                  <a:lnTo>
                    <a:pt x="589184" y="22820"/>
                  </a:lnTo>
                  <a:lnTo>
                    <a:pt x="543719" y="10324"/>
                  </a:lnTo>
                  <a:lnTo>
                    <a:pt x="496458" y="2626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271485" y="2215806"/>
              <a:ext cx="488315" cy="302895"/>
            </a:xfrm>
            <a:custGeom>
              <a:avLst/>
              <a:gdLst/>
              <a:ahLst/>
              <a:cxnLst/>
              <a:rect l="l" t="t" r="r" b="b"/>
              <a:pathLst>
                <a:path w="488315" h="302894">
                  <a:moveTo>
                    <a:pt x="318160" y="21602"/>
                  </a:moveTo>
                  <a:lnTo>
                    <a:pt x="316484" y="13220"/>
                  </a:lnTo>
                  <a:lnTo>
                    <a:pt x="311924" y="6350"/>
                  </a:lnTo>
                  <a:lnTo>
                    <a:pt x="305181" y="1701"/>
                  </a:lnTo>
                  <a:lnTo>
                    <a:pt x="296951" y="0"/>
                  </a:lnTo>
                  <a:lnTo>
                    <a:pt x="286346" y="0"/>
                  </a:lnTo>
                  <a:lnTo>
                    <a:pt x="286346" y="32410"/>
                  </a:lnTo>
                  <a:lnTo>
                    <a:pt x="286346" y="205232"/>
                  </a:lnTo>
                  <a:lnTo>
                    <a:pt x="31813" y="205232"/>
                  </a:lnTo>
                  <a:lnTo>
                    <a:pt x="31813" y="32410"/>
                  </a:lnTo>
                  <a:lnTo>
                    <a:pt x="286346" y="32410"/>
                  </a:lnTo>
                  <a:lnTo>
                    <a:pt x="286346" y="0"/>
                  </a:lnTo>
                  <a:lnTo>
                    <a:pt x="21209" y="0"/>
                  </a:lnTo>
                  <a:lnTo>
                    <a:pt x="12979" y="1701"/>
                  </a:lnTo>
                  <a:lnTo>
                    <a:pt x="6235" y="6350"/>
                  </a:lnTo>
                  <a:lnTo>
                    <a:pt x="1676" y="13220"/>
                  </a:lnTo>
                  <a:lnTo>
                    <a:pt x="0" y="21602"/>
                  </a:lnTo>
                  <a:lnTo>
                    <a:pt x="0" y="216039"/>
                  </a:lnTo>
                  <a:lnTo>
                    <a:pt x="1676" y="224421"/>
                  </a:lnTo>
                  <a:lnTo>
                    <a:pt x="6235" y="231292"/>
                  </a:lnTo>
                  <a:lnTo>
                    <a:pt x="12979" y="235927"/>
                  </a:lnTo>
                  <a:lnTo>
                    <a:pt x="21209" y="237642"/>
                  </a:lnTo>
                  <a:lnTo>
                    <a:pt x="127266" y="237642"/>
                  </a:lnTo>
                  <a:lnTo>
                    <a:pt x="127266" y="270040"/>
                  </a:lnTo>
                  <a:lnTo>
                    <a:pt x="79540" y="270040"/>
                  </a:lnTo>
                  <a:lnTo>
                    <a:pt x="79540" y="302450"/>
                  </a:lnTo>
                  <a:lnTo>
                    <a:pt x="238620" y="302450"/>
                  </a:lnTo>
                  <a:lnTo>
                    <a:pt x="238620" y="270040"/>
                  </a:lnTo>
                  <a:lnTo>
                    <a:pt x="190893" y="270040"/>
                  </a:lnTo>
                  <a:lnTo>
                    <a:pt x="190893" y="237642"/>
                  </a:lnTo>
                  <a:lnTo>
                    <a:pt x="296951" y="237642"/>
                  </a:lnTo>
                  <a:lnTo>
                    <a:pt x="305181" y="235927"/>
                  </a:lnTo>
                  <a:lnTo>
                    <a:pt x="311924" y="231292"/>
                  </a:lnTo>
                  <a:lnTo>
                    <a:pt x="316484" y="224421"/>
                  </a:lnTo>
                  <a:lnTo>
                    <a:pt x="318160" y="216039"/>
                  </a:lnTo>
                  <a:lnTo>
                    <a:pt x="318160" y="205232"/>
                  </a:lnTo>
                  <a:lnTo>
                    <a:pt x="318160" y="32410"/>
                  </a:lnTo>
                  <a:lnTo>
                    <a:pt x="318160" y="21602"/>
                  </a:lnTo>
                  <a:close/>
                </a:path>
                <a:path w="488315" h="302894">
                  <a:moveTo>
                    <a:pt x="487845" y="21602"/>
                  </a:moveTo>
                  <a:lnTo>
                    <a:pt x="486168" y="13220"/>
                  </a:lnTo>
                  <a:lnTo>
                    <a:pt x="481609" y="6350"/>
                  </a:lnTo>
                  <a:lnTo>
                    <a:pt x="474865" y="1701"/>
                  </a:lnTo>
                  <a:lnTo>
                    <a:pt x="466636" y="0"/>
                  </a:lnTo>
                  <a:lnTo>
                    <a:pt x="466636" y="21602"/>
                  </a:lnTo>
                  <a:lnTo>
                    <a:pt x="466636" y="54013"/>
                  </a:lnTo>
                  <a:lnTo>
                    <a:pt x="466636" y="75615"/>
                  </a:lnTo>
                  <a:lnTo>
                    <a:pt x="466636" y="108013"/>
                  </a:lnTo>
                  <a:lnTo>
                    <a:pt x="429514" y="108013"/>
                  </a:lnTo>
                  <a:lnTo>
                    <a:pt x="429514" y="244665"/>
                  </a:lnTo>
                  <a:lnTo>
                    <a:pt x="429514" y="263017"/>
                  </a:lnTo>
                  <a:lnTo>
                    <a:pt x="422617" y="270040"/>
                  </a:lnTo>
                  <a:lnTo>
                    <a:pt x="404596" y="270040"/>
                  </a:lnTo>
                  <a:lnTo>
                    <a:pt x="397700" y="263017"/>
                  </a:lnTo>
                  <a:lnTo>
                    <a:pt x="397700" y="244665"/>
                  </a:lnTo>
                  <a:lnTo>
                    <a:pt x="404583" y="237642"/>
                  </a:lnTo>
                  <a:lnTo>
                    <a:pt x="422617" y="237642"/>
                  </a:lnTo>
                  <a:lnTo>
                    <a:pt x="429514" y="244665"/>
                  </a:lnTo>
                  <a:lnTo>
                    <a:pt x="429514" y="108013"/>
                  </a:lnTo>
                  <a:lnTo>
                    <a:pt x="360578" y="108013"/>
                  </a:lnTo>
                  <a:lnTo>
                    <a:pt x="360578" y="75615"/>
                  </a:lnTo>
                  <a:lnTo>
                    <a:pt x="466636" y="75615"/>
                  </a:lnTo>
                  <a:lnTo>
                    <a:pt x="466636" y="54013"/>
                  </a:lnTo>
                  <a:lnTo>
                    <a:pt x="360578" y="54013"/>
                  </a:lnTo>
                  <a:lnTo>
                    <a:pt x="360578" y="21602"/>
                  </a:lnTo>
                  <a:lnTo>
                    <a:pt x="466636" y="21602"/>
                  </a:lnTo>
                  <a:lnTo>
                    <a:pt x="466636" y="0"/>
                  </a:lnTo>
                  <a:lnTo>
                    <a:pt x="360578" y="0"/>
                  </a:lnTo>
                  <a:lnTo>
                    <a:pt x="352348" y="1701"/>
                  </a:lnTo>
                  <a:lnTo>
                    <a:pt x="345605" y="6350"/>
                  </a:lnTo>
                  <a:lnTo>
                    <a:pt x="341045" y="13220"/>
                  </a:lnTo>
                  <a:lnTo>
                    <a:pt x="339369" y="21602"/>
                  </a:lnTo>
                  <a:lnTo>
                    <a:pt x="339369" y="280847"/>
                  </a:lnTo>
                  <a:lnTo>
                    <a:pt x="341045" y="289229"/>
                  </a:lnTo>
                  <a:lnTo>
                    <a:pt x="345605" y="296100"/>
                  </a:lnTo>
                  <a:lnTo>
                    <a:pt x="352348" y="300748"/>
                  </a:lnTo>
                  <a:lnTo>
                    <a:pt x="360578" y="302450"/>
                  </a:lnTo>
                  <a:lnTo>
                    <a:pt x="466636" y="302450"/>
                  </a:lnTo>
                  <a:lnTo>
                    <a:pt x="474865" y="300748"/>
                  </a:lnTo>
                  <a:lnTo>
                    <a:pt x="481609" y="296100"/>
                  </a:lnTo>
                  <a:lnTo>
                    <a:pt x="486168" y="289229"/>
                  </a:lnTo>
                  <a:lnTo>
                    <a:pt x="487845" y="280847"/>
                  </a:lnTo>
                  <a:lnTo>
                    <a:pt x="487845" y="270040"/>
                  </a:lnTo>
                  <a:lnTo>
                    <a:pt x="487845" y="237642"/>
                  </a:lnTo>
                  <a:lnTo>
                    <a:pt x="487845" y="108013"/>
                  </a:lnTo>
                  <a:lnTo>
                    <a:pt x="487845" y="75615"/>
                  </a:lnTo>
                  <a:lnTo>
                    <a:pt x="487845" y="54013"/>
                  </a:lnTo>
                  <a:lnTo>
                    <a:pt x="487845" y="21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3925" y="3552825"/>
              <a:ext cx="895350" cy="895350"/>
            </a:xfrm>
            <a:custGeom>
              <a:avLst/>
              <a:gdLst/>
              <a:ahLst/>
              <a:cxnLst/>
              <a:rect l="l" t="t" r="r" b="b"/>
              <a:pathLst>
                <a:path w="895350" h="895350">
                  <a:moveTo>
                    <a:pt x="447675" y="0"/>
                  </a:moveTo>
                  <a:lnTo>
                    <a:pt x="398895" y="2626"/>
                  </a:lnTo>
                  <a:lnTo>
                    <a:pt x="351638" y="10324"/>
                  </a:lnTo>
                  <a:lnTo>
                    <a:pt x="306175" y="22820"/>
                  </a:lnTo>
                  <a:lnTo>
                    <a:pt x="262779" y="39841"/>
                  </a:lnTo>
                  <a:lnTo>
                    <a:pt x="221725" y="61115"/>
                  </a:lnTo>
                  <a:lnTo>
                    <a:pt x="183284" y="86368"/>
                  </a:lnTo>
                  <a:lnTo>
                    <a:pt x="147730" y="115327"/>
                  </a:lnTo>
                  <a:lnTo>
                    <a:pt x="115336" y="147720"/>
                  </a:lnTo>
                  <a:lnTo>
                    <a:pt x="86375" y="183273"/>
                  </a:lnTo>
                  <a:lnTo>
                    <a:pt x="61120" y="221713"/>
                  </a:lnTo>
                  <a:lnTo>
                    <a:pt x="39845" y="262768"/>
                  </a:lnTo>
                  <a:lnTo>
                    <a:pt x="22822" y="306165"/>
                  </a:lnTo>
                  <a:lnTo>
                    <a:pt x="10325" y="351630"/>
                  </a:lnTo>
                  <a:lnTo>
                    <a:pt x="2626" y="398891"/>
                  </a:lnTo>
                  <a:lnTo>
                    <a:pt x="0" y="447675"/>
                  </a:lnTo>
                  <a:lnTo>
                    <a:pt x="2626" y="496458"/>
                  </a:lnTo>
                  <a:lnTo>
                    <a:pt x="10325" y="543719"/>
                  </a:lnTo>
                  <a:lnTo>
                    <a:pt x="22822" y="589184"/>
                  </a:lnTo>
                  <a:lnTo>
                    <a:pt x="39845" y="632581"/>
                  </a:lnTo>
                  <a:lnTo>
                    <a:pt x="61120" y="673636"/>
                  </a:lnTo>
                  <a:lnTo>
                    <a:pt x="86375" y="712076"/>
                  </a:lnTo>
                  <a:lnTo>
                    <a:pt x="115336" y="747629"/>
                  </a:lnTo>
                  <a:lnTo>
                    <a:pt x="147730" y="780022"/>
                  </a:lnTo>
                  <a:lnTo>
                    <a:pt x="183284" y="808981"/>
                  </a:lnTo>
                  <a:lnTo>
                    <a:pt x="221725" y="834234"/>
                  </a:lnTo>
                  <a:lnTo>
                    <a:pt x="262779" y="855508"/>
                  </a:lnTo>
                  <a:lnTo>
                    <a:pt x="306175" y="872529"/>
                  </a:lnTo>
                  <a:lnTo>
                    <a:pt x="351638" y="885025"/>
                  </a:lnTo>
                  <a:lnTo>
                    <a:pt x="398895" y="892723"/>
                  </a:lnTo>
                  <a:lnTo>
                    <a:pt x="447675" y="895350"/>
                  </a:lnTo>
                  <a:lnTo>
                    <a:pt x="496458" y="892723"/>
                  </a:lnTo>
                  <a:lnTo>
                    <a:pt x="543719" y="885025"/>
                  </a:lnTo>
                  <a:lnTo>
                    <a:pt x="589184" y="872529"/>
                  </a:lnTo>
                  <a:lnTo>
                    <a:pt x="632581" y="855508"/>
                  </a:lnTo>
                  <a:lnTo>
                    <a:pt x="673636" y="834234"/>
                  </a:lnTo>
                  <a:lnTo>
                    <a:pt x="712076" y="808981"/>
                  </a:lnTo>
                  <a:lnTo>
                    <a:pt x="747629" y="780022"/>
                  </a:lnTo>
                  <a:lnTo>
                    <a:pt x="780022" y="747629"/>
                  </a:lnTo>
                  <a:lnTo>
                    <a:pt x="808981" y="712076"/>
                  </a:lnTo>
                  <a:lnTo>
                    <a:pt x="834234" y="673636"/>
                  </a:lnTo>
                  <a:lnTo>
                    <a:pt x="855508" y="632581"/>
                  </a:lnTo>
                  <a:lnTo>
                    <a:pt x="872529" y="589184"/>
                  </a:lnTo>
                  <a:lnTo>
                    <a:pt x="885025" y="543719"/>
                  </a:lnTo>
                  <a:lnTo>
                    <a:pt x="892723" y="496458"/>
                  </a:lnTo>
                  <a:lnTo>
                    <a:pt x="895350" y="447675"/>
                  </a:lnTo>
                  <a:lnTo>
                    <a:pt x="892723" y="398891"/>
                  </a:lnTo>
                  <a:lnTo>
                    <a:pt x="885025" y="351630"/>
                  </a:lnTo>
                  <a:lnTo>
                    <a:pt x="872529" y="306165"/>
                  </a:lnTo>
                  <a:lnTo>
                    <a:pt x="855508" y="262768"/>
                  </a:lnTo>
                  <a:lnTo>
                    <a:pt x="834234" y="221713"/>
                  </a:lnTo>
                  <a:lnTo>
                    <a:pt x="808981" y="183273"/>
                  </a:lnTo>
                  <a:lnTo>
                    <a:pt x="780022" y="147720"/>
                  </a:lnTo>
                  <a:lnTo>
                    <a:pt x="747629" y="115327"/>
                  </a:lnTo>
                  <a:lnTo>
                    <a:pt x="712076" y="86368"/>
                  </a:lnTo>
                  <a:lnTo>
                    <a:pt x="673636" y="61115"/>
                  </a:lnTo>
                  <a:lnTo>
                    <a:pt x="632581" y="39841"/>
                  </a:lnTo>
                  <a:lnTo>
                    <a:pt x="589184" y="22820"/>
                  </a:lnTo>
                  <a:lnTo>
                    <a:pt x="543719" y="10324"/>
                  </a:lnTo>
                  <a:lnTo>
                    <a:pt x="496458" y="2626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61732" y="3799077"/>
              <a:ext cx="349885" cy="343535"/>
            </a:xfrm>
            <a:custGeom>
              <a:avLst/>
              <a:gdLst/>
              <a:ahLst/>
              <a:cxnLst/>
              <a:rect l="l" t="t" r="r" b="b"/>
              <a:pathLst>
                <a:path w="349884" h="343535">
                  <a:moveTo>
                    <a:pt x="235318" y="171754"/>
                  </a:moveTo>
                  <a:lnTo>
                    <a:pt x="221361" y="174980"/>
                  </a:lnTo>
                  <a:lnTo>
                    <a:pt x="219748" y="176034"/>
                  </a:lnTo>
                  <a:lnTo>
                    <a:pt x="219202" y="178155"/>
                  </a:lnTo>
                  <a:lnTo>
                    <a:pt x="221361" y="180276"/>
                  </a:lnTo>
                  <a:lnTo>
                    <a:pt x="226631" y="180276"/>
                  </a:lnTo>
                  <a:lnTo>
                    <a:pt x="235318" y="171754"/>
                  </a:lnTo>
                  <a:close/>
                </a:path>
                <a:path w="349884" h="343535">
                  <a:moveTo>
                    <a:pt x="349377" y="59778"/>
                  </a:moveTo>
                  <a:lnTo>
                    <a:pt x="333552" y="44234"/>
                  </a:lnTo>
                  <a:lnTo>
                    <a:pt x="309384" y="29159"/>
                  </a:lnTo>
                  <a:lnTo>
                    <a:pt x="305142" y="26504"/>
                  </a:lnTo>
                  <a:lnTo>
                    <a:pt x="295452" y="20459"/>
                  </a:lnTo>
                  <a:lnTo>
                    <a:pt x="252247" y="5308"/>
                  </a:lnTo>
                  <a:lnTo>
                    <a:pt x="205168" y="0"/>
                  </a:lnTo>
                  <a:lnTo>
                    <a:pt x="158089" y="5308"/>
                  </a:lnTo>
                  <a:lnTo>
                    <a:pt x="114884" y="20459"/>
                  </a:lnTo>
                  <a:lnTo>
                    <a:pt x="76771" y="44234"/>
                  </a:lnTo>
                  <a:lnTo>
                    <a:pt x="44996" y="75438"/>
                  </a:lnTo>
                  <a:lnTo>
                    <a:pt x="20777" y="112852"/>
                  </a:lnTo>
                  <a:lnTo>
                    <a:pt x="5346" y="155270"/>
                  </a:lnTo>
                  <a:lnTo>
                    <a:pt x="0" y="200964"/>
                  </a:lnTo>
                  <a:lnTo>
                    <a:pt x="0" y="202018"/>
                  </a:lnTo>
                  <a:lnTo>
                    <a:pt x="5346" y="247713"/>
                  </a:lnTo>
                  <a:lnTo>
                    <a:pt x="20777" y="290131"/>
                  </a:lnTo>
                  <a:lnTo>
                    <a:pt x="44996" y="327545"/>
                  </a:lnTo>
                  <a:lnTo>
                    <a:pt x="60820" y="343077"/>
                  </a:lnTo>
                  <a:lnTo>
                    <a:pt x="75552" y="328625"/>
                  </a:lnTo>
                  <a:lnTo>
                    <a:pt x="46723" y="292239"/>
                  </a:lnTo>
                  <a:lnTo>
                    <a:pt x="28130" y="249275"/>
                  </a:lnTo>
                  <a:lnTo>
                    <a:pt x="21615" y="202018"/>
                  </a:lnTo>
                  <a:lnTo>
                    <a:pt x="21590" y="200964"/>
                  </a:lnTo>
                  <a:lnTo>
                    <a:pt x="24892" y="167030"/>
                  </a:lnTo>
                  <a:lnTo>
                    <a:pt x="34493" y="134950"/>
                  </a:lnTo>
                  <a:lnTo>
                    <a:pt x="49796" y="105600"/>
                  </a:lnTo>
                  <a:lnTo>
                    <a:pt x="70142" y="79527"/>
                  </a:lnTo>
                  <a:lnTo>
                    <a:pt x="75006" y="82181"/>
                  </a:lnTo>
                  <a:lnTo>
                    <a:pt x="79870" y="86423"/>
                  </a:lnTo>
                  <a:lnTo>
                    <a:pt x="80949" y="90131"/>
                  </a:lnTo>
                  <a:lnTo>
                    <a:pt x="80949" y="125666"/>
                  </a:lnTo>
                  <a:lnTo>
                    <a:pt x="81483" y="128320"/>
                  </a:lnTo>
                  <a:lnTo>
                    <a:pt x="83108" y="129908"/>
                  </a:lnTo>
                  <a:lnTo>
                    <a:pt x="118757" y="174980"/>
                  </a:lnTo>
                  <a:lnTo>
                    <a:pt x="123075" y="170738"/>
                  </a:lnTo>
                  <a:lnTo>
                    <a:pt x="123609" y="168084"/>
                  </a:lnTo>
                  <a:lnTo>
                    <a:pt x="122529" y="165963"/>
                  </a:lnTo>
                  <a:lnTo>
                    <a:pt x="115989" y="155270"/>
                  </a:lnTo>
                  <a:lnTo>
                    <a:pt x="113347" y="151117"/>
                  </a:lnTo>
                  <a:lnTo>
                    <a:pt x="117665" y="145821"/>
                  </a:lnTo>
                  <a:lnTo>
                    <a:pt x="124155" y="147942"/>
                  </a:lnTo>
                  <a:lnTo>
                    <a:pt x="125234" y="148996"/>
                  </a:lnTo>
                  <a:lnTo>
                    <a:pt x="143598" y="184518"/>
                  </a:lnTo>
                  <a:lnTo>
                    <a:pt x="145757" y="188239"/>
                  </a:lnTo>
                  <a:lnTo>
                    <a:pt x="148996" y="191414"/>
                  </a:lnTo>
                  <a:lnTo>
                    <a:pt x="152781" y="192481"/>
                  </a:lnTo>
                  <a:lnTo>
                    <a:pt x="178155" y="200964"/>
                  </a:lnTo>
                  <a:lnTo>
                    <a:pt x="179235" y="202018"/>
                  </a:lnTo>
                  <a:lnTo>
                    <a:pt x="179781" y="203085"/>
                  </a:lnTo>
                  <a:lnTo>
                    <a:pt x="181406" y="205740"/>
                  </a:lnTo>
                  <a:lnTo>
                    <a:pt x="183019" y="209448"/>
                  </a:lnTo>
                  <a:lnTo>
                    <a:pt x="186804" y="211569"/>
                  </a:lnTo>
                  <a:lnTo>
                    <a:pt x="194767" y="211569"/>
                  </a:lnTo>
                  <a:lnTo>
                    <a:pt x="210439" y="196189"/>
                  </a:lnTo>
                  <a:lnTo>
                    <a:pt x="205168" y="196189"/>
                  </a:lnTo>
                  <a:lnTo>
                    <a:pt x="205168" y="182397"/>
                  </a:lnTo>
                  <a:lnTo>
                    <a:pt x="205168" y="177101"/>
                  </a:lnTo>
                  <a:lnTo>
                    <a:pt x="203009" y="174980"/>
                  </a:lnTo>
                  <a:lnTo>
                    <a:pt x="194360" y="174980"/>
                  </a:lnTo>
                  <a:lnTo>
                    <a:pt x="188417" y="178689"/>
                  </a:lnTo>
                  <a:lnTo>
                    <a:pt x="183019" y="182397"/>
                  </a:lnTo>
                  <a:lnTo>
                    <a:pt x="175463" y="180276"/>
                  </a:lnTo>
                  <a:lnTo>
                    <a:pt x="172758" y="174447"/>
                  </a:lnTo>
                  <a:lnTo>
                    <a:pt x="167398" y="167081"/>
                  </a:lnTo>
                  <a:lnTo>
                    <a:pt x="167360" y="163842"/>
                  </a:lnTo>
                  <a:lnTo>
                    <a:pt x="171577" y="150914"/>
                  </a:lnTo>
                  <a:lnTo>
                    <a:pt x="179184" y="145821"/>
                  </a:lnTo>
                  <a:lnTo>
                    <a:pt x="180860" y="144691"/>
                  </a:lnTo>
                  <a:lnTo>
                    <a:pt x="190144" y="142735"/>
                  </a:lnTo>
                  <a:lnTo>
                    <a:pt x="194360" y="142633"/>
                  </a:lnTo>
                  <a:lnTo>
                    <a:pt x="208940" y="142633"/>
                  </a:lnTo>
                  <a:lnTo>
                    <a:pt x="211099" y="144221"/>
                  </a:lnTo>
                  <a:lnTo>
                    <a:pt x="211645" y="146875"/>
                  </a:lnTo>
                  <a:lnTo>
                    <a:pt x="214884" y="160134"/>
                  </a:lnTo>
                  <a:lnTo>
                    <a:pt x="215430" y="162255"/>
                  </a:lnTo>
                  <a:lnTo>
                    <a:pt x="217589" y="164376"/>
                  </a:lnTo>
                  <a:lnTo>
                    <a:pt x="225145" y="164376"/>
                  </a:lnTo>
                  <a:lnTo>
                    <a:pt x="227304" y="162788"/>
                  </a:lnTo>
                  <a:lnTo>
                    <a:pt x="227850" y="160134"/>
                  </a:lnTo>
                  <a:lnTo>
                    <a:pt x="231216" y="142633"/>
                  </a:lnTo>
                  <a:lnTo>
                    <a:pt x="231622" y="140512"/>
                  </a:lnTo>
                  <a:lnTo>
                    <a:pt x="232714" y="137325"/>
                  </a:lnTo>
                  <a:lnTo>
                    <a:pt x="233794" y="135737"/>
                  </a:lnTo>
                  <a:lnTo>
                    <a:pt x="248907" y="117182"/>
                  </a:lnTo>
                  <a:lnTo>
                    <a:pt x="252145" y="113474"/>
                  </a:lnTo>
                  <a:lnTo>
                    <a:pt x="256476" y="111353"/>
                  </a:lnTo>
                  <a:lnTo>
                    <a:pt x="278612" y="111353"/>
                  </a:lnTo>
                  <a:lnTo>
                    <a:pt x="280771" y="109232"/>
                  </a:lnTo>
                  <a:lnTo>
                    <a:pt x="280771" y="100749"/>
                  </a:lnTo>
                  <a:lnTo>
                    <a:pt x="275920" y="95973"/>
                  </a:lnTo>
                  <a:lnTo>
                    <a:pt x="278079" y="90131"/>
                  </a:lnTo>
                  <a:lnTo>
                    <a:pt x="289420" y="90131"/>
                  </a:lnTo>
                  <a:lnTo>
                    <a:pt x="291579" y="92265"/>
                  </a:lnTo>
                  <a:lnTo>
                    <a:pt x="291579" y="98628"/>
                  </a:lnTo>
                  <a:lnTo>
                    <a:pt x="293738" y="100749"/>
                  </a:lnTo>
                  <a:lnTo>
                    <a:pt x="302374" y="100749"/>
                  </a:lnTo>
                  <a:lnTo>
                    <a:pt x="304876" y="90131"/>
                  </a:lnTo>
                  <a:lnTo>
                    <a:pt x="305739" y="86423"/>
                  </a:lnTo>
                  <a:lnTo>
                    <a:pt x="306705" y="82181"/>
                  </a:lnTo>
                  <a:lnTo>
                    <a:pt x="305346" y="79527"/>
                  </a:lnTo>
                  <a:lnTo>
                    <a:pt x="304533" y="77939"/>
                  </a:lnTo>
                  <a:lnTo>
                    <a:pt x="300761" y="75285"/>
                  </a:lnTo>
                  <a:lnTo>
                    <a:pt x="289953" y="68922"/>
                  </a:lnTo>
                  <a:lnTo>
                    <a:pt x="254850" y="48247"/>
                  </a:lnTo>
                  <a:lnTo>
                    <a:pt x="254317" y="47713"/>
                  </a:lnTo>
                  <a:lnTo>
                    <a:pt x="237032" y="47713"/>
                  </a:lnTo>
                  <a:lnTo>
                    <a:pt x="232168" y="52489"/>
                  </a:lnTo>
                  <a:lnTo>
                    <a:pt x="232168" y="66802"/>
                  </a:lnTo>
                  <a:lnTo>
                    <a:pt x="230009" y="68922"/>
                  </a:lnTo>
                  <a:lnTo>
                    <a:pt x="221361" y="68922"/>
                  </a:lnTo>
                  <a:lnTo>
                    <a:pt x="215963" y="63627"/>
                  </a:lnTo>
                  <a:lnTo>
                    <a:pt x="196519" y="63627"/>
                  </a:lnTo>
                  <a:lnTo>
                    <a:pt x="194360" y="61506"/>
                  </a:lnTo>
                  <a:lnTo>
                    <a:pt x="194360" y="43472"/>
                  </a:lnTo>
                  <a:lnTo>
                    <a:pt x="194906" y="41884"/>
                  </a:lnTo>
                  <a:lnTo>
                    <a:pt x="196519" y="40830"/>
                  </a:lnTo>
                  <a:lnTo>
                    <a:pt x="231089" y="26504"/>
                  </a:lnTo>
                  <a:lnTo>
                    <a:pt x="236486" y="35521"/>
                  </a:lnTo>
                  <a:lnTo>
                    <a:pt x="237566" y="36576"/>
                  </a:lnTo>
                  <a:lnTo>
                    <a:pt x="238645" y="37109"/>
                  </a:lnTo>
                  <a:lnTo>
                    <a:pt x="257009" y="37109"/>
                  </a:lnTo>
                  <a:lnTo>
                    <a:pt x="259168" y="34988"/>
                  </a:lnTo>
                  <a:lnTo>
                    <a:pt x="259168" y="29159"/>
                  </a:lnTo>
                  <a:lnTo>
                    <a:pt x="301485" y="48044"/>
                  </a:lnTo>
                  <a:lnTo>
                    <a:pt x="334632" y="74256"/>
                  </a:lnTo>
                  <a:lnTo>
                    <a:pt x="349377" y="597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95800" y="3552825"/>
              <a:ext cx="895350" cy="895350"/>
            </a:xfrm>
            <a:custGeom>
              <a:avLst/>
              <a:gdLst/>
              <a:ahLst/>
              <a:cxnLst/>
              <a:rect l="l" t="t" r="r" b="b"/>
              <a:pathLst>
                <a:path w="895350" h="895350">
                  <a:moveTo>
                    <a:pt x="447675" y="0"/>
                  </a:moveTo>
                  <a:lnTo>
                    <a:pt x="398891" y="2626"/>
                  </a:lnTo>
                  <a:lnTo>
                    <a:pt x="351630" y="10324"/>
                  </a:lnTo>
                  <a:lnTo>
                    <a:pt x="306165" y="22820"/>
                  </a:lnTo>
                  <a:lnTo>
                    <a:pt x="262768" y="39841"/>
                  </a:lnTo>
                  <a:lnTo>
                    <a:pt x="221713" y="61115"/>
                  </a:lnTo>
                  <a:lnTo>
                    <a:pt x="183273" y="86368"/>
                  </a:lnTo>
                  <a:lnTo>
                    <a:pt x="147720" y="115327"/>
                  </a:lnTo>
                  <a:lnTo>
                    <a:pt x="115327" y="147720"/>
                  </a:lnTo>
                  <a:lnTo>
                    <a:pt x="86368" y="183273"/>
                  </a:lnTo>
                  <a:lnTo>
                    <a:pt x="61115" y="221713"/>
                  </a:lnTo>
                  <a:lnTo>
                    <a:pt x="39841" y="262768"/>
                  </a:lnTo>
                  <a:lnTo>
                    <a:pt x="22820" y="306165"/>
                  </a:lnTo>
                  <a:lnTo>
                    <a:pt x="10324" y="351630"/>
                  </a:lnTo>
                  <a:lnTo>
                    <a:pt x="2626" y="398891"/>
                  </a:lnTo>
                  <a:lnTo>
                    <a:pt x="0" y="447675"/>
                  </a:lnTo>
                  <a:lnTo>
                    <a:pt x="2626" y="496458"/>
                  </a:lnTo>
                  <a:lnTo>
                    <a:pt x="10324" y="543719"/>
                  </a:lnTo>
                  <a:lnTo>
                    <a:pt x="22820" y="589184"/>
                  </a:lnTo>
                  <a:lnTo>
                    <a:pt x="39841" y="632581"/>
                  </a:lnTo>
                  <a:lnTo>
                    <a:pt x="61115" y="673636"/>
                  </a:lnTo>
                  <a:lnTo>
                    <a:pt x="86368" y="712076"/>
                  </a:lnTo>
                  <a:lnTo>
                    <a:pt x="115327" y="747629"/>
                  </a:lnTo>
                  <a:lnTo>
                    <a:pt x="147720" y="780022"/>
                  </a:lnTo>
                  <a:lnTo>
                    <a:pt x="183273" y="808981"/>
                  </a:lnTo>
                  <a:lnTo>
                    <a:pt x="221713" y="834234"/>
                  </a:lnTo>
                  <a:lnTo>
                    <a:pt x="262768" y="855508"/>
                  </a:lnTo>
                  <a:lnTo>
                    <a:pt x="306165" y="872529"/>
                  </a:lnTo>
                  <a:lnTo>
                    <a:pt x="351630" y="885025"/>
                  </a:lnTo>
                  <a:lnTo>
                    <a:pt x="398891" y="892723"/>
                  </a:lnTo>
                  <a:lnTo>
                    <a:pt x="447675" y="895350"/>
                  </a:lnTo>
                  <a:lnTo>
                    <a:pt x="496458" y="892723"/>
                  </a:lnTo>
                  <a:lnTo>
                    <a:pt x="543719" y="885025"/>
                  </a:lnTo>
                  <a:lnTo>
                    <a:pt x="589184" y="872529"/>
                  </a:lnTo>
                  <a:lnTo>
                    <a:pt x="632581" y="855508"/>
                  </a:lnTo>
                  <a:lnTo>
                    <a:pt x="673636" y="834234"/>
                  </a:lnTo>
                  <a:lnTo>
                    <a:pt x="712076" y="808981"/>
                  </a:lnTo>
                  <a:lnTo>
                    <a:pt x="747629" y="780022"/>
                  </a:lnTo>
                  <a:lnTo>
                    <a:pt x="780022" y="747629"/>
                  </a:lnTo>
                  <a:lnTo>
                    <a:pt x="808981" y="712076"/>
                  </a:lnTo>
                  <a:lnTo>
                    <a:pt x="834234" y="673636"/>
                  </a:lnTo>
                  <a:lnTo>
                    <a:pt x="855508" y="632581"/>
                  </a:lnTo>
                  <a:lnTo>
                    <a:pt x="872529" y="589184"/>
                  </a:lnTo>
                  <a:lnTo>
                    <a:pt x="885025" y="543719"/>
                  </a:lnTo>
                  <a:lnTo>
                    <a:pt x="892723" y="496458"/>
                  </a:lnTo>
                  <a:lnTo>
                    <a:pt x="895350" y="447675"/>
                  </a:lnTo>
                  <a:lnTo>
                    <a:pt x="892723" y="398891"/>
                  </a:lnTo>
                  <a:lnTo>
                    <a:pt x="885025" y="351630"/>
                  </a:lnTo>
                  <a:lnTo>
                    <a:pt x="872529" y="306165"/>
                  </a:lnTo>
                  <a:lnTo>
                    <a:pt x="855508" y="262768"/>
                  </a:lnTo>
                  <a:lnTo>
                    <a:pt x="834234" y="221713"/>
                  </a:lnTo>
                  <a:lnTo>
                    <a:pt x="808981" y="183273"/>
                  </a:lnTo>
                  <a:lnTo>
                    <a:pt x="780022" y="147720"/>
                  </a:lnTo>
                  <a:lnTo>
                    <a:pt x="747629" y="115327"/>
                  </a:lnTo>
                  <a:lnTo>
                    <a:pt x="712076" y="86368"/>
                  </a:lnTo>
                  <a:lnTo>
                    <a:pt x="673636" y="61115"/>
                  </a:lnTo>
                  <a:lnTo>
                    <a:pt x="632581" y="39841"/>
                  </a:lnTo>
                  <a:lnTo>
                    <a:pt x="589184" y="22820"/>
                  </a:lnTo>
                  <a:lnTo>
                    <a:pt x="543719" y="10324"/>
                  </a:lnTo>
                  <a:lnTo>
                    <a:pt x="496458" y="2626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58697" y="3820276"/>
              <a:ext cx="169682" cy="1696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73855" y="4011169"/>
              <a:ext cx="339725" cy="170180"/>
            </a:xfrm>
            <a:custGeom>
              <a:avLst/>
              <a:gdLst/>
              <a:ahLst/>
              <a:cxnLst/>
              <a:rect l="l" t="t" r="r" b="b"/>
              <a:pathLst>
                <a:path w="339725" h="170179">
                  <a:moveTo>
                    <a:pt x="169682" y="0"/>
                  </a:moveTo>
                  <a:lnTo>
                    <a:pt x="117186" y="6263"/>
                  </a:lnTo>
                  <a:lnTo>
                    <a:pt x="77516" y="18095"/>
                  </a:lnTo>
                  <a:lnTo>
                    <a:pt x="35560" y="38642"/>
                  </a:lnTo>
                  <a:lnTo>
                    <a:pt x="4507" y="66282"/>
                  </a:lnTo>
                  <a:lnTo>
                    <a:pt x="0" y="84841"/>
                  </a:lnTo>
                  <a:lnTo>
                    <a:pt x="0" y="169682"/>
                  </a:lnTo>
                  <a:lnTo>
                    <a:pt x="339364" y="169682"/>
                  </a:lnTo>
                  <a:lnTo>
                    <a:pt x="339364" y="84841"/>
                  </a:lnTo>
                  <a:lnTo>
                    <a:pt x="303804" y="37747"/>
                  </a:lnTo>
                  <a:lnTo>
                    <a:pt x="261847" y="17796"/>
                  </a:lnTo>
                  <a:lnTo>
                    <a:pt x="223370" y="6263"/>
                  </a:lnTo>
                  <a:lnTo>
                    <a:pt x="16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067675" y="3552825"/>
              <a:ext cx="895350" cy="895350"/>
            </a:xfrm>
            <a:custGeom>
              <a:avLst/>
              <a:gdLst/>
              <a:ahLst/>
              <a:cxnLst/>
              <a:rect l="l" t="t" r="r" b="b"/>
              <a:pathLst>
                <a:path w="895350" h="895350">
                  <a:moveTo>
                    <a:pt x="447675" y="0"/>
                  </a:moveTo>
                  <a:lnTo>
                    <a:pt x="398891" y="2626"/>
                  </a:lnTo>
                  <a:lnTo>
                    <a:pt x="351630" y="10324"/>
                  </a:lnTo>
                  <a:lnTo>
                    <a:pt x="306165" y="22820"/>
                  </a:lnTo>
                  <a:lnTo>
                    <a:pt x="262768" y="39841"/>
                  </a:lnTo>
                  <a:lnTo>
                    <a:pt x="221713" y="61115"/>
                  </a:lnTo>
                  <a:lnTo>
                    <a:pt x="183273" y="86368"/>
                  </a:lnTo>
                  <a:lnTo>
                    <a:pt x="147720" y="115327"/>
                  </a:lnTo>
                  <a:lnTo>
                    <a:pt x="115327" y="147720"/>
                  </a:lnTo>
                  <a:lnTo>
                    <a:pt x="86368" y="183273"/>
                  </a:lnTo>
                  <a:lnTo>
                    <a:pt x="61115" y="221713"/>
                  </a:lnTo>
                  <a:lnTo>
                    <a:pt x="39841" y="262768"/>
                  </a:lnTo>
                  <a:lnTo>
                    <a:pt x="22820" y="306165"/>
                  </a:lnTo>
                  <a:lnTo>
                    <a:pt x="10324" y="351630"/>
                  </a:lnTo>
                  <a:lnTo>
                    <a:pt x="2626" y="398891"/>
                  </a:lnTo>
                  <a:lnTo>
                    <a:pt x="0" y="447675"/>
                  </a:lnTo>
                  <a:lnTo>
                    <a:pt x="2626" y="496458"/>
                  </a:lnTo>
                  <a:lnTo>
                    <a:pt x="10324" y="543719"/>
                  </a:lnTo>
                  <a:lnTo>
                    <a:pt x="22820" y="589184"/>
                  </a:lnTo>
                  <a:lnTo>
                    <a:pt x="39841" y="632581"/>
                  </a:lnTo>
                  <a:lnTo>
                    <a:pt x="61115" y="673636"/>
                  </a:lnTo>
                  <a:lnTo>
                    <a:pt x="86368" y="712076"/>
                  </a:lnTo>
                  <a:lnTo>
                    <a:pt x="115327" y="747629"/>
                  </a:lnTo>
                  <a:lnTo>
                    <a:pt x="147720" y="780022"/>
                  </a:lnTo>
                  <a:lnTo>
                    <a:pt x="183273" y="808981"/>
                  </a:lnTo>
                  <a:lnTo>
                    <a:pt x="221713" y="834234"/>
                  </a:lnTo>
                  <a:lnTo>
                    <a:pt x="262768" y="855508"/>
                  </a:lnTo>
                  <a:lnTo>
                    <a:pt x="306165" y="872529"/>
                  </a:lnTo>
                  <a:lnTo>
                    <a:pt x="351630" y="885025"/>
                  </a:lnTo>
                  <a:lnTo>
                    <a:pt x="398891" y="892723"/>
                  </a:lnTo>
                  <a:lnTo>
                    <a:pt x="447675" y="895350"/>
                  </a:lnTo>
                  <a:lnTo>
                    <a:pt x="496458" y="892723"/>
                  </a:lnTo>
                  <a:lnTo>
                    <a:pt x="543719" y="885025"/>
                  </a:lnTo>
                  <a:lnTo>
                    <a:pt x="589184" y="872529"/>
                  </a:lnTo>
                  <a:lnTo>
                    <a:pt x="632581" y="855508"/>
                  </a:lnTo>
                  <a:lnTo>
                    <a:pt x="673636" y="834234"/>
                  </a:lnTo>
                  <a:lnTo>
                    <a:pt x="712076" y="808981"/>
                  </a:lnTo>
                  <a:lnTo>
                    <a:pt x="747629" y="780022"/>
                  </a:lnTo>
                  <a:lnTo>
                    <a:pt x="780022" y="747629"/>
                  </a:lnTo>
                  <a:lnTo>
                    <a:pt x="808981" y="712076"/>
                  </a:lnTo>
                  <a:lnTo>
                    <a:pt x="834234" y="673636"/>
                  </a:lnTo>
                  <a:lnTo>
                    <a:pt x="855508" y="632581"/>
                  </a:lnTo>
                  <a:lnTo>
                    <a:pt x="872529" y="589184"/>
                  </a:lnTo>
                  <a:lnTo>
                    <a:pt x="885025" y="543719"/>
                  </a:lnTo>
                  <a:lnTo>
                    <a:pt x="892723" y="496458"/>
                  </a:lnTo>
                  <a:lnTo>
                    <a:pt x="895350" y="447675"/>
                  </a:lnTo>
                  <a:lnTo>
                    <a:pt x="892723" y="398891"/>
                  </a:lnTo>
                  <a:lnTo>
                    <a:pt x="885025" y="351630"/>
                  </a:lnTo>
                  <a:lnTo>
                    <a:pt x="872529" y="306165"/>
                  </a:lnTo>
                  <a:lnTo>
                    <a:pt x="855508" y="262768"/>
                  </a:lnTo>
                  <a:lnTo>
                    <a:pt x="834234" y="221713"/>
                  </a:lnTo>
                  <a:lnTo>
                    <a:pt x="808981" y="183273"/>
                  </a:lnTo>
                  <a:lnTo>
                    <a:pt x="780022" y="147720"/>
                  </a:lnTo>
                  <a:lnTo>
                    <a:pt x="747629" y="115327"/>
                  </a:lnTo>
                  <a:lnTo>
                    <a:pt x="712076" y="86368"/>
                  </a:lnTo>
                  <a:lnTo>
                    <a:pt x="673636" y="61115"/>
                  </a:lnTo>
                  <a:lnTo>
                    <a:pt x="632581" y="39841"/>
                  </a:lnTo>
                  <a:lnTo>
                    <a:pt x="589184" y="22820"/>
                  </a:lnTo>
                  <a:lnTo>
                    <a:pt x="543719" y="10324"/>
                  </a:lnTo>
                  <a:lnTo>
                    <a:pt x="496458" y="2626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292174" y="3873890"/>
              <a:ext cx="447040" cy="254000"/>
            </a:xfrm>
            <a:custGeom>
              <a:avLst/>
              <a:gdLst/>
              <a:ahLst/>
              <a:cxnLst/>
              <a:rect l="l" t="t" r="r" b="b"/>
              <a:pathLst>
                <a:path w="447040" h="254000">
                  <a:moveTo>
                    <a:pt x="70035" y="94899"/>
                  </a:moveTo>
                  <a:lnTo>
                    <a:pt x="30812" y="110823"/>
                  </a:lnTo>
                  <a:lnTo>
                    <a:pt x="4954" y="145240"/>
                  </a:lnTo>
                  <a:lnTo>
                    <a:pt x="0" y="165978"/>
                  </a:lnTo>
                  <a:lnTo>
                    <a:pt x="613" y="187213"/>
                  </a:lnTo>
                  <a:lnTo>
                    <a:pt x="18849" y="225889"/>
                  </a:lnTo>
                  <a:lnTo>
                    <a:pt x="54094" y="249336"/>
                  </a:lnTo>
                  <a:lnTo>
                    <a:pt x="75296" y="253404"/>
                  </a:lnTo>
                  <a:lnTo>
                    <a:pt x="75296" y="253935"/>
                  </a:lnTo>
                  <a:lnTo>
                    <a:pt x="382845" y="253935"/>
                  </a:lnTo>
                  <a:lnTo>
                    <a:pt x="427785" y="235243"/>
                  </a:lnTo>
                  <a:lnTo>
                    <a:pt x="446476" y="190304"/>
                  </a:lnTo>
                  <a:lnTo>
                    <a:pt x="441538" y="165514"/>
                  </a:lnTo>
                  <a:lnTo>
                    <a:pt x="428050" y="145100"/>
                  </a:lnTo>
                  <a:lnTo>
                    <a:pt x="407999" y="131247"/>
                  </a:lnTo>
                  <a:lnTo>
                    <a:pt x="383376" y="126143"/>
                  </a:lnTo>
                  <a:lnTo>
                    <a:pt x="378073" y="126143"/>
                  </a:lnTo>
                  <a:lnTo>
                    <a:pt x="375761" y="107161"/>
                  </a:lnTo>
                  <a:lnTo>
                    <a:pt x="371307" y="95388"/>
                  </a:lnTo>
                  <a:lnTo>
                    <a:pt x="91734" y="95388"/>
                  </a:lnTo>
                  <a:lnTo>
                    <a:pt x="70035" y="94899"/>
                  </a:lnTo>
                  <a:close/>
                </a:path>
                <a:path w="447040" h="254000">
                  <a:moveTo>
                    <a:pt x="196708" y="0"/>
                  </a:moveTo>
                  <a:lnTo>
                    <a:pt x="135579" y="14540"/>
                  </a:lnTo>
                  <a:lnTo>
                    <a:pt x="97202" y="62760"/>
                  </a:lnTo>
                  <a:lnTo>
                    <a:pt x="91734" y="94327"/>
                  </a:lnTo>
                  <a:lnTo>
                    <a:pt x="91734" y="95388"/>
                  </a:lnTo>
                  <a:lnTo>
                    <a:pt x="371307" y="95388"/>
                  </a:lnTo>
                  <a:lnTo>
                    <a:pt x="369125" y="89621"/>
                  </a:lnTo>
                  <a:lnTo>
                    <a:pt x="327798" y="52420"/>
                  </a:lnTo>
                  <a:lnTo>
                    <a:pt x="272021" y="51376"/>
                  </a:lnTo>
                  <a:lnTo>
                    <a:pt x="252750" y="25700"/>
                  </a:lnTo>
                  <a:lnTo>
                    <a:pt x="226817" y="8227"/>
                  </a:lnTo>
                  <a:lnTo>
                    <a:pt x="196708" y="0"/>
                  </a:lnTo>
                  <a:close/>
                </a:path>
                <a:path w="447040" h="254000">
                  <a:moveTo>
                    <a:pt x="290680" y="47284"/>
                  </a:moveTo>
                  <a:lnTo>
                    <a:pt x="272021" y="51376"/>
                  </a:lnTo>
                  <a:lnTo>
                    <a:pt x="323789" y="51377"/>
                  </a:lnTo>
                  <a:lnTo>
                    <a:pt x="309537" y="47665"/>
                  </a:lnTo>
                  <a:lnTo>
                    <a:pt x="290680" y="47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23925" y="5191125"/>
              <a:ext cx="895350" cy="895350"/>
            </a:xfrm>
            <a:custGeom>
              <a:avLst/>
              <a:gdLst/>
              <a:ahLst/>
              <a:cxnLst/>
              <a:rect l="l" t="t" r="r" b="b"/>
              <a:pathLst>
                <a:path w="895350" h="895350">
                  <a:moveTo>
                    <a:pt x="447675" y="0"/>
                  </a:moveTo>
                  <a:lnTo>
                    <a:pt x="398895" y="2626"/>
                  </a:lnTo>
                  <a:lnTo>
                    <a:pt x="351638" y="10324"/>
                  </a:lnTo>
                  <a:lnTo>
                    <a:pt x="306175" y="22820"/>
                  </a:lnTo>
                  <a:lnTo>
                    <a:pt x="262779" y="39841"/>
                  </a:lnTo>
                  <a:lnTo>
                    <a:pt x="221725" y="61115"/>
                  </a:lnTo>
                  <a:lnTo>
                    <a:pt x="183284" y="86368"/>
                  </a:lnTo>
                  <a:lnTo>
                    <a:pt x="147730" y="115327"/>
                  </a:lnTo>
                  <a:lnTo>
                    <a:pt x="115336" y="147720"/>
                  </a:lnTo>
                  <a:lnTo>
                    <a:pt x="86375" y="183273"/>
                  </a:lnTo>
                  <a:lnTo>
                    <a:pt x="61120" y="221713"/>
                  </a:lnTo>
                  <a:lnTo>
                    <a:pt x="39845" y="262768"/>
                  </a:lnTo>
                  <a:lnTo>
                    <a:pt x="22822" y="306165"/>
                  </a:lnTo>
                  <a:lnTo>
                    <a:pt x="10325" y="351630"/>
                  </a:lnTo>
                  <a:lnTo>
                    <a:pt x="2626" y="398891"/>
                  </a:lnTo>
                  <a:lnTo>
                    <a:pt x="0" y="447675"/>
                  </a:lnTo>
                  <a:lnTo>
                    <a:pt x="2626" y="496454"/>
                  </a:lnTo>
                  <a:lnTo>
                    <a:pt x="10325" y="543711"/>
                  </a:lnTo>
                  <a:lnTo>
                    <a:pt x="22822" y="589174"/>
                  </a:lnTo>
                  <a:lnTo>
                    <a:pt x="39845" y="632570"/>
                  </a:lnTo>
                  <a:lnTo>
                    <a:pt x="61120" y="673624"/>
                  </a:lnTo>
                  <a:lnTo>
                    <a:pt x="86375" y="712065"/>
                  </a:lnTo>
                  <a:lnTo>
                    <a:pt x="115336" y="747619"/>
                  </a:lnTo>
                  <a:lnTo>
                    <a:pt x="147730" y="780013"/>
                  </a:lnTo>
                  <a:lnTo>
                    <a:pt x="183284" y="808974"/>
                  </a:lnTo>
                  <a:lnTo>
                    <a:pt x="221725" y="834229"/>
                  </a:lnTo>
                  <a:lnTo>
                    <a:pt x="262779" y="855504"/>
                  </a:lnTo>
                  <a:lnTo>
                    <a:pt x="306175" y="872527"/>
                  </a:lnTo>
                  <a:lnTo>
                    <a:pt x="351638" y="885024"/>
                  </a:lnTo>
                  <a:lnTo>
                    <a:pt x="398895" y="892723"/>
                  </a:lnTo>
                  <a:lnTo>
                    <a:pt x="447675" y="895350"/>
                  </a:lnTo>
                  <a:lnTo>
                    <a:pt x="496458" y="892723"/>
                  </a:lnTo>
                  <a:lnTo>
                    <a:pt x="543719" y="885024"/>
                  </a:lnTo>
                  <a:lnTo>
                    <a:pt x="589184" y="872527"/>
                  </a:lnTo>
                  <a:lnTo>
                    <a:pt x="632581" y="855504"/>
                  </a:lnTo>
                  <a:lnTo>
                    <a:pt x="673636" y="834229"/>
                  </a:lnTo>
                  <a:lnTo>
                    <a:pt x="712076" y="808974"/>
                  </a:lnTo>
                  <a:lnTo>
                    <a:pt x="747629" y="780013"/>
                  </a:lnTo>
                  <a:lnTo>
                    <a:pt x="780022" y="747619"/>
                  </a:lnTo>
                  <a:lnTo>
                    <a:pt x="808981" y="712065"/>
                  </a:lnTo>
                  <a:lnTo>
                    <a:pt x="834234" y="673624"/>
                  </a:lnTo>
                  <a:lnTo>
                    <a:pt x="855508" y="632570"/>
                  </a:lnTo>
                  <a:lnTo>
                    <a:pt x="872529" y="589174"/>
                  </a:lnTo>
                  <a:lnTo>
                    <a:pt x="885025" y="543711"/>
                  </a:lnTo>
                  <a:lnTo>
                    <a:pt x="892723" y="496454"/>
                  </a:lnTo>
                  <a:lnTo>
                    <a:pt x="895350" y="447675"/>
                  </a:lnTo>
                  <a:lnTo>
                    <a:pt x="892723" y="398891"/>
                  </a:lnTo>
                  <a:lnTo>
                    <a:pt x="885025" y="351630"/>
                  </a:lnTo>
                  <a:lnTo>
                    <a:pt x="872529" y="306165"/>
                  </a:lnTo>
                  <a:lnTo>
                    <a:pt x="855508" y="262768"/>
                  </a:lnTo>
                  <a:lnTo>
                    <a:pt x="834234" y="221713"/>
                  </a:lnTo>
                  <a:lnTo>
                    <a:pt x="808981" y="183273"/>
                  </a:lnTo>
                  <a:lnTo>
                    <a:pt x="780022" y="147720"/>
                  </a:lnTo>
                  <a:lnTo>
                    <a:pt x="747629" y="115327"/>
                  </a:lnTo>
                  <a:lnTo>
                    <a:pt x="712076" y="86368"/>
                  </a:lnTo>
                  <a:lnTo>
                    <a:pt x="673636" y="61115"/>
                  </a:lnTo>
                  <a:lnTo>
                    <a:pt x="632581" y="39841"/>
                  </a:lnTo>
                  <a:lnTo>
                    <a:pt x="589184" y="22820"/>
                  </a:lnTo>
                  <a:lnTo>
                    <a:pt x="543719" y="10324"/>
                  </a:lnTo>
                  <a:lnTo>
                    <a:pt x="496458" y="2626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91377" y="5516904"/>
              <a:ext cx="277495" cy="102235"/>
            </a:xfrm>
            <a:custGeom>
              <a:avLst/>
              <a:gdLst/>
              <a:ahLst/>
              <a:cxnLst/>
              <a:rect l="l" t="t" r="r" b="b"/>
              <a:pathLst>
                <a:path w="277494" h="102235">
                  <a:moveTo>
                    <a:pt x="175526" y="0"/>
                  </a:moveTo>
                  <a:lnTo>
                    <a:pt x="125467" y="4996"/>
                  </a:lnTo>
                  <a:lnTo>
                    <a:pt x="78851" y="19288"/>
                  </a:lnTo>
                  <a:lnTo>
                    <a:pt x="36691" y="41832"/>
                  </a:lnTo>
                  <a:lnTo>
                    <a:pt x="0" y="71584"/>
                  </a:lnTo>
                  <a:lnTo>
                    <a:pt x="30784" y="101809"/>
                  </a:lnTo>
                  <a:lnTo>
                    <a:pt x="60919" y="77094"/>
                  </a:lnTo>
                  <a:lnTo>
                    <a:pt x="95661" y="58394"/>
                  </a:lnTo>
                  <a:lnTo>
                    <a:pt x="134150" y="46554"/>
                  </a:lnTo>
                  <a:lnTo>
                    <a:pt x="175526" y="42420"/>
                  </a:lnTo>
                  <a:lnTo>
                    <a:pt x="256406" y="42420"/>
                  </a:lnTo>
                  <a:lnTo>
                    <a:pt x="277243" y="21962"/>
                  </a:lnTo>
                  <a:lnTo>
                    <a:pt x="272065" y="19221"/>
                  </a:lnTo>
                  <a:lnTo>
                    <a:pt x="225517" y="4987"/>
                  </a:lnTo>
                  <a:lnTo>
                    <a:pt x="175526" y="0"/>
                  </a:lnTo>
                  <a:close/>
                </a:path>
                <a:path w="277494" h="102235">
                  <a:moveTo>
                    <a:pt x="256406" y="42420"/>
                  </a:moveTo>
                  <a:lnTo>
                    <a:pt x="175526" y="42420"/>
                  </a:lnTo>
                  <a:lnTo>
                    <a:pt x="216936" y="46554"/>
                  </a:lnTo>
                  <a:lnTo>
                    <a:pt x="243825" y="54773"/>
                  </a:lnTo>
                  <a:lnTo>
                    <a:pt x="256406" y="42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37284" y="5580535"/>
              <a:ext cx="180693" cy="1192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999360" y="2197798"/>
            <a:ext cx="981075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4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dirty="0" sz="1850" spc="-2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dirty="0" sz="1850" spc="-5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dirty="0" sz="1850" spc="-25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850" spc="2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850" spc="-2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850" spc="-25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850" spc="15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r>
              <a:rPr dirty="0" sz="1850" spc="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75046" y="2197798"/>
            <a:ext cx="1468120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5">
                <a:solidFill>
                  <a:srgbClr val="FFFFFF"/>
                </a:solidFill>
                <a:latin typeface="Carlito"/>
                <a:cs typeface="Carlito"/>
              </a:rPr>
              <a:t>Multi-modality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50604" y="2050351"/>
            <a:ext cx="2054860" cy="60769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15"/>
              </a:spcBef>
            </a:pPr>
            <a:r>
              <a:rPr dirty="0" sz="1850" spc="-5">
                <a:solidFill>
                  <a:srgbClr val="FFFFFF"/>
                </a:solidFill>
                <a:latin typeface="Carlito"/>
                <a:cs typeface="Carlito"/>
              </a:rPr>
              <a:t>Computer </a:t>
            </a:r>
            <a:r>
              <a:rPr dirty="0" sz="1850">
                <a:solidFill>
                  <a:srgbClr val="FFFFFF"/>
                </a:solidFill>
                <a:latin typeface="Carlito"/>
                <a:cs typeface="Carlito"/>
              </a:rPr>
              <a:t>supported  </a:t>
            </a:r>
            <a:r>
              <a:rPr dirty="0" sz="1850" spc="-5">
                <a:solidFill>
                  <a:srgbClr val="FFFFFF"/>
                </a:solidFill>
                <a:latin typeface="Carlito"/>
                <a:cs typeface="Carlito"/>
              </a:rPr>
              <a:t>cooperative</a:t>
            </a:r>
            <a:r>
              <a:rPr dirty="0" sz="1850" spc="1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Carlito"/>
                <a:cs typeface="Carlito"/>
              </a:rPr>
              <a:t>work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99360" y="3836987"/>
            <a:ext cx="1996439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dirty="0" sz="1850" spc="15">
                <a:solidFill>
                  <a:srgbClr val="FFFFFF"/>
                </a:solidFill>
                <a:latin typeface="Carlito"/>
                <a:cs typeface="Carlito"/>
              </a:rPr>
              <a:t>world </a:t>
            </a:r>
            <a:r>
              <a:rPr dirty="0" sz="1850" spc="10">
                <a:solidFill>
                  <a:srgbClr val="FFFFFF"/>
                </a:solidFill>
                <a:latin typeface="Carlito"/>
                <a:cs typeface="Carlito"/>
              </a:rPr>
              <a:t>wide</a:t>
            </a:r>
            <a:r>
              <a:rPr dirty="0" sz="18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50" spc="5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75046" y="3689667"/>
            <a:ext cx="1226185" cy="60769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15"/>
              </a:spcBef>
            </a:pPr>
            <a:r>
              <a:rPr dirty="0" sz="1850" spc="-5">
                <a:solidFill>
                  <a:srgbClr val="FFFFFF"/>
                </a:solidFill>
                <a:latin typeface="Carlito"/>
                <a:cs typeface="Carlito"/>
              </a:rPr>
              <a:t>Agent </a:t>
            </a:r>
            <a:r>
              <a:rPr dirty="0" sz="1850" spc="5">
                <a:solidFill>
                  <a:srgbClr val="FFFFFF"/>
                </a:solidFill>
                <a:latin typeface="Carlito"/>
                <a:cs typeface="Carlito"/>
              </a:rPr>
              <a:t>based  interfaces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50604" y="3689667"/>
            <a:ext cx="1080770" cy="60769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15"/>
              </a:spcBef>
            </a:pPr>
            <a:r>
              <a:rPr dirty="0" sz="1850" spc="15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dirty="0" sz="1850" spc="-1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dirty="0" sz="1850" spc="2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850" spc="-5">
                <a:solidFill>
                  <a:srgbClr val="FFFFFF"/>
                </a:solidFill>
                <a:latin typeface="Carlito"/>
                <a:cs typeface="Carlito"/>
              </a:rPr>
              <a:t>qu</a:t>
            </a:r>
            <a:r>
              <a:rPr dirty="0" sz="1850" spc="2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850" spc="-2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850" spc="-1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850" spc="-5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dirty="0" sz="1850" spc="5">
                <a:solidFill>
                  <a:srgbClr val="FFFFFF"/>
                </a:solidFill>
                <a:latin typeface="Carlito"/>
                <a:cs typeface="Carlito"/>
              </a:rPr>
              <a:t>s  </a:t>
            </a:r>
            <a:r>
              <a:rPr dirty="0" sz="1850" spc="-2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 sz="1850" spc="-1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850" spc="2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dirty="0" sz="1850" spc="-5">
                <a:solidFill>
                  <a:srgbClr val="FFFFFF"/>
                </a:solidFill>
                <a:latin typeface="Carlito"/>
                <a:cs typeface="Carlito"/>
              </a:rPr>
              <a:t>pu</a:t>
            </a:r>
            <a:r>
              <a:rPr dirty="0" sz="1850" spc="-2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850" spc="2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850" spc="-5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1850" spc="1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99360" y="5181282"/>
            <a:ext cx="1764030" cy="90360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15"/>
              </a:spcBef>
            </a:pPr>
            <a:r>
              <a:rPr dirty="0" sz="1850" spc="5">
                <a:solidFill>
                  <a:srgbClr val="FFFFFF"/>
                </a:solidFill>
                <a:latin typeface="Carlito"/>
                <a:cs typeface="Carlito"/>
              </a:rPr>
              <a:t>Sensor-based </a:t>
            </a:r>
            <a:r>
              <a:rPr dirty="0" sz="1850" spc="1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dirty="0" sz="1850">
                <a:solidFill>
                  <a:srgbClr val="FFFFFF"/>
                </a:solidFill>
                <a:latin typeface="Carlito"/>
                <a:cs typeface="Carlito"/>
              </a:rPr>
              <a:t>context </a:t>
            </a:r>
            <a:r>
              <a:rPr dirty="0" sz="1850" spc="15">
                <a:solidFill>
                  <a:srgbClr val="FFFFFF"/>
                </a:solidFill>
                <a:latin typeface="Carlito"/>
                <a:cs typeface="Carlito"/>
              </a:rPr>
              <a:t>aware  </a:t>
            </a:r>
            <a:r>
              <a:rPr dirty="0" sz="1850" spc="-5">
                <a:solidFill>
                  <a:srgbClr val="FFFFFF"/>
                </a:solidFill>
                <a:latin typeface="Carlito"/>
                <a:cs typeface="Carlito"/>
              </a:rPr>
              <a:t>interaction</a:t>
            </a:r>
            <a:endParaRPr sz="18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904430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95"/>
              <a:t>Paradigms for</a:t>
            </a:r>
            <a:r>
              <a:rPr dirty="0" spc="-1010"/>
              <a:t> </a:t>
            </a:r>
            <a:r>
              <a:rPr dirty="0" spc="-229"/>
              <a:t>Interaction </a:t>
            </a:r>
            <a:r>
              <a:rPr dirty="0" spc="-260"/>
              <a:t>(Time </a:t>
            </a:r>
            <a:r>
              <a:rPr dirty="0" spc="-170"/>
              <a:t>sharing)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37105"/>
            <a:ext cx="10354310" cy="4012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20">
                <a:latin typeface="Carlito"/>
                <a:cs typeface="Carlito"/>
              </a:rPr>
              <a:t>Relays </a:t>
            </a:r>
            <a:r>
              <a:rPr dirty="0" sz="2600" spc="15">
                <a:latin typeface="Carlito"/>
                <a:cs typeface="Carlito"/>
              </a:rPr>
              <a:t>-&gt; </a:t>
            </a:r>
            <a:r>
              <a:rPr dirty="0" sz="2600" spc="-15">
                <a:latin typeface="Carlito"/>
                <a:cs typeface="Carlito"/>
              </a:rPr>
              <a:t>Vacuum </a:t>
            </a:r>
            <a:r>
              <a:rPr dirty="0" sz="2600" spc="-10">
                <a:latin typeface="Carlito"/>
                <a:cs typeface="Carlito"/>
              </a:rPr>
              <a:t>electron </a:t>
            </a:r>
            <a:r>
              <a:rPr dirty="0" sz="2600" spc="-5">
                <a:latin typeface="Carlito"/>
                <a:cs typeface="Carlito"/>
              </a:rPr>
              <a:t>tubes </a:t>
            </a:r>
            <a:r>
              <a:rPr dirty="0" sz="2600" spc="15">
                <a:latin typeface="Carlito"/>
                <a:cs typeface="Carlito"/>
              </a:rPr>
              <a:t>-&gt; </a:t>
            </a:r>
            <a:r>
              <a:rPr dirty="0" sz="2600" spc="-10">
                <a:latin typeface="Carlito"/>
                <a:cs typeface="Carlito"/>
              </a:rPr>
              <a:t>transistors </a:t>
            </a:r>
            <a:r>
              <a:rPr dirty="0" sz="2600" spc="15">
                <a:latin typeface="Carlito"/>
                <a:cs typeface="Carlito"/>
              </a:rPr>
              <a:t>-&gt; </a:t>
            </a:r>
            <a:r>
              <a:rPr dirty="0" sz="2600" spc="-10">
                <a:latin typeface="Carlito"/>
                <a:cs typeface="Carlito"/>
              </a:rPr>
              <a:t>integrated</a:t>
            </a:r>
            <a:r>
              <a:rPr dirty="0" sz="2600" spc="-32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chips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5">
                <a:latin typeface="Carlito"/>
                <a:cs typeface="Carlito"/>
              </a:rPr>
              <a:t>Idea </a:t>
            </a:r>
            <a:r>
              <a:rPr dirty="0" sz="2600" spc="15">
                <a:latin typeface="Carlito"/>
                <a:cs typeface="Carlito"/>
              </a:rPr>
              <a:t>was </a:t>
            </a:r>
            <a:r>
              <a:rPr dirty="0" sz="2600" spc="-10">
                <a:latin typeface="Carlito"/>
                <a:cs typeface="Carlito"/>
              </a:rPr>
              <a:t>how </a:t>
            </a:r>
            <a:r>
              <a:rPr dirty="0" sz="2600">
                <a:latin typeface="Carlito"/>
                <a:cs typeface="Carlito"/>
              </a:rPr>
              <a:t>best </a:t>
            </a:r>
            <a:r>
              <a:rPr dirty="0" sz="2600" spc="15">
                <a:latin typeface="Carlito"/>
                <a:cs typeface="Carlito"/>
              </a:rPr>
              <a:t>to </a:t>
            </a:r>
            <a:r>
              <a:rPr dirty="0" sz="2600">
                <a:latin typeface="Carlito"/>
                <a:cs typeface="Carlito"/>
              </a:rPr>
              <a:t>apply </a:t>
            </a:r>
            <a:r>
              <a:rPr dirty="0" sz="2600" spc="5">
                <a:latin typeface="Carlito"/>
                <a:cs typeface="Carlito"/>
              </a:rPr>
              <a:t>the </a:t>
            </a:r>
            <a:r>
              <a:rPr dirty="0" sz="2600" spc="-15">
                <a:latin typeface="Carlito"/>
                <a:cs typeface="Carlito"/>
              </a:rPr>
              <a:t>burgeoning </a:t>
            </a:r>
            <a:r>
              <a:rPr dirty="0" sz="2600">
                <a:latin typeface="Carlito"/>
                <a:cs typeface="Carlito"/>
              </a:rPr>
              <a:t>computing</a:t>
            </a:r>
            <a:r>
              <a:rPr dirty="0" sz="2600" spc="-220">
                <a:latin typeface="Carlito"/>
                <a:cs typeface="Carlito"/>
              </a:rPr>
              <a:t> </a:t>
            </a:r>
            <a:r>
              <a:rPr dirty="0" sz="2600" spc="-20">
                <a:latin typeface="Carlito"/>
                <a:cs typeface="Carlito"/>
              </a:rPr>
              <a:t>technology.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ts val="2985"/>
              </a:lnSpc>
              <a:spcBef>
                <a:spcPts val="11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10">
                <a:latin typeface="Carlito"/>
                <a:cs typeface="Carlito"/>
              </a:rPr>
              <a:t>Time</a:t>
            </a:r>
            <a:r>
              <a:rPr dirty="0" sz="2600" spc="-10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sharing</a:t>
            </a:r>
            <a:endParaRPr sz="2600">
              <a:latin typeface="Carlito"/>
              <a:cs typeface="Carlito"/>
            </a:endParaRPr>
          </a:p>
          <a:p>
            <a:pPr lvl="1" marL="699135" indent="-229235">
              <a:lnSpc>
                <a:spcPts val="244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150" spc="10">
                <a:latin typeface="Carlito"/>
                <a:cs typeface="Carlito"/>
              </a:rPr>
              <a:t>single </a:t>
            </a:r>
            <a:r>
              <a:rPr dirty="0" sz="2150" spc="-5">
                <a:latin typeface="Carlito"/>
                <a:cs typeface="Carlito"/>
              </a:rPr>
              <a:t>computer </a:t>
            </a:r>
            <a:r>
              <a:rPr dirty="0" sz="2150">
                <a:latin typeface="Carlito"/>
                <a:cs typeface="Carlito"/>
              </a:rPr>
              <a:t>could </a:t>
            </a:r>
            <a:r>
              <a:rPr dirty="0" sz="2150" spc="-10">
                <a:latin typeface="Carlito"/>
                <a:cs typeface="Carlito"/>
              </a:rPr>
              <a:t>support </a:t>
            </a:r>
            <a:r>
              <a:rPr dirty="0" sz="2150" spc="10">
                <a:latin typeface="Carlito"/>
                <a:cs typeface="Carlito"/>
              </a:rPr>
              <a:t>multiple</a:t>
            </a:r>
            <a:r>
              <a:rPr dirty="0" sz="2150" spc="-5">
                <a:latin typeface="Carlito"/>
                <a:cs typeface="Carlito"/>
              </a:rPr>
              <a:t> </a:t>
            </a:r>
            <a:r>
              <a:rPr dirty="0" sz="2150" spc="-15">
                <a:latin typeface="Carlito"/>
                <a:cs typeface="Carlito"/>
              </a:rPr>
              <a:t>users.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ts val="265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5">
                <a:latin typeface="Carlito"/>
                <a:cs typeface="Carlito"/>
              </a:rPr>
              <a:t>Rather</a:t>
            </a:r>
            <a:r>
              <a:rPr dirty="0" sz="2600" spc="-8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than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rely</a:t>
            </a:r>
            <a:r>
              <a:rPr dirty="0" sz="2600" spc="-5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on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a</a:t>
            </a:r>
            <a:r>
              <a:rPr dirty="0" sz="2600" spc="3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model</a:t>
            </a:r>
            <a:r>
              <a:rPr dirty="0" sz="2600" spc="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of</a:t>
            </a:r>
            <a:r>
              <a:rPr dirty="0" sz="2600" spc="2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interaction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as</a:t>
            </a:r>
            <a:r>
              <a:rPr dirty="0" sz="2600" spc="-4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a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pre-planned</a:t>
            </a:r>
            <a:r>
              <a:rPr dirty="0" sz="2600" spc="-25">
                <a:latin typeface="Carlito"/>
                <a:cs typeface="Carlito"/>
              </a:rPr>
              <a:t> </a:t>
            </a:r>
            <a:r>
              <a:rPr dirty="0" sz="2600" spc="15">
                <a:latin typeface="Carlito"/>
                <a:cs typeface="Carlito"/>
              </a:rPr>
              <a:t>activity</a:t>
            </a:r>
            <a:r>
              <a:rPr dirty="0" sz="2600" spc="-13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that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180"/>
              </a:lnSpc>
            </a:pPr>
            <a:r>
              <a:rPr dirty="0" sz="2600">
                <a:latin typeface="Carlito"/>
                <a:cs typeface="Carlito"/>
              </a:rPr>
              <a:t>resulted </a:t>
            </a:r>
            <a:r>
              <a:rPr dirty="0" sz="2600" spc="10">
                <a:latin typeface="Carlito"/>
                <a:cs typeface="Carlito"/>
              </a:rPr>
              <a:t>in a </a:t>
            </a:r>
            <a:r>
              <a:rPr dirty="0" sz="2600">
                <a:latin typeface="Carlito"/>
                <a:cs typeface="Carlito"/>
              </a:rPr>
              <a:t>complete </a:t>
            </a:r>
            <a:r>
              <a:rPr dirty="0" sz="2600" spc="5">
                <a:latin typeface="Carlito"/>
                <a:cs typeface="Carlito"/>
              </a:rPr>
              <a:t>set </a:t>
            </a:r>
            <a:r>
              <a:rPr dirty="0" sz="2600" spc="-10">
                <a:latin typeface="Carlito"/>
                <a:cs typeface="Carlito"/>
              </a:rPr>
              <a:t>of </a:t>
            </a:r>
            <a:r>
              <a:rPr dirty="0" sz="2600">
                <a:latin typeface="Carlito"/>
                <a:cs typeface="Carlito"/>
              </a:rPr>
              <a:t>instructions</a:t>
            </a:r>
            <a:r>
              <a:rPr dirty="0" sz="2600" spc="-44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being </a:t>
            </a:r>
            <a:r>
              <a:rPr dirty="0" sz="2600" spc="10">
                <a:latin typeface="Carlito"/>
                <a:cs typeface="Carlito"/>
              </a:rPr>
              <a:t>laid </a:t>
            </a:r>
            <a:r>
              <a:rPr dirty="0" sz="2600" spc="-10">
                <a:latin typeface="Carlito"/>
                <a:cs typeface="Carlito"/>
              </a:rPr>
              <a:t>out </a:t>
            </a:r>
            <a:r>
              <a:rPr dirty="0" sz="2600" spc="-20">
                <a:latin typeface="Carlito"/>
                <a:cs typeface="Carlito"/>
              </a:rPr>
              <a:t>for </a:t>
            </a:r>
            <a:r>
              <a:rPr dirty="0" sz="2600" spc="5">
                <a:latin typeface="Carlito"/>
                <a:cs typeface="Carlito"/>
              </a:rPr>
              <a:t>the </a:t>
            </a:r>
            <a:r>
              <a:rPr dirty="0" sz="2600">
                <a:latin typeface="Carlito"/>
                <a:cs typeface="Carlito"/>
              </a:rPr>
              <a:t>computer </a:t>
            </a:r>
            <a:r>
              <a:rPr dirty="0" sz="2600" spc="15">
                <a:latin typeface="Carlito"/>
                <a:cs typeface="Carlito"/>
              </a:rPr>
              <a:t>to</a:t>
            </a:r>
            <a:endParaRPr sz="2600">
              <a:latin typeface="Carlito"/>
              <a:cs typeface="Carlito"/>
            </a:endParaRPr>
          </a:p>
          <a:p>
            <a:pPr marL="241300" marR="109855">
              <a:lnSpc>
                <a:spcPct val="69800"/>
              </a:lnSpc>
              <a:spcBef>
                <a:spcPts val="470"/>
              </a:spcBef>
            </a:pPr>
            <a:r>
              <a:rPr dirty="0" sz="2600" spc="-45">
                <a:latin typeface="Carlito"/>
                <a:cs typeface="Carlito"/>
              </a:rPr>
              <a:t>follow, </a:t>
            </a:r>
            <a:r>
              <a:rPr dirty="0" sz="2600" spc="5">
                <a:latin typeface="Carlito"/>
                <a:cs typeface="Carlito"/>
              </a:rPr>
              <a:t>truly </a:t>
            </a:r>
            <a:r>
              <a:rPr dirty="0" sz="2600">
                <a:latin typeface="Carlito"/>
                <a:cs typeface="Carlito"/>
              </a:rPr>
              <a:t>interactive </a:t>
            </a:r>
            <a:r>
              <a:rPr dirty="0" sz="2600" spc="-25">
                <a:latin typeface="Carlito"/>
                <a:cs typeface="Carlito"/>
              </a:rPr>
              <a:t>exchange </a:t>
            </a:r>
            <a:r>
              <a:rPr dirty="0" sz="2600" spc="-5">
                <a:latin typeface="Carlito"/>
                <a:cs typeface="Carlito"/>
              </a:rPr>
              <a:t>between </a:t>
            </a:r>
            <a:r>
              <a:rPr dirty="0" sz="2600" spc="-20">
                <a:latin typeface="Carlito"/>
                <a:cs typeface="Carlito"/>
              </a:rPr>
              <a:t>programmer </a:t>
            </a:r>
            <a:r>
              <a:rPr dirty="0" sz="2600" spc="5">
                <a:latin typeface="Carlito"/>
                <a:cs typeface="Carlito"/>
              </a:rPr>
              <a:t>and </a:t>
            </a:r>
            <a:r>
              <a:rPr dirty="0" sz="2600" spc="-5">
                <a:latin typeface="Carlito"/>
                <a:cs typeface="Carlito"/>
              </a:rPr>
              <a:t>computer </a:t>
            </a:r>
            <a:r>
              <a:rPr dirty="0" sz="2600" spc="15">
                <a:latin typeface="Carlito"/>
                <a:cs typeface="Carlito"/>
              </a:rPr>
              <a:t>was  </a:t>
            </a:r>
            <a:r>
              <a:rPr dirty="0" sz="2600" spc="-5">
                <a:latin typeface="Carlito"/>
                <a:cs typeface="Carlito"/>
              </a:rPr>
              <a:t>possible.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ts val="2650"/>
              </a:lnSpc>
              <a:spcBef>
                <a:spcPts val="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Carlito"/>
                <a:cs typeface="Carlito"/>
              </a:rPr>
              <a:t>The computer could </a:t>
            </a:r>
            <a:r>
              <a:rPr dirty="0" sz="2600" spc="-10">
                <a:latin typeface="Carlito"/>
                <a:cs typeface="Carlito"/>
              </a:rPr>
              <a:t>now </a:t>
            </a:r>
            <a:r>
              <a:rPr dirty="0" sz="2600" spc="-20">
                <a:latin typeface="Carlito"/>
                <a:cs typeface="Carlito"/>
              </a:rPr>
              <a:t>project </a:t>
            </a:r>
            <a:r>
              <a:rPr dirty="0" sz="2600" spc="5">
                <a:latin typeface="Carlito"/>
                <a:cs typeface="Carlito"/>
              </a:rPr>
              <a:t>itself </a:t>
            </a:r>
            <a:r>
              <a:rPr dirty="0" sz="2600" spc="15">
                <a:latin typeface="Carlito"/>
                <a:cs typeface="Carlito"/>
              </a:rPr>
              <a:t>as </a:t>
            </a:r>
            <a:r>
              <a:rPr dirty="0" sz="2600" spc="10">
                <a:latin typeface="Carlito"/>
                <a:cs typeface="Carlito"/>
              </a:rPr>
              <a:t>a </a:t>
            </a:r>
            <a:r>
              <a:rPr dirty="0" sz="2600">
                <a:latin typeface="Carlito"/>
                <a:cs typeface="Carlito"/>
              </a:rPr>
              <a:t>dedicated </a:t>
            </a:r>
            <a:r>
              <a:rPr dirty="0" sz="2600" spc="-5">
                <a:latin typeface="Carlito"/>
                <a:cs typeface="Carlito"/>
              </a:rPr>
              <a:t>partner </a:t>
            </a:r>
            <a:r>
              <a:rPr dirty="0" sz="2600" spc="15">
                <a:latin typeface="Carlito"/>
                <a:cs typeface="Carlito"/>
              </a:rPr>
              <a:t>with</a:t>
            </a:r>
            <a:r>
              <a:rPr dirty="0" sz="2600" spc="-37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each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215"/>
              </a:lnSpc>
            </a:pPr>
            <a:r>
              <a:rPr dirty="0" sz="2600" spc="-5">
                <a:latin typeface="Carlito"/>
                <a:cs typeface="Carlito"/>
              </a:rPr>
              <a:t>individual </a:t>
            </a:r>
            <a:r>
              <a:rPr dirty="0" sz="2600">
                <a:latin typeface="Carlito"/>
                <a:cs typeface="Carlito"/>
              </a:rPr>
              <a:t>user </a:t>
            </a:r>
            <a:r>
              <a:rPr dirty="0" sz="2600" spc="5">
                <a:latin typeface="Carlito"/>
                <a:cs typeface="Carlito"/>
              </a:rPr>
              <a:t>and the </a:t>
            </a:r>
            <a:r>
              <a:rPr dirty="0" sz="2600">
                <a:latin typeface="Carlito"/>
                <a:cs typeface="Carlito"/>
              </a:rPr>
              <a:t>increased </a:t>
            </a:r>
            <a:r>
              <a:rPr dirty="0" sz="2600" spc="-20">
                <a:latin typeface="Carlito"/>
                <a:cs typeface="Carlito"/>
              </a:rPr>
              <a:t>throughput </a:t>
            </a:r>
            <a:r>
              <a:rPr dirty="0" sz="2600" spc="-10">
                <a:latin typeface="Carlito"/>
                <a:cs typeface="Carlito"/>
              </a:rPr>
              <a:t>of </a:t>
            </a:r>
            <a:r>
              <a:rPr dirty="0" sz="2600" spc="-5">
                <a:latin typeface="Carlito"/>
                <a:cs typeface="Carlito"/>
              </a:rPr>
              <a:t>information between</a:t>
            </a:r>
            <a:r>
              <a:rPr dirty="0" sz="2600" spc="-15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user</a:t>
            </a:r>
            <a:endParaRPr sz="2600">
              <a:latin typeface="Carlito"/>
              <a:cs typeface="Carlito"/>
            </a:endParaRPr>
          </a:p>
          <a:p>
            <a:pPr marL="241300" marR="1294765">
              <a:lnSpc>
                <a:spcPct val="69900"/>
              </a:lnSpc>
              <a:spcBef>
                <a:spcPts val="505"/>
              </a:spcBef>
            </a:pPr>
            <a:r>
              <a:rPr dirty="0" sz="2600" spc="5">
                <a:latin typeface="Carlito"/>
                <a:cs typeface="Carlito"/>
              </a:rPr>
              <a:t>and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computer</a:t>
            </a:r>
            <a:r>
              <a:rPr dirty="0" sz="2600" spc="-8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allowed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the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human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20">
                <a:latin typeface="Carlito"/>
                <a:cs typeface="Carlito"/>
              </a:rPr>
              <a:t>to</a:t>
            </a:r>
            <a:r>
              <a:rPr dirty="0" sz="2600" spc="-3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become</a:t>
            </a:r>
            <a:r>
              <a:rPr dirty="0" sz="2600" spc="-100">
                <a:latin typeface="Carlito"/>
                <a:cs typeface="Carlito"/>
              </a:rPr>
              <a:t> </a:t>
            </a:r>
            <a:r>
              <a:rPr dirty="0" sz="2600" spc="10">
                <a:latin typeface="Carlito"/>
                <a:cs typeface="Carlito"/>
              </a:rPr>
              <a:t>a</a:t>
            </a:r>
            <a:r>
              <a:rPr dirty="0" sz="2600" spc="1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more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reactive</a:t>
            </a:r>
            <a:r>
              <a:rPr dirty="0" sz="2600" spc="-8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and  </a:t>
            </a:r>
            <a:r>
              <a:rPr dirty="0" sz="2600" spc="-5">
                <a:latin typeface="Carlito"/>
                <a:cs typeface="Carlito"/>
              </a:rPr>
              <a:t>spontaneous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-25">
                <a:latin typeface="Carlito"/>
                <a:cs typeface="Carlito"/>
              </a:rPr>
              <a:t>collaborator.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1035050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95"/>
              <a:t>Paradigms</a:t>
            </a:r>
            <a:r>
              <a:rPr dirty="0" spc="-560"/>
              <a:t> </a:t>
            </a:r>
            <a:r>
              <a:rPr dirty="0" spc="-195"/>
              <a:t>for</a:t>
            </a:r>
            <a:r>
              <a:rPr dirty="0" spc="-445"/>
              <a:t> </a:t>
            </a:r>
            <a:r>
              <a:rPr dirty="0" spc="-229"/>
              <a:t>Interaction</a:t>
            </a:r>
            <a:r>
              <a:rPr dirty="0" spc="-254"/>
              <a:t> </a:t>
            </a:r>
            <a:r>
              <a:rPr dirty="0" spc="-180"/>
              <a:t>(Video</a:t>
            </a:r>
            <a:r>
              <a:rPr dirty="0" spc="-415"/>
              <a:t> </a:t>
            </a:r>
            <a:r>
              <a:rPr dirty="0" spc="-204"/>
              <a:t>display</a:t>
            </a:r>
            <a:r>
              <a:rPr dirty="0" spc="-505"/>
              <a:t> </a:t>
            </a:r>
            <a:r>
              <a:rPr dirty="0" spc="-190"/>
              <a:t>units)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65680"/>
            <a:ext cx="10314305" cy="41446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15">
                <a:latin typeface="Carlito"/>
                <a:cs typeface="Carlito"/>
              </a:rPr>
              <a:t>In </a:t>
            </a:r>
            <a:r>
              <a:rPr dirty="0" sz="2600" spc="20">
                <a:latin typeface="Carlito"/>
                <a:cs typeface="Carlito"/>
              </a:rPr>
              <a:t>1962, </a:t>
            </a:r>
            <a:r>
              <a:rPr dirty="0" sz="2600">
                <a:latin typeface="Carlito"/>
                <a:cs typeface="Carlito"/>
              </a:rPr>
              <a:t>Ivan </a:t>
            </a:r>
            <a:r>
              <a:rPr dirty="0" sz="2600" spc="-5">
                <a:latin typeface="Carlito"/>
                <a:cs typeface="Carlito"/>
              </a:rPr>
              <a:t>Sutherland </a:t>
            </a:r>
            <a:r>
              <a:rPr dirty="0" sz="2600">
                <a:latin typeface="Carlito"/>
                <a:cs typeface="Carlito"/>
              </a:rPr>
              <a:t>showed </a:t>
            </a:r>
            <a:r>
              <a:rPr dirty="0" sz="2600" spc="-5">
                <a:latin typeface="Carlito"/>
                <a:cs typeface="Carlito"/>
              </a:rPr>
              <a:t>Sketchpad </a:t>
            </a:r>
            <a:r>
              <a:rPr dirty="0" sz="2600" spc="-30">
                <a:latin typeface="Carlito"/>
                <a:cs typeface="Carlito"/>
              </a:rPr>
              <a:t>program </a:t>
            </a:r>
            <a:r>
              <a:rPr dirty="0" sz="2600" spc="15">
                <a:latin typeface="Carlito"/>
                <a:cs typeface="Carlito"/>
              </a:rPr>
              <a:t>at</a:t>
            </a:r>
            <a:r>
              <a:rPr dirty="0" sz="2600" spc="-395">
                <a:latin typeface="Carlito"/>
                <a:cs typeface="Carlito"/>
              </a:rPr>
              <a:t> </a:t>
            </a:r>
            <a:r>
              <a:rPr dirty="0" sz="2600" spc="-65">
                <a:latin typeface="Carlito"/>
                <a:cs typeface="Carlito"/>
              </a:rPr>
              <a:t>MIT, </a:t>
            </a:r>
            <a:r>
              <a:rPr dirty="0" sz="2600">
                <a:latin typeface="Carlito"/>
                <a:cs typeface="Carlito"/>
              </a:rPr>
              <a:t>USA</a:t>
            </a:r>
            <a:endParaRPr sz="2600">
              <a:latin typeface="Carlito"/>
              <a:cs typeface="Carlito"/>
            </a:endParaRPr>
          </a:p>
          <a:p>
            <a:pPr lvl="1" marL="699135" marR="126364" indent="-229235">
              <a:lnSpc>
                <a:spcPts val="21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150" spc="-10">
                <a:latin typeface="Carlito"/>
                <a:cs typeface="Carlito"/>
              </a:rPr>
              <a:t>Sketchpad </a:t>
            </a:r>
            <a:r>
              <a:rPr dirty="0" sz="2150" spc="10">
                <a:latin typeface="Carlito"/>
                <a:cs typeface="Carlito"/>
              </a:rPr>
              <a:t>allowed a </a:t>
            </a:r>
            <a:r>
              <a:rPr dirty="0" sz="2150" spc="-5">
                <a:latin typeface="Carlito"/>
                <a:cs typeface="Carlito"/>
              </a:rPr>
              <a:t>computer </a:t>
            </a:r>
            <a:r>
              <a:rPr dirty="0" sz="2150" spc="-10">
                <a:latin typeface="Carlito"/>
                <a:cs typeface="Carlito"/>
              </a:rPr>
              <a:t>operator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 spc="-5">
                <a:latin typeface="Carlito"/>
                <a:cs typeface="Carlito"/>
              </a:rPr>
              <a:t>use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 spc="-5">
                <a:latin typeface="Carlito"/>
                <a:cs typeface="Carlito"/>
              </a:rPr>
              <a:t>computer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 spc="-5">
                <a:latin typeface="Carlito"/>
                <a:cs typeface="Carlito"/>
              </a:rPr>
              <a:t>create, very </a:t>
            </a:r>
            <a:r>
              <a:rPr dirty="0" sz="2150" spc="-25">
                <a:latin typeface="Carlito"/>
                <a:cs typeface="Carlito"/>
              </a:rPr>
              <a:t>rapidly,  </a:t>
            </a:r>
            <a:r>
              <a:rPr dirty="0" sz="2150">
                <a:latin typeface="Carlito"/>
                <a:cs typeface="Carlito"/>
              </a:rPr>
              <a:t>sophisticated visual models on </a:t>
            </a:r>
            <a:r>
              <a:rPr dirty="0" sz="2150" spc="10">
                <a:latin typeface="Carlito"/>
                <a:cs typeface="Carlito"/>
              </a:rPr>
              <a:t>a </a:t>
            </a:r>
            <a:r>
              <a:rPr dirty="0" sz="2150" spc="-5">
                <a:latin typeface="Carlito"/>
                <a:cs typeface="Carlito"/>
              </a:rPr>
              <a:t>display </a:t>
            </a:r>
            <a:r>
              <a:rPr dirty="0" sz="2150" spc="-15">
                <a:latin typeface="Carlito"/>
                <a:cs typeface="Carlito"/>
              </a:rPr>
              <a:t>screen </a:t>
            </a:r>
            <a:r>
              <a:rPr dirty="0" sz="2150" spc="10">
                <a:latin typeface="Carlito"/>
                <a:cs typeface="Carlito"/>
              </a:rPr>
              <a:t>that </a:t>
            </a:r>
            <a:r>
              <a:rPr dirty="0" sz="2150" spc="-10">
                <a:latin typeface="Carlito"/>
                <a:cs typeface="Carlito"/>
              </a:rPr>
              <a:t>resembled </a:t>
            </a:r>
            <a:r>
              <a:rPr dirty="0" sz="2150" spc="10">
                <a:latin typeface="Carlito"/>
                <a:cs typeface="Carlito"/>
              </a:rPr>
              <a:t>a </a:t>
            </a:r>
            <a:r>
              <a:rPr dirty="0" sz="2150">
                <a:latin typeface="Carlito"/>
                <a:cs typeface="Carlito"/>
              </a:rPr>
              <a:t>television</a:t>
            </a:r>
            <a:r>
              <a:rPr dirty="0" sz="2150" spc="90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set.</a:t>
            </a:r>
            <a:endParaRPr sz="2150">
              <a:latin typeface="Carlito"/>
              <a:cs typeface="Carlito"/>
            </a:endParaRPr>
          </a:p>
          <a:p>
            <a:pPr lvl="1" marL="699135" marR="55880" indent="-229235">
              <a:lnSpc>
                <a:spcPts val="210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150">
                <a:latin typeface="Carlito"/>
                <a:cs typeface="Carlito"/>
              </a:rPr>
              <a:t>The visual patterns could be </a:t>
            </a:r>
            <a:r>
              <a:rPr dirty="0" sz="2150" spc="-5">
                <a:latin typeface="Carlito"/>
                <a:cs typeface="Carlito"/>
              </a:rPr>
              <a:t>stored </a:t>
            </a:r>
            <a:r>
              <a:rPr dirty="0" sz="2150" spc="20">
                <a:latin typeface="Carlito"/>
                <a:cs typeface="Carlito"/>
              </a:rPr>
              <a:t>in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 spc="-15">
                <a:latin typeface="Carlito"/>
                <a:cs typeface="Carlito"/>
              </a:rPr>
              <a:t>computer’s </a:t>
            </a:r>
            <a:r>
              <a:rPr dirty="0" sz="2150" spc="-5">
                <a:latin typeface="Carlito"/>
                <a:cs typeface="Carlito"/>
              </a:rPr>
              <a:t>memory like </a:t>
            </a:r>
            <a:r>
              <a:rPr dirty="0" sz="2150" spc="-20">
                <a:latin typeface="Carlito"/>
                <a:cs typeface="Carlito"/>
              </a:rPr>
              <a:t>any </a:t>
            </a:r>
            <a:r>
              <a:rPr dirty="0" sz="2150" spc="-5">
                <a:latin typeface="Carlito"/>
                <a:cs typeface="Carlito"/>
              </a:rPr>
              <a:t>other </a:t>
            </a:r>
            <a:r>
              <a:rPr dirty="0" sz="2150" spc="10">
                <a:latin typeface="Carlito"/>
                <a:cs typeface="Carlito"/>
              </a:rPr>
              <a:t>data,  and </a:t>
            </a:r>
            <a:r>
              <a:rPr dirty="0" sz="2150">
                <a:latin typeface="Carlito"/>
                <a:cs typeface="Carlito"/>
              </a:rPr>
              <a:t>could be </a:t>
            </a:r>
            <a:r>
              <a:rPr dirty="0" sz="2150" spc="5">
                <a:latin typeface="Carlito"/>
                <a:cs typeface="Carlito"/>
              </a:rPr>
              <a:t>manipulated </a:t>
            </a:r>
            <a:r>
              <a:rPr dirty="0" sz="2150">
                <a:latin typeface="Carlito"/>
                <a:cs typeface="Carlito"/>
              </a:rPr>
              <a:t>by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 spc="-15">
                <a:latin typeface="Carlito"/>
                <a:cs typeface="Carlito"/>
              </a:rPr>
              <a:t>computer’s </a:t>
            </a:r>
            <a:r>
              <a:rPr dirty="0" sz="2150" spc="-35">
                <a:latin typeface="Carlito"/>
                <a:cs typeface="Carlito"/>
              </a:rPr>
              <a:t>processor. </a:t>
            </a:r>
            <a:r>
              <a:rPr dirty="0" sz="2150" spc="5">
                <a:latin typeface="Carlito"/>
                <a:cs typeface="Carlito"/>
              </a:rPr>
              <a:t>. . . But </a:t>
            </a:r>
            <a:r>
              <a:rPr dirty="0" sz="2150" spc="-15">
                <a:latin typeface="Carlito"/>
                <a:cs typeface="Carlito"/>
              </a:rPr>
              <a:t>Sketchpad </a:t>
            </a:r>
            <a:r>
              <a:rPr dirty="0" sz="2150" spc="15">
                <a:latin typeface="Carlito"/>
                <a:cs typeface="Carlito"/>
              </a:rPr>
              <a:t>was </a:t>
            </a:r>
            <a:r>
              <a:rPr dirty="0" sz="2150">
                <a:latin typeface="Carlito"/>
                <a:cs typeface="Carlito"/>
              </a:rPr>
              <a:t>much  more </a:t>
            </a:r>
            <a:r>
              <a:rPr dirty="0" sz="2150" spc="10">
                <a:latin typeface="Carlito"/>
                <a:cs typeface="Carlito"/>
              </a:rPr>
              <a:t>than a </a:t>
            </a:r>
            <a:r>
              <a:rPr dirty="0" sz="2150">
                <a:latin typeface="Carlito"/>
                <a:cs typeface="Carlito"/>
              </a:rPr>
              <a:t>tool </a:t>
            </a:r>
            <a:r>
              <a:rPr dirty="0" sz="2150" spc="-20">
                <a:latin typeface="Carlito"/>
                <a:cs typeface="Carlito"/>
              </a:rPr>
              <a:t>for </a:t>
            </a:r>
            <a:r>
              <a:rPr dirty="0" sz="2150">
                <a:latin typeface="Carlito"/>
                <a:cs typeface="Carlito"/>
              </a:rPr>
              <a:t>creating visual</a:t>
            </a:r>
            <a:r>
              <a:rPr dirty="0" sz="2150" spc="325">
                <a:latin typeface="Carlito"/>
                <a:cs typeface="Carlito"/>
              </a:rPr>
              <a:t> </a:t>
            </a:r>
            <a:r>
              <a:rPr dirty="0" sz="2150" spc="-10">
                <a:latin typeface="Carlito"/>
                <a:cs typeface="Carlito"/>
              </a:rPr>
              <a:t>displays.</a:t>
            </a:r>
            <a:endParaRPr sz="2150">
              <a:latin typeface="Carlito"/>
              <a:cs typeface="Carlito"/>
            </a:endParaRPr>
          </a:p>
          <a:p>
            <a:pPr lvl="1" marL="699135" marR="5080" indent="-229235">
              <a:lnSpc>
                <a:spcPts val="210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150" spc="-5">
                <a:latin typeface="Carlito"/>
                <a:cs typeface="Carlito"/>
              </a:rPr>
              <a:t>It </a:t>
            </a:r>
            <a:r>
              <a:rPr dirty="0" sz="2150" spc="15">
                <a:latin typeface="Carlito"/>
                <a:cs typeface="Carlito"/>
              </a:rPr>
              <a:t>was </a:t>
            </a:r>
            <a:r>
              <a:rPr dirty="0" sz="2150" spc="10">
                <a:latin typeface="Carlito"/>
                <a:cs typeface="Carlito"/>
              </a:rPr>
              <a:t>a </a:t>
            </a:r>
            <a:r>
              <a:rPr dirty="0" sz="2150" spc="5">
                <a:latin typeface="Carlito"/>
                <a:cs typeface="Carlito"/>
              </a:rPr>
              <a:t>kind </a:t>
            </a:r>
            <a:r>
              <a:rPr dirty="0" sz="2150" spc="-5">
                <a:latin typeface="Carlito"/>
                <a:cs typeface="Carlito"/>
              </a:rPr>
              <a:t>of </a:t>
            </a:r>
            <a:r>
              <a:rPr dirty="0" sz="2150" spc="10">
                <a:latin typeface="Carlito"/>
                <a:cs typeface="Carlito"/>
              </a:rPr>
              <a:t>simulation </a:t>
            </a:r>
            <a:r>
              <a:rPr dirty="0" sz="2150" spc="15">
                <a:latin typeface="Carlito"/>
                <a:cs typeface="Carlito"/>
              </a:rPr>
              <a:t>language </a:t>
            </a:r>
            <a:r>
              <a:rPr dirty="0" sz="2150" spc="10">
                <a:latin typeface="Carlito"/>
                <a:cs typeface="Carlito"/>
              </a:rPr>
              <a:t>that </a:t>
            </a:r>
            <a:r>
              <a:rPr dirty="0" sz="2150">
                <a:latin typeface="Carlito"/>
                <a:cs typeface="Carlito"/>
              </a:rPr>
              <a:t>enabled </a:t>
            </a:r>
            <a:r>
              <a:rPr dirty="0" sz="2150" spc="-5">
                <a:latin typeface="Carlito"/>
                <a:cs typeface="Carlito"/>
              </a:rPr>
              <a:t>computers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>
                <a:latin typeface="Carlito"/>
                <a:cs typeface="Carlito"/>
              </a:rPr>
              <a:t>translate </a:t>
            </a:r>
            <a:r>
              <a:rPr dirty="0" sz="2150" spc="-5">
                <a:latin typeface="Carlito"/>
                <a:cs typeface="Carlito"/>
              </a:rPr>
              <a:t>abstractions  </a:t>
            </a:r>
            <a:r>
              <a:rPr dirty="0" sz="2150" spc="10">
                <a:latin typeface="Carlito"/>
                <a:cs typeface="Carlito"/>
              </a:rPr>
              <a:t>into </a:t>
            </a:r>
            <a:r>
              <a:rPr dirty="0" sz="2150">
                <a:latin typeface="Carlito"/>
                <a:cs typeface="Carlito"/>
              </a:rPr>
              <a:t>perceptually </a:t>
            </a:r>
            <a:r>
              <a:rPr dirty="0" sz="2150" spc="-5">
                <a:latin typeface="Carlito"/>
                <a:cs typeface="Carlito"/>
              </a:rPr>
              <a:t>concrete</a:t>
            </a:r>
            <a:r>
              <a:rPr dirty="0" sz="2150" spc="-310">
                <a:latin typeface="Carlito"/>
                <a:cs typeface="Carlito"/>
              </a:rPr>
              <a:t> </a:t>
            </a:r>
            <a:r>
              <a:rPr dirty="0" sz="2150" spc="-15">
                <a:latin typeface="Carlito"/>
                <a:cs typeface="Carlito"/>
              </a:rPr>
              <a:t>forms.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5">
                <a:latin typeface="Carlito"/>
                <a:cs typeface="Carlito"/>
              </a:rPr>
              <a:t>Sketchpad demonstrated </a:t>
            </a:r>
            <a:r>
              <a:rPr dirty="0" sz="2600" spc="20">
                <a:latin typeface="Carlito"/>
                <a:cs typeface="Carlito"/>
              </a:rPr>
              <a:t>two</a:t>
            </a:r>
            <a:r>
              <a:rPr dirty="0" sz="2600" spc="-42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important ideas.</a:t>
            </a:r>
            <a:endParaRPr sz="2600">
              <a:latin typeface="Carlito"/>
              <a:cs typeface="Carlito"/>
            </a:endParaRPr>
          </a:p>
          <a:p>
            <a:pPr algn="just" lvl="1" marL="699135" indent="-22923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150">
                <a:latin typeface="Carlito"/>
                <a:cs typeface="Carlito"/>
              </a:rPr>
              <a:t>First, </a:t>
            </a:r>
            <a:r>
              <a:rPr dirty="0" sz="2150" spc="-5">
                <a:latin typeface="Carlito"/>
                <a:cs typeface="Carlito"/>
              </a:rPr>
              <a:t>computers </a:t>
            </a:r>
            <a:r>
              <a:rPr dirty="0" sz="2150">
                <a:latin typeface="Carlito"/>
                <a:cs typeface="Carlito"/>
              </a:rPr>
              <a:t>could be </a:t>
            </a:r>
            <a:r>
              <a:rPr dirty="0" sz="2150" spc="-10">
                <a:latin typeface="Carlito"/>
                <a:cs typeface="Carlito"/>
              </a:rPr>
              <a:t>used </a:t>
            </a:r>
            <a:r>
              <a:rPr dirty="0" sz="2150" spc="-20">
                <a:latin typeface="Carlito"/>
                <a:cs typeface="Carlito"/>
              </a:rPr>
              <a:t>for </a:t>
            </a:r>
            <a:r>
              <a:rPr dirty="0" sz="2150">
                <a:latin typeface="Carlito"/>
                <a:cs typeface="Carlito"/>
              </a:rPr>
              <a:t>more </a:t>
            </a:r>
            <a:r>
              <a:rPr dirty="0" sz="2150" spc="10">
                <a:latin typeface="Carlito"/>
                <a:cs typeface="Carlito"/>
              </a:rPr>
              <a:t>than </a:t>
            </a:r>
            <a:r>
              <a:rPr dirty="0" sz="2150" spc="-5">
                <a:latin typeface="Carlito"/>
                <a:cs typeface="Carlito"/>
              </a:rPr>
              <a:t>just </a:t>
            </a:r>
            <a:r>
              <a:rPr dirty="0" sz="2150" spc="10">
                <a:latin typeface="Carlito"/>
                <a:cs typeface="Carlito"/>
              </a:rPr>
              <a:t>data</a:t>
            </a:r>
            <a:r>
              <a:rPr dirty="0" sz="2150" spc="185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processing.</a:t>
            </a:r>
            <a:endParaRPr sz="2150">
              <a:latin typeface="Carlito"/>
              <a:cs typeface="Carlito"/>
            </a:endParaRPr>
          </a:p>
          <a:p>
            <a:pPr algn="just" lvl="1" marL="699135" marR="160655" indent="-229235">
              <a:lnSpc>
                <a:spcPts val="2100"/>
              </a:lnSpc>
              <a:spcBef>
                <a:spcPts val="52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150" spc="-25">
                <a:latin typeface="Carlito"/>
                <a:cs typeface="Carlito"/>
              </a:rPr>
              <a:t>Secondly, </a:t>
            </a:r>
            <a:r>
              <a:rPr dirty="0" sz="2150" spc="-15">
                <a:latin typeface="Carlito"/>
                <a:cs typeface="Carlito"/>
              </a:rPr>
              <a:t>Sutherland’s </a:t>
            </a:r>
            <a:r>
              <a:rPr dirty="0" sz="2150" spc="-10">
                <a:latin typeface="Carlito"/>
                <a:cs typeface="Carlito"/>
              </a:rPr>
              <a:t>efforts demonstrated </a:t>
            </a:r>
            <a:r>
              <a:rPr dirty="0" sz="2150">
                <a:latin typeface="Carlito"/>
                <a:cs typeface="Carlito"/>
              </a:rPr>
              <a:t>how </a:t>
            </a:r>
            <a:r>
              <a:rPr dirty="0" sz="2150" spc="5">
                <a:latin typeface="Carlito"/>
                <a:cs typeface="Carlito"/>
              </a:rPr>
              <a:t>important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contribution </a:t>
            </a:r>
            <a:r>
              <a:rPr dirty="0" sz="2150" spc="-5">
                <a:latin typeface="Carlito"/>
                <a:cs typeface="Carlito"/>
              </a:rPr>
              <a:t>of one  </a:t>
            </a:r>
            <a:r>
              <a:rPr dirty="0" sz="2150" spc="5">
                <a:latin typeface="Carlito"/>
                <a:cs typeface="Carlito"/>
              </a:rPr>
              <a:t>creative </a:t>
            </a:r>
            <a:r>
              <a:rPr dirty="0" sz="2150" spc="10">
                <a:latin typeface="Carlito"/>
                <a:cs typeface="Carlito"/>
              </a:rPr>
              <a:t>mind </a:t>
            </a:r>
            <a:r>
              <a:rPr dirty="0" sz="2150">
                <a:latin typeface="Carlito"/>
                <a:cs typeface="Carlito"/>
              </a:rPr>
              <a:t>(coupled </a:t>
            </a:r>
            <a:r>
              <a:rPr dirty="0" sz="2150" spc="20">
                <a:latin typeface="Carlito"/>
                <a:cs typeface="Carlito"/>
              </a:rPr>
              <a:t>with </a:t>
            </a:r>
            <a:r>
              <a:rPr dirty="0" sz="2150" spc="10">
                <a:latin typeface="Carlito"/>
                <a:cs typeface="Carlito"/>
              </a:rPr>
              <a:t>a </a:t>
            </a:r>
            <a:r>
              <a:rPr dirty="0" sz="2150" spc="5">
                <a:latin typeface="Carlito"/>
                <a:cs typeface="Carlito"/>
              </a:rPr>
              <a:t>dogged determination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 spc="-10">
                <a:latin typeface="Carlito"/>
                <a:cs typeface="Carlito"/>
              </a:rPr>
              <a:t>see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idea through) could  be </a:t>
            </a:r>
            <a:r>
              <a:rPr dirty="0" sz="2150" spc="20">
                <a:latin typeface="Carlito"/>
                <a:cs typeface="Carlito"/>
              </a:rPr>
              <a:t>to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 spc="5">
                <a:latin typeface="Carlito"/>
                <a:cs typeface="Carlito"/>
              </a:rPr>
              <a:t>entire </a:t>
            </a:r>
            <a:r>
              <a:rPr dirty="0" sz="2150">
                <a:latin typeface="Carlito"/>
                <a:cs typeface="Carlito"/>
              </a:rPr>
              <a:t>history of</a:t>
            </a:r>
            <a:r>
              <a:rPr dirty="0" sz="2150" spc="185">
                <a:latin typeface="Carlito"/>
                <a:cs typeface="Carlito"/>
              </a:rPr>
              <a:t> </a:t>
            </a:r>
            <a:r>
              <a:rPr dirty="0" sz="2150" spc="5">
                <a:latin typeface="Carlito"/>
                <a:cs typeface="Carlito"/>
              </a:rPr>
              <a:t>computing.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 spc="-195"/>
              <a:t>Paradigms for </a:t>
            </a:r>
            <a:r>
              <a:rPr dirty="0" spc="-229"/>
              <a:t>Interaction</a:t>
            </a:r>
            <a:r>
              <a:rPr dirty="0" spc="-890"/>
              <a:t> </a:t>
            </a:r>
            <a:r>
              <a:rPr dirty="0" spc="-190"/>
              <a:t>(Programming  </a:t>
            </a:r>
            <a:r>
              <a:rPr dirty="0" spc="-245"/>
              <a:t>toolkit)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65998"/>
            <a:ext cx="10282555" cy="37490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9235">
              <a:lnSpc>
                <a:spcPts val="2025"/>
              </a:lnSpc>
              <a:spcBef>
                <a:spcPts val="1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000" spc="10">
                <a:latin typeface="Carlito"/>
                <a:cs typeface="Carlito"/>
              </a:rPr>
              <a:t>Douglas</a:t>
            </a:r>
            <a:r>
              <a:rPr dirty="0" sz="2000" spc="-114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Engelbart’s</a:t>
            </a:r>
            <a:r>
              <a:rPr dirty="0" sz="2000" spc="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in</a:t>
            </a:r>
            <a:r>
              <a:rPr dirty="0" sz="2000" spc="-10">
                <a:latin typeface="Carlito"/>
                <a:cs typeface="Carlito"/>
              </a:rPr>
              <a:t> </a:t>
            </a:r>
            <a:r>
              <a:rPr dirty="0" sz="2000" spc="25">
                <a:latin typeface="Carlito"/>
                <a:cs typeface="Carlito"/>
              </a:rPr>
              <a:t>1950s</a:t>
            </a:r>
            <a:r>
              <a:rPr dirty="0" sz="2000" spc="-12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thought</a:t>
            </a:r>
            <a:r>
              <a:rPr dirty="0" sz="2000" spc="-7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computer</a:t>
            </a:r>
            <a:r>
              <a:rPr dirty="0" sz="2000" spc="-10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technology</a:t>
            </a:r>
            <a:r>
              <a:rPr dirty="0" sz="2000" spc="60">
                <a:latin typeface="Carlito"/>
                <a:cs typeface="Carlito"/>
              </a:rPr>
              <a:t> </a:t>
            </a:r>
            <a:r>
              <a:rPr dirty="0" sz="2000" spc="10">
                <a:latin typeface="Carlito"/>
                <a:cs typeface="Carlito"/>
              </a:rPr>
              <a:t>as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10">
                <a:latin typeface="Carlito"/>
                <a:cs typeface="Carlito"/>
              </a:rPr>
              <a:t>a</a:t>
            </a:r>
            <a:r>
              <a:rPr dirty="0" sz="2000" spc="15">
                <a:latin typeface="Carlito"/>
                <a:cs typeface="Carlito"/>
              </a:rPr>
              <a:t> </a:t>
            </a:r>
            <a:r>
              <a:rPr dirty="0" sz="2000" spc="5">
                <a:latin typeface="Carlito"/>
                <a:cs typeface="Carlito"/>
              </a:rPr>
              <a:t>means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of</a:t>
            </a:r>
            <a:r>
              <a:rPr dirty="0" sz="2000" spc="-1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complementing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 spc="10">
                <a:latin typeface="Carlito"/>
                <a:cs typeface="Carlito"/>
              </a:rPr>
              <a:t>human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025"/>
              </a:lnSpc>
            </a:pPr>
            <a:r>
              <a:rPr dirty="0" sz="2000" spc="-5">
                <a:latin typeface="Carlito"/>
                <a:cs typeface="Carlito"/>
              </a:rPr>
              <a:t>problem-solving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 spc="-25">
                <a:latin typeface="Carlito"/>
                <a:cs typeface="Carlito"/>
              </a:rPr>
              <a:t>activity.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025"/>
              </a:lnSpc>
              <a:spcBef>
                <a:spcPts val="3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000" spc="5">
                <a:latin typeface="Carlito"/>
                <a:cs typeface="Carlito"/>
              </a:rPr>
              <a:t>Many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ideas </a:t>
            </a:r>
            <a:r>
              <a:rPr dirty="0" sz="2000" spc="5">
                <a:latin typeface="Carlito"/>
                <a:cs typeface="Carlito"/>
              </a:rPr>
              <a:t>that </a:t>
            </a:r>
            <a:r>
              <a:rPr dirty="0" sz="2000" spc="-10">
                <a:latin typeface="Carlito"/>
                <a:cs typeface="Carlito"/>
              </a:rPr>
              <a:t>Engelbart’s </a:t>
            </a:r>
            <a:r>
              <a:rPr dirty="0" sz="2000">
                <a:latin typeface="Carlito"/>
                <a:cs typeface="Carlito"/>
              </a:rPr>
              <a:t>team </a:t>
            </a:r>
            <a:r>
              <a:rPr dirty="0" sz="2000" spc="-10">
                <a:latin typeface="Carlito"/>
                <a:cs typeface="Carlito"/>
              </a:rPr>
              <a:t>developed </a:t>
            </a:r>
            <a:r>
              <a:rPr dirty="0" sz="2000" spc="10">
                <a:latin typeface="Carlito"/>
                <a:cs typeface="Carlito"/>
              </a:rPr>
              <a:t>at </a:t>
            </a:r>
            <a:r>
              <a:rPr dirty="0" sz="2000" spc="5">
                <a:latin typeface="Carlito"/>
                <a:cs typeface="Carlito"/>
              </a:rPr>
              <a:t>the Augmentation </a:t>
            </a:r>
            <a:r>
              <a:rPr dirty="0" sz="2000">
                <a:latin typeface="Carlito"/>
                <a:cs typeface="Carlito"/>
              </a:rPr>
              <a:t>Research </a:t>
            </a:r>
            <a:r>
              <a:rPr dirty="0" sz="2000" spc="-10">
                <a:latin typeface="Carlito"/>
                <a:cs typeface="Carlito"/>
              </a:rPr>
              <a:t>Center </a:t>
            </a:r>
            <a:r>
              <a:rPr dirty="0" sz="2000" spc="10">
                <a:latin typeface="Carlito"/>
                <a:cs typeface="Carlito"/>
              </a:rPr>
              <a:t>–</a:t>
            </a:r>
            <a:r>
              <a:rPr dirty="0" sz="2000" spc="-240">
                <a:latin typeface="Carlito"/>
                <a:cs typeface="Carlito"/>
              </a:rPr>
              <a:t> </a:t>
            </a:r>
            <a:r>
              <a:rPr dirty="0" sz="2000" spc="5">
                <a:latin typeface="Carlito"/>
                <a:cs typeface="Carlito"/>
              </a:rPr>
              <a:t>such</a:t>
            </a:r>
            <a:endParaRPr sz="2000">
              <a:latin typeface="Carlito"/>
              <a:cs typeface="Carlito"/>
            </a:endParaRPr>
          </a:p>
          <a:p>
            <a:pPr marL="241300" marR="177165">
              <a:lnSpc>
                <a:spcPct val="72000"/>
              </a:lnSpc>
              <a:spcBef>
                <a:spcPts val="295"/>
              </a:spcBef>
            </a:pPr>
            <a:r>
              <a:rPr dirty="0" sz="2000" spc="10">
                <a:latin typeface="Carlito"/>
                <a:cs typeface="Carlito"/>
              </a:rPr>
              <a:t>as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word</a:t>
            </a:r>
            <a:r>
              <a:rPr dirty="0" sz="2000" spc="-1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processing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 spc="5">
                <a:latin typeface="Carlito"/>
                <a:cs typeface="Carlito"/>
              </a:rPr>
              <a:t>and</a:t>
            </a:r>
            <a:r>
              <a:rPr dirty="0" sz="2000" spc="-15">
                <a:latin typeface="Carlito"/>
                <a:cs typeface="Carlito"/>
              </a:rPr>
              <a:t> </a:t>
            </a:r>
            <a:r>
              <a:rPr dirty="0" sz="2000" spc="5">
                <a:latin typeface="Carlito"/>
                <a:cs typeface="Carlito"/>
              </a:rPr>
              <a:t>the</a:t>
            </a:r>
            <a:r>
              <a:rPr dirty="0" sz="2000" spc="-30">
                <a:latin typeface="Carlito"/>
                <a:cs typeface="Carlito"/>
              </a:rPr>
              <a:t> </a:t>
            </a:r>
            <a:r>
              <a:rPr dirty="0" sz="2000" spc="15">
                <a:latin typeface="Carlito"/>
                <a:cs typeface="Carlito"/>
              </a:rPr>
              <a:t>mouse</a:t>
            </a:r>
            <a:r>
              <a:rPr dirty="0" sz="2000" spc="-5">
                <a:latin typeface="Carlito"/>
                <a:cs typeface="Carlito"/>
              </a:rPr>
              <a:t> </a:t>
            </a:r>
            <a:r>
              <a:rPr dirty="0" sz="2000" spc="10">
                <a:latin typeface="Carlito"/>
                <a:cs typeface="Carlito"/>
              </a:rPr>
              <a:t>–</a:t>
            </a:r>
            <a:r>
              <a:rPr dirty="0" sz="2000" spc="-3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only</a:t>
            </a:r>
            <a:r>
              <a:rPr dirty="0" sz="2000" spc="-1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attained</a:t>
            </a:r>
            <a:r>
              <a:rPr dirty="0" sz="2000" spc="-85">
                <a:latin typeface="Carlito"/>
                <a:cs typeface="Carlito"/>
              </a:rPr>
              <a:t> </a:t>
            </a:r>
            <a:r>
              <a:rPr dirty="0" sz="2000" spc="25">
                <a:latin typeface="Carlito"/>
                <a:cs typeface="Carlito"/>
              </a:rPr>
              <a:t>mass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commercial</a:t>
            </a:r>
            <a:r>
              <a:rPr dirty="0" sz="2000" spc="-8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success</a:t>
            </a:r>
            <a:r>
              <a:rPr dirty="0" sz="2000" spc="3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decades</a:t>
            </a:r>
            <a:r>
              <a:rPr dirty="0" sz="2000" spc="3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after</a:t>
            </a:r>
            <a:r>
              <a:rPr dirty="0" sz="2000" spc="-3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their  </a:t>
            </a:r>
            <a:r>
              <a:rPr dirty="0" sz="2000" spc="-10">
                <a:latin typeface="Carlito"/>
                <a:cs typeface="Carlito"/>
              </a:rPr>
              <a:t>invention.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065"/>
              </a:lnSpc>
              <a:spcBef>
                <a:spcPts val="229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000" spc="15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live </a:t>
            </a:r>
            <a:r>
              <a:rPr dirty="0" sz="2000" spc="-5">
                <a:latin typeface="Carlito"/>
                <a:cs typeface="Carlito"/>
              </a:rPr>
              <a:t>demonstration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his </a:t>
            </a:r>
            <a:r>
              <a:rPr dirty="0" sz="2000" spc="-10">
                <a:latin typeface="Carlito"/>
                <a:cs typeface="Carlito"/>
              </a:rPr>
              <a:t>oNLine </a:t>
            </a:r>
            <a:r>
              <a:rPr dirty="0" sz="2000">
                <a:latin typeface="Carlito"/>
                <a:cs typeface="Carlito"/>
              </a:rPr>
              <a:t>System </a:t>
            </a:r>
            <a:r>
              <a:rPr dirty="0" sz="2000" spc="-15">
                <a:latin typeface="Carlito"/>
                <a:cs typeface="Carlito"/>
              </a:rPr>
              <a:t>(NLS, </a:t>
            </a:r>
            <a:r>
              <a:rPr dirty="0" sz="2000" spc="10">
                <a:latin typeface="Carlito"/>
                <a:cs typeface="Carlito"/>
              </a:rPr>
              <a:t>also </a:t>
            </a:r>
            <a:r>
              <a:rPr dirty="0" sz="2000" spc="-5">
                <a:latin typeface="Carlito"/>
                <a:cs typeface="Carlito"/>
              </a:rPr>
              <a:t>later known </a:t>
            </a:r>
            <a:r>
              <a:rPr dirty="0" sz="2000" spc="10">
                <a:latin typeface="Carlito"/>
                <a:cs typeface="Carlito"/>
              </a:rPr>
              <a:t>as </a:t>
            </a:r>
            <a:r>
              <a:rPr dirty="0" sz="2000" spc="-5">
                <a:latin typeface="Carlito"/>
                <a:cs typeface="Carlito"/>
              </a:rPr>
              <a:t>NLS/Augment) </a:t>
            </a:r>
            <a:r>
              <a:rPr dirty="0" sz="2000" spc="5">
                <a:latin typeface="Carlito"/>
                <a:cs typeface="Carlito"/>
              </a:rPr>
              <a:t>was </a:t>
            </a:r>
            <a:r>
              <a:rPr dirty="0" sz="2000">
                <a:latin typeface="Carlito"/>
                <a:cs typeface="Carlito"/>
              </a:rPr>
              <a:t>given</a:t>
            </a:r>
            <a:r>
              <a:rPr dirty="0" sz="2000" spc="-27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in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1689"/>
              </a:lnSpc>
            </a:pP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10">
                <a:latin typeface="Carlito"/>
                <a:cs typeface="Carlito"/>
              </a:rPr>
              <a:t>autumn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25">
                <a:latin typeface="Carlito"/>
                <a:cs typeface="Carlito"/>
              </a:rPr>
              <a:t>1968 </a:t>
            </a:r>
            <a:r>
              <a:rPr dirty="0" sz="2000" spc="10">
                <a:latin typeface="Carlito"/>
                <a:cs typeface="Carlito"/>
              </a:rPr>
              <a:t>at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25">
                <a:latin typeface="Carlito"/>
                <a:cs typeface="Carlito"/>
              </a:rPr>
              <a:t>Fall </a:t>
            </a:r>
            <a:r>
              <a:rPr dirty="0" sz="2000">
                <a:latin typeface="Carlito"/>
                <a:cs typeface="Carlito"/>
              </a:rPr>
              <a:t>Joint Computer </a:t>
            </a:r>
            <a:r>
              <a:rPr dirty="0" sz="2000" spc="-20">
                <a:latin typeface="Carlito"/>
                <a:cs typeface="Carlito"/>
              </a:rPr>
              <a:t>Conference </a:t>
            </a:r>
            <a:r>
              <a:rPr dirty="0" sz="2000">
                <a:latin typeface="Carlito"/>
                <a:cs typeface="Carlito"/>
              </a:rPr>
              <a:t>in San </a:t>
            </a:r>
            <a:r>
              <a:rPr dirty="0" sz="2000" spc="-15">
                <a:latin typeface="Carlito"/>
                <a:cs typeface="Carlito"/>
              </a:rPr>
              <a:t>Francisco </a:t>
            </a:r>
            <a:r>
              <a:rPr dirty="0" sz="2000" spc="-25">
                <a:latin typeface="Carlito"/>
                <a:cs typeface="Carlito"/>
              </a:rPr>
              <a:t>before </a:t>
            </a:r>
            <a:r>
              <a:rPr dirty="0" sz="2000" spc="10">
                <a:latin typeface="Carlito"/>
                <a:cs typeface="Carlito"/>
              </a:rPr>
              <a:t>a</a:t>
            </a:r>
            <a:r>
              <a:rPr dirty="0" sz="2000" spc="-7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captivated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025"/>
              </a:lnSpc>
            </a:pPr>
            <a:r>
              <a:rPr dirty="0" sz="2000" spc="-5">
                <a:latin typeface="Carlito"/>
                <a:cs typeface="Carlito"/>
              </a:rPr>
              <a:t>audience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computer</a:t>
            </a:r>
            <a:r>
              <a:rPr dirty="0" sz="2000" spc="-2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sceptics.</a:t>
            </a:r>
            <a:endParaRPr sz="2000">
              <a:latin typeface="Carlito"/>
              <a:cs typeface="Carlito"/>
            </a:endParaRPr>
          </a:p>
          <a:p>
            <a:pPr marL="241300" marR="287020" indent="-229235">
              <a:lnSpc>
                <a:spcPct val="688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secret </a:t>
            </a:r>
            <a:r>
              <a:rPr dirty="0" sz="2000" spc="10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producing </a:t>
            </a:r>
            <a:r>
              <a:rPr dirty="0" sz="2000">
                <a:latin typeface="Carlito"/>
                <a:cs typeface="Carlito"/>
              </a:rPr>
              <a:t>computing </a:t>
            </a:r>
            <a:r>
              <a:rPr dirty="0" sz="2000" spc="-5">
                <a:latin typeface="Carlito"/>
                <a:cs typeface="Carlito"/>
              </a:rPr>
              <a:t>equipment </a:t>
            </a:r>
            <a:r>
              <a:rPr dirty="0" sz="2000" spc="5">
                <a:latin typeface="Carlito"/>
                <a:cs typeface="Carlito"/>
              </a:rPr>
              <a:t>that </a:t>
            </a:r>
            <a:r>
              <a:rPr dirty="0" sz="2000" spc="-5">
                <a:latin typeface="Carlito"/>
                <a:cs typeface="Carlito"/>
              </a:rPr>
              <a:t>aided </a:t>
            </a:r>
            <a:r>
              <a:rPr dirty="0" sz="2000" spc="10">
                <a:latin typeface="Carlito"/>
                <a:cs typeface="Carlito"/>
              </a:rPr>
              <a:t>human </a:t>
            </a:r>
            <a:r>
              <a:rPr dirty="0" sz="2000">
                <a:latin typeface="Carlito"/>
                <a:cs typeface="Carlito"/>
              </a:rPr>
              <a:t>problemsolving ability was in  </a:t>
            </a:r>
            <a:r>
              <a:rPr dirty="0" sz="2000" spc="-10">
                <a:latin typeface="Carlito"/>
                <a:cs typeface="Carlito"/>
              </a:rPr>
              <a:t>providing </a:t>
            </a:r>
            <a:r>
              <a:rPr dirty="0" sz="2000" spc="5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right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toolkit.</a:t>
            </a:r>
            <a:endParaRPr sz="2000">
              <a:latin typeface="Carlito"/>
              <a:cs typeface="Carlito"/>
            </a:endParaRPr>
          </a:p>
          <a:p>
            <a:pPr marL="241300" marR="393065" indent="-229235">
              <a:lnSpc>
                <a:spcPct val="720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000" spc="-25">
                <a:latin typeface="Carlito"/>
                <a:cs typeface="Carlito"/>
              </a:rPr>
              <a:t>Taking </a:t>
            </a:r>
            <a:r>
              <a:rPr dirty="0" sz="2000">
                <a:latin typeface="Carlito"/>
                <a:cs typeface="Carlito"/>
              </a:rPr>
              <a:t>this </a:t>
            </a:r>
            <a:r>
              <a:rPr dirty="0" sz="2000" spc="20">
                <a:latin typeface="Carlito"/>
                <a:cs typeface="Carlito"/>
              </a:rPr>
              <a:t>message </a:t>
            </a:r>
            <a:r>
              <a:rPr dirty="0" sz="2000" spc="1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heart, his </a:t>
            </a:r>
            <a:r>
              <a:rPr dirty="0" sz="2000">
                <a:latin typeface="Carlito"/>
                <a:cs typeface="Carlito"/>
              </a:rPr>
              <a:t>team of </a:t>
            </a:r>
            <a:r>
              <a:rPr dirty="0" sz="2000" spc="-5">
                <a:latin typeface="Carlito"/>
                <a:cs typeface="Carlito"/>
              </a:rPr>
              <a:t>programmers </a:t>
            </a:r>
            <a:r>
              <a:rPr dirty="0" sz="2000" spc="-15">
                <a:latin typeface="Carlito"/>
                <a:cs typeface="Carlito"/>
              </a:rPr>
              <a:t>concentrated </a:t>
            </a:r>
            <a:r>
              <a:rPr dirty="0" sz="2000">
                <a:latin typeface="Carlito"/>
                <a:cs typeface="Carlito"/>
              </a:rPr>
              <a:t>on </a:t>
            </a:r>
            <a:r>
              <a:rPr dirty="0" sz="2000" spc="-10">
                <a:latin typeface="Carlito"/>
                <a:cs typeface="Carlito"/>
              </a:rPr>
              <a:t>developing </a:t>
            </a:r>
            <a:r>
              <a:rPr dirty="0" sz="2000" spc="5">
                <a:latin typeface="Carlito"/>
                <a:cs typeface="Carlito"/>
              </a:rPr>
              <a:t>the set</a:t>
            </a:r>
            <a:r>
              <a:rPr dirty="0" sz="2000" spc="-22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of  programming </a:t>
            </a:r>
            <a:r>
              <a:rPr dirty="0" sz="2000" spc="-5">
                <a:latin typeface="Carlito"/>
                <a:cs typeface="Carlito"/>
              </a:rPr>
              <a:t>tools they would </a:t>
            </a:r>
            <a:r>
              <a:rPr dirty="0" sz="2000" spc="-15">
                <a:latin typeface="Carlito"/>
                <a:cs typeface="Carlito"/>
              </a:rPr>
              <a:t>require </a:t>
            </a:r>
            <a:r>
              <a:rPr dirty="0" sz="2000">
                <a:latin typeface="Carlito"/>
                <a:cs typeface="Carlito"/>
              </a:rPr>
              <a:t>in </a:t>
            </a:r>
            <a:r>
              <a:rPr dirty="0" sz="2000" spc="-10">
                <a:latin typeface="Carlito"/>
                <a:cs typeface="Carlito"/>
              </a:rPr>
              <a:t>order </a:t>
            </a:r>
            <a:r>
              <a:rPr dirty="0" sz="2000" spc="1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build </a:t>
            </a:r>
            <a:r>
              <a:rPr dirty="0" sz="2000" spc="5">
                <a:latin typeface="Carlito"/>
                <a:cs typeface="Carlito"/>
              </a:rPr>
              <a:t>more </a:t>
            </a:r>
            <a:r>
              <a:rPr dirty="0" sz="2000" spc="-5">
                <a:latin typeface="Carlito"/>
                <a:cs typeface="Carlito"/>
              </a:rPr>
              <a:t>complex </a:t>
            </a:r>
            <a:r>
              <a:rPr dirty="0" sz="2000" spc="-15">
                <a:latin typeface="Carlito"/>
                <a:cs typeface="Carlito"/>
              </a:rPr>
              <a:t>interactive</a:t>
            </a:r>
            <a:r>
              <a:rPr dirty="0" sz="2000" spc="-180">
                <a:latin typeface="Carlito"/>
                <a:cs typeface="Carlito"/>
              </a:rPr>
              <a:t> </a:t>
            </a:r>
            <a:r>
              <a:rPr dirty="0" sz="2000" spc="15">
                <a:latin typeface="Carlito"/>
                <a:cs typeface="Carlito"/>
              </a:rPr>
              <a:t>systems.</a:t>
            </a:r>
            <a:endParaRPr sz="2000">
              <a:latin typeface="Carlito"/>
              <a:cs typeface="Carlito"/>
            </a:endParaRPr>
          </a:p>
          <a:p>
            <a:pPr marL="241300" marR="197485" indent="-229235">
              <a:lnSpc>
                <a:spcPct val="72000"/>
              </a:lnSpc>
              <a:spcBef>
                <a:spcPts val="9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idea </a:t>
            </a:r>
            <a:r>
              <a:rPr dirty="0" sz="2000">
                <a:latin typeface="Carlito"/>
                <a:cs typeface="Carlito"/>
              </a:rPr>
              <a:t>of </a:t>
            </a:r>
            <a:r>
              <a:rPr dirty="0" sz="2000" spc="-5">
                <a:latin typeface="Carlito"/>
                <a:cs typeface="Carlito"/>
              </a:rPr>
              <a:t>building </a:t>
            </a:r>
            <a:r>
              <a:rPr dirty="0" sz="2000">
                <a:latin typeface="Carlito"/>
                <a:cs typeface="Carlito"/>
              </a:rPr>
              <a:t>components of </a:t>
            </a:r>
            <a:r>
              <a:rPr dirty="0" sz="2000" spc="10">
                <a:latin typeface="Carlito"/>
                <a:cs typeface="Carlito"/>
              </a:rPr>
              <a:t>a </a:t>
            </a:r>
            <a:r>
              <a:rPr dirty="0" sz="2000">
                <a:latin typeface="Carlito"/>
                <a:cs typeface="Carlito"/>
              </a:rPr>
              <a:t>computer </a:t>
            </a:r>
            <a:r>
              <a:rPr dirty="0" sz="2000" spc="10">
                <a:latin typeface="Carlito"/>
                <a:cs typeface="Carlito"/>
              </a:rPr>
              <a:t>system </a:t>
            </a:r>
            <a:r>
              <a:rPr dirty="0" sz="2000" spc="5">
                <a:latin typeface="Carlito"/>
                <a:cs typeface="Carlito"/>
              </a:rPr>
              <a:t>that </a:t>
            </a:r>
            <a:r>
              <a:rPr dirty="0" sz="2000" spc="-10">
                <a:latin typeface="Carlito"/>
                <a:cs typeface="Carlito"/>
              </a:rPr>
              <a:t>will </a:t>
            </a:r>
            <a:r>
              <a:rPr dirty="0" sz="2000">
                <a:latin typeface="Carlito"/>
                <a:cs typeface="Carlito"/>
              </a:rPr>
              <a:t>allow you </a:t>
            </a:r>
            <a:r>
              <a:rPr dirty="0" sz="2000" spc="10">
                <a:latin typeface="Carlito"/>
                <a:cs typeface="Carlito"/>
              </a:rPr>
              <a:t>to </a:t>
            </a:r>
            <a:r>
              <a:rPr dirty="0" sz="2000" spc="-10">
                <a:latin typeface="Carlito"/>
                <a:cs typeface="Carlito"/>
              </a:rPr>
              <a:t>rebuild </a:t>
            </a:r>
            <a:r>
              <a:rPr dirty="0" sz="2000" spc="10">
                <a:latin typeface="Carlito"/>
                <a:cs typeface="Carlito"/>
              </a:rPr>
              <a:t>a </a:t>
            </a:r>
            <a:r>
              <a:rPr dirty="0" sz="2000" spc="5">
                <a:latin typeface="Carlito"/>
                <a:cs typeface="Carlito"/>
              </a:rPr>
              <a:t>more  </a:t>
            </a:r>
            <a:r>
              <a:rPr dirty="0" sz="2000" spc="-5">
                <a:latin typeface="Carlito"/>
                <a:cs typeface="Carlito"/>
              </a:rPr>
              <a:t>complex </a:t>
            </a:r>
            <a:r>
              <a:rPr dirty="0" sz="2000" spc="10">
                <a:latin typeface="Carlito"/>
                <a:cs typeface="Carlito"/>
              </a:rPr>
              <a:t>system</a:t>
            </a:r>
            <a:r>
              <a:rPr dirty="0" sz="2000" spc="-35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is </a:t>
            </a:r>
            <a:r>
              <a:rPr dirty="0" sz="2000" spc="-10">
                <a:latin typeface="Carlito"/>
                <a:cs typeface="Carlito"/>
              </a:rPr>
              <a:t>called </a:t>
            </a:r>
            <a:r>
              <a:rPr dirty="0" sz="2000" spc="-5">
                <a:latin typeface="Carlito"/>
                <a:cs typeface="Carlito"/>
              </a:rPr>
              <a:t>bootstrapping </a:t>
            </a:r>
            <a:r>
              <a:rPr dirty="0" sz="2000" spc="5">
                <a:latin typeface="Carlito"/>
                <a:cs typeface="Carlito"/>
              </a:rPr>
              <a:t>and has </a:t>
            </a:r>
            <a:r>
              <a:rPr dirty="0" sz="2000" spc="-10">
                <a:latin typeface="Carlito"/>
                <a:cs typeface="Carlito"/>
              </a:rPr>
              <a:t>been </a:t>
            </a:r>
            <a:r>
              <a:rPr dirty="0" sz="2000" spc="5">
                <a:latin typeface="Carlito"/>
                <a:cs typeface="Carlito"/>
              </a:rPr>
              <a:t>used </a:t>
            </a:r>
            <a:r>
              <a:rPr dirty="0" sz="2000" spc="10">
                <a:latin typeface="Carlito"/>
                <a:cs typeface="Carlito"/>
              </a:rPr>
              <a:t>to a </a:t>
            </a:r>
            <a:r>
              <a:rPr dirty="0" sz="2000">
                <a:latin typeface="Carlito"/>
                <a:cs typeface="Carlito"/>
              </a:rPr>
              <a:t>great extent in all of computing.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2021-04-04T06:31:04Z</dcterms:created>
  <dcterms:modified xsi:type="dcterms:W3CDTF">2021-04-04T06:31:04Z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2021-03-18T00:00:00Z</vt:filetime>
  </property>
  <property fmtid="{D5CDD505-2E9C-101B-9397-08002B2CF9AE}" pid="3" name="LastSaved">
    <vt:filetime>2021-04-04T00:00:00Z</vt:filetime>
  </property>
</Properties>
</file>