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56" r:id="rId5"/>
    <p:sldId id="258" r:id="rId6"/>
    <p:sldId id="259" r:id="rId7"/>
    <p:sldId id="264" r:id="rId8"/>
    <p:sldId id="268" r:id="rId9"/>
    <p:sldId id="260" r:id="rId10"/>
    <p:sldId id="265" r:id="rId11"/>
    <p:sldId id="269" r:id="rId12"/>
    <p:sldId id="262" r:id="rId13"/>
    <p:sldId id="270" r:id="rId14"/>
    <p:sldId id="263"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custT="1"/>
      <dgm:spPr/>
      <dgm:t>
        <a:bodyPr/>
        <a:lstStyle/>
        <a:p>
          <a:r>
            <a:rPr lang="en-US" sz="3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a:t>
          </a:r>
          <a:endParaRPr lang="en-US" sz="3800"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611C3B18-07F8-4A66-9682-97E24AEF6014}">
      <dgm:prSet phldrT="[Text]" custT="1"/>
      <dgm:spPr/>
      <dgm:t>
        <a:bodyPr/>
        <a:lstStyle/>
        <a:p>
          <a:pPr>
            <a:buFont typeface="Wingdings" panose="05000000000000000000" pitchFamily="2" charset="2"/>
            <a:buChar char=""/>
          </a:pPr>
          <a:r>
            <a:rPr lang="en-US" sz="2400" dirty="0" smtClean="0">
              <a:latin typeface="Tahoma" panose="020B0604030504040204" pitchFamily="34" charset="0"/>
              <a:ea typeface="Tahoma" panose="020B0604030504040204" pitchFamily="34" charset="0"/>
              <a:cs typeface="Tahoma" panose="020B0604030504040204" pitchFamily="34" charset="0"/>
            </a:rPr>
            <a:t>Chronological string of the blocks arranged by cryptographic method.</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ABA77F75-8642-4931-8D7E-BE6C6DB9940D}">
      <dgm:prSet phldrT="[Text]" custT="1"/>
      <dgm:spPr/>
      <dgm:t>
        <a:bodyPr/>
        <a:lstStyle/>
        <a:p>
          <a:r>
            <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Chain</a:t>
          </a:r>
          <a:endParaRPr lang="en-US" sz="4600"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1A095211-ADB0-42CA-9F24-F1BC942872F3}" type="sibTrans" cxnId="{D959B3EA-A66A-4B40-901C-93ECD4985A93}">
      <dgm:prSet/>
      <dgm:spPr/>
      <dgm:t>
        <a:bodyPr/>
        <a:lstStyle/>
        <a:p>
          <a:endParaRPr lang="en-US"/>
        </a:p>
      </dgm:t>
    </dgm:pt>
    <dgm:pt modelId="{FCF9AE1B-B22B-4F91-BFD8-DDBBF762F128}" type="parTrans" cxnId="{D959B3EA-A66A-4B40-901C-93ECD4985A93}">
      <dgm:prSet/>
      <dgm:spPr/>
      <dgm:t>
        <a:bodyPr/>
        <a:lstStyle/>
        <a:p>
          <a:endParaRPr lang="en-US"/>
        </a:p>
      </dgm:t>
    </dgm:pt>
    <dgm:pt modelId="{477660C6-2B6D-4FB8-B9A3-D555E2082C2A}" type="sibTrans" cxnId="{D5D61B4C-1312-427C-BDCC-013237D8A488}">
      <dgm:prSet/>
      <dgm:spPr/>
      <dgm:t>
        <a:bodyPr/>
        <a:lstStyle/>
        <a:p>
          <a:endParaRPr lang="en-US"/>
        </a:p>
      </dgm:t>
    </dgm:pt>
    <dgm:pt modelId="{5940BF2D-F08A-4150-9A86-173D9242DE8C}" type="parTrans" cxnId="{D5D61B4C-1312-427C-BDCC-013237D8A488}">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400" dirty="0" smtClean="0">
              <a:latin typeface="Tahoma" panose="020B0604030504040204" pitchFamily="34" charset="0"/>
              <a:ea typeface="Tahoma" panose="020B0604030504040204" pitchFamily="34" charset="0"/>
              <a:cs typeface="Tahoma" panose="020B0604030504040204" pitchFamily="34" charset="0"/>
            </a:rPr>
            <a:t>Stores results of all the transactions done between two parties or individuals in particular amount of time.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7B50916F-B8BA-427F-B9F0-A301E54D7FB3}" type="sibTrans" cxnId="{4CD5FCDD-1F8A-43A3-BD77-CBE3B3864C41}">
      <dgm:prSet/>
      <dgm:spPr/>
      <dgm:t>
        <a:bodyPr/>
        <a:lstStyle/>
        <a:p>
          <a:endParaRPr lang="en-US"/>
        </a:p>
      </dgm:t>
    </dgm:pt>
    <dgm:pt modelId="{9A6E3B20-A734-4412-84CF-0134D93D4B28}" type="parTrans" cxnId="{4CD5FCDD-1F8A-43A3-BD77-CBE3B3864C41}">
      <dgm:prSet/>
      <dgm:spPr/>
      <dgm:t>
        <a:bodyPr/>
        <a:lstStyle/>
        <a:p>
          <a:endParaRPr lang="en-US"/>
        </a:p>
      </dgm:t>
    </dgm:pt>
    <dgm:pt modelId="{7FC22AB2-7955-4F5C-A548-AC20D22BF075}">
      <dgm:prSet phldrT="[Text]" custT="1"/>
      <dgm:spPr/>
      <dgm:t>
        <a:bodyPr/>
        <a:lstStyle/>
        <a:p>
          <a:pPr>
            <a:buFont typeface="Wingdings" panose="05000000000000000000" pitchFamily="2" charset="2"/>
          </a:pPr>
          <a:r>
            <a:rPr lang="en-US" sz="2400" dirty="0" smtClean="0">
              <a:latin typeface="Tahoma" panose="020B0604030504040204" pitchFamily="34" charset="0"/>
              <a:ea typeface="Tahoma" panose="020B0604030504040204" pitchFamily="34" charset="0"/>
              <a:cs typeface="Tahoma" panose="020B0604030504040204" pitchFamily="34" charset="0"/>
            </a:rPr>
            <a:t> An operation of adding of removal of items from public ledger, which always leads to change in structure and status of ledger.</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0DE23B37-1B1F-4C3D-98B4-95DA351BAC87}" type="parTrans" cxnId="{A083EA1F-7259-485B-99CD-90CE691D10B5}">
      <dgm:prSet/>
      <dgm:spPr/>
      <dgm:t>
        <a:bodyPr/>
        <a:lstStyle/>
        <a:p>
          <a:endParaRPr lang="en-US"/>
        </a:p>
      </dgm:t>
    </dgm:pt>
    <dgm:pt modelId="{749F25A6-4691-4A00-9A75-2111F212160F}" type="sibTrans" cxnId="{A083EA1F-7259-485B-99CD-90CE691D10B5}">
      <dgm:prSet/>
      <dgm:spPr/>
      <dgm:t>
        <a:bodyPr/>
        <a:lstStyle/>
        <a:p>
          <a:endParaRPr lang="en-US"/>
        </a:p>
      </dgm:t>
    </dgm:pt>
    <dgm:pt modelId="{1EE63892-DE61-4365-A6B2-1EDDD07B210B}">
      <dgm:prSet phldrT="[Text]" custT="1"/>
      <dgm:spPr/>
      <dgm:t>
        <a:bodyPr/>
        <a:lstStyle/>
        <a:p>
          <a:r>
            <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Block</a:t>
          </a:r>
          <a:endParaRPr lang="en-US" sz="4600" dirty="0"/>
        </a:p>
      </dgm:t>
    </dgm:pt>
    <dgm:pt modelId="{DD26C872-5AF8-4F35-B9C8-D72DA510586C}" type="parTrans" cxnId="{0801CFAD-7887-4922-9FC2-704B6AD3FBD2}">
      <dgm:prSet/>
      <dgm:spPr/>
      <dgm:t>
        <a:bodyPr/>
        <a:lstStyle/>
        <a:p>
          <a:endParaRPr lang="en-US"/>
        </a:p>
      </dgm:t>
    </dgm:pt>
    <dgm:pt modelId="{C484D383-C8F2-4B9F-9317-13600E64191D}" type="sibTrans" cxnId="{0801CFAD-7887-4922-9FC2-704B6AD3FBD2}">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custScaleX="100887" custScaleY="86064" custLinFactNeighborX="3276">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custLinFactNeighborX="3134">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CF8B4182-867C-40EC-9254-8277A9C29BDB}" type="pres">
      <dgm:prSet presAssocID="{1EE63892-DE61-4365-A6B2-1EDDD07B210B}" presName="composite" presStyleCnt="0"/>
      <dgm:spPr/>
    </dgm:pt>
    <dgm:pt modelId="{19B55AC9-C598-4E05-8EFE-C81E537CB142}" type="pres">
      <dgm:prSet presAssocID="{1EE63892-DE61-4365-A6B2-1EDDD07B210B}" presName="parTx" presStyleLbl="alignNode1" presStyleIdx="1" presStyleCnt="3" custScaleX="100887" custScaleY="86064">
        <dgm:presLayoutVars>
          <dgm:chMax val="0"/>
          <dgm:chPref val="0"/>
          <dgm:bulletEnabled val="1"/>
        </dgm:presLayoutVars>
      </dgm:prSet>
      <dgm:spPr/>
      <dgm:t>
        <a:bodyPr/>
        <a:lstStyle/>
        <a:p>
          <a:endParaRPr lang="en-US"/>
        </a:p>
      </dgm:t>
    </dgm:pt>
    <dgm:pt modelId="{2A1C58CC-C52C-4562-9C30-1542DB7EDCA2}" type="pres">
      <dgm:prSet presAssocID="{1EE63892-DE61-4365-A6B2-1EDDD07B210B}" presName="desTx" presStyleLbl="alignAccFollowNode1" presStyleIdx="1" presStyleCnt="3">
        <dgm:presLayoutVars>
          <dgm:bulletEnabled val="1"/>
        </dgm:presLayoutVars>
      </dgm:prSet>
      <dgm:spPr/>
      <dgm:t>
        <a:bodyPr/>
        <a:lstStyle/>
        <a:p>
          <a:endParaRPr lang="en-US"/>
        </a:p>
      </dgm:t>
    </dgm:pt>
    <dgm:pt modelId="{7D3EC2EF-2F3A-405A-B8F5-A95D0ED111E5}" type="pres">
      <dgm:prSet presAssocID="{C484D383-C8F2-4B9F-9317-13600E64191D}"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2" presStyleCnt="3" custScaleX="100887" custScaleY="86064" custLinFactNeighborX="-4336" custLinFactNeighborY="4878">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2" presStyleCnt="3" custLinFactNeighborX="-4336" custLinFactNeighborY="1786">
        <dgm:presLayoutVars>
          <dgm:bulletEnabled val="1"/>
        </dgm:presLayoutVars>
      </dgm:prSet>
      <dgm:spPr/>
      <dgm:t>
        <a:bodyPr/>
        <a:lstStyle/>
        <a:p>
          <a:endParaRPr lang="en-US"/>
        </a:p>
      </dgm:t>
    </dgm:pt>
  </dgm:ptLst>
  <dgm:cxnLst>
    <dgm:cxn modelId="{0801CFAD-7887-4922-9FC2-704B6AD3FBD2}" srcId="{CF9FC193-7A05-4631-B681-B56EAB543D38}" destId="{1EE63892-DE61-4365-A6B2-1EDDD07B210B}" srcOrd="1" destOrd="0" parTransId="{DD26C872-5AF8-4F35-B9C8-D72DA510586C}" sibTransId="{C484D383-C8F2-4B9F-9317-13600E64191D}"/>
    <dgm:cxn modelId="{D959B3EA-A66A-4B40-901C-93ECD4985A93}" srcId="{CF9FC193-7A05-4631-B681-B56EAB543D38}" destId="{ABA77F75-8642-4931-8D7E-BE6C6DB9940D}" srcOrd="2" destOrd="0" parTransId="{FCF9AE1B-B22B-4F91-BFD8-DDBBF762F128}" sibTransId="{1A095211-ADB0-42CA-9F24-F1BC942872F3}"/>
    <dgm:cxn modelId="{4CD5FCDD-1F8A-43A3-BD77-CBE3B3864C41}" srcId="{1EE63892-DE61-4365-A6B2-1EDDD07B210B}" destId="{4C8BFA56-3F75-4CAD-90A3-2F214D699322}" srcOrd="0" destOrd="0" parTransId="{9A6E3B20-A734-4412-84CF-0134D93D4B28}" sibTransId="{7B50916F-B8BA-427F-B9F0-A301E54D7FB3}"/>
    <dgm:cxn modelId="{706D0E14-058B-492E-AEA1-3B136E7FB5A1}" type="presOf" srcId="{1EE63892-DE61-4365-A6B2-1EDDD07B210B}" destId="{19B55AC9-C598-4E05-8EFE-C81E537CB142}" srcOrd="0" destOrd="0" presId="urn:microsoft.com/office/officeart/2005/8/layout/hList1"/>
    <dgm:cxn modelId="{A083EA1F-7259-485B-99CD-90CE691D10B5}" srcId="{6857B86A-DEC1-407C-A1BB-5BF9ACCBCA6A}" destId="{7FC22AB2-7955-4F5C-A548-AC20D22BF075}" srcOrd="0" destOrd="0" parTransId="{0DE23B37-1B1F-4C3D-98B4-95DA351BAC87}" sibTransId="{749F25A6-4691-4A00-9A75-2111F212160F}"/>
    <dgm:cxn modelId="{F6B2CDD8-0773-4AC5-9BEB-08971B206DAA}" type="presOf" srcId="{7FC22AB2-7955-4F5C-A548-AC20D22BF075}" destId="{17CA1487-CDD9-4364-92F6-A11DBDAFE16C}" srcOrd="0" destOrd="0"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4E21C5D3-FA97-4E62-8CC9-01B68E76021E}" type="presOf" srcId="{ABA77F75-8642-4931-8D7E-BE6C6DB9940D}" destId="{055A5EAB-EAE0-4501-8649-31F112FF9AD5}" srcOrd="0" destOrd="0" presId="urn:microsoft.com/office/officeart/2005/8/layout/hList1"/>
    <dgm:cxn modelId="{D9A469E9-A0E8-445F-A44C-F7C204C73F2E}" type="presOf" srcId="{4C8BFA56-3F75-4CAD-90A3-2F214D699322}" destId="{2A1C58CC-C52C-4562-9C30-1542DB7EDCA2}"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58D887E9-04DA-4285-827F-DA6F12BD080E}" type="presOf" srcId="{611C3B18-07F8-4A66-9682-97E24AEF6014}" destId="{E4FD5043-5612-43C5-B6AE-CCD431549399}" srcOrd="0" destOrd="0" presId="urn:microsoft.com/office/officeart/2005/8/layout/hList1"/>
    <dgm:cxn modelId="{AAECF784-8F1D-4908-B93D-837F49AB8751}" type="presOf" srcId="{CF9FC193-7A05-4631-B681-B56EAB543D38}" destId="{DE3F77CF-6A8C-4783-A2CE-00E88C4199CB}"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8DB1DC95-8460-4E13-9841-755022A890EE}" type="presParOf" srcId="{DE3F77CF-6A8C-4783-A2CE-00E88C4199CB}" destId="{CF8B4182-867C-40EC-9254-8277A9C29BDB}" srcOrd="2" destOrd="0" presId="urn:microsoft.com/office/officeart/2005/8/layout/hList1"/>
    <dgm:cxn modelId="{95ABB552-5049-431D-8FE1-D5F2C0778018}" type="presParOf" srcId="{CF8B4182-867C-40EC-9254-8277A9C29BDB}" destId="{19B55AC9-C598-4E05-8EFE-C81E537CB142}" srcOrd="0" destOrd="0" presId="urn:microsoft.com/office/officeart/2005/8/layout/hList1"/>
    <dgm:cxn modelId="{0B18CA49-9B35-4DAD-BFDE-886A970AC72A}" type="presParOf" srcId="{CF8B4182-867C-40EC-9254-8277A9C29BDB}" destId="{2A1C58CC-C52C-4562-9C30-1542DB7EDCA2}" srcOrd="1" destOrd="0" presId="urn:microsoft.com/office/officeart/2005/8/layout/hList1"/>
    <dgm:cxn modelId="{3E9B80BD-5F0C-48AF-AF77-EE77FC8A4DDA}" type="presParOf" srcId="{DE3F77CF-6A8C-4783-A2CE-00E88C4199CB}" destId="{7D3EC2EF-2F3A-405A-B8F5-A95D0ED111E5}" srcOrd="3" destOrd="0" presId="urn:microsoft.com/office/officeart/2005/8/layout/hList1"/>
    <dgm:cxn modelId="{A09CCE6C-77C7-4B5A-B9DA-7E705F8B286E}" type="presParOf" srcId="{DE3F77CF-6A8C-4783-A2CE-00E88C4199CB}" destId="{3B158D6E-E3AA-49BB-988A-758B59ED8F3B}" srcOrd="4"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115368" y="207243"/>
          <a:ext cx="3450080" cy="87200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a:t>
          </a:r>
          <a:endParaRPr lang="en-US" sz="3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115368" y="207243"/>
        <a:ext cx="3450080" cy="872004"/>
      </dsp:txXfrm>
    </dsp:sp>
    <dsp:sp modelId="{17CA1487-CDD9-4364-92F6-A11DBDAFE16C}">
      <dsp:nvSpPr>
        <dsp:cNvPr id="0" name=""/>
        <dsp:cNvSpPr/>
      </dsp:nvSpPr>
      <dsp:spPr>
        <a:xfrm>
          <a:off x="125679" y="1008648"/>
          <a:ext cx="3419747" cy="2766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 An operation of adding of removal of items from public ledger, which always leads to change in structure and status of ledger.</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25679" y="1008648"/>
        <a:ext cx="3419747" cy="2766960"/>
      </dsp:txXfrm>
    </dsp:sp>
    <dsp:sp modelId="{19B55AC9-C598-4E05-8EFE-C81E537CB142}">
      <dsp:nvSpPr>
        <dsp:cNvPr id="0" name=""/>
        <dsp:cNvSpPr/>
      </dsp:nvSpPr>
      <dsp:spPr>
        <a:xfrm>
          <a:off x="3932182" y="207243"/>
          <a:ext cx="3450080" cy="87200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US" sz="4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Block</a:t>
          </a:r>
          <a:endParaRPr lang="en-US" sz="4600" kern="1200" dirty="0"/>
        </a:p>
      </dsp:txBody>
      <dsp:txXfrm>
        <a:off x="3932182" y="207243"/>
        <a:ext cx="3450080" cy="872004"/>
      </dsp:txXfrm>
    </dsp:sp>
    <dsp:sp modelId="{2A1C58CC-C52C-4562-9C30-1542DB7EDCA2}">
      <dsp:nvSpPr>
        <dsp:cNvPr id="0" name=""/>
        <dsp:cNvSpPr/>
      </dsp:nvSpPr>
      <dsp:spPr>
        <a:xfrm>
          <a:off x="3947349" y="1008648"/>
          <a:ext cx="3419747" cy="2766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Stores results of all the transactions done between two parties or individuals in particular amount of time.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3947349" y="1008648"/>
        <a:ext cx="3419747" cy="2766960"/>
      </dsp:txXfrm>
    </dsp:sp>
    <dsp:sp modelId="{055A5EAB-EAE0-4501-8649-31F112FF9AD5}">
      <dsp:nvSpPr>
        <dsp:cNvPr id="0" name=""/>
        <dsp:cNvSpPr/>
      </dsp:nvSpPr>
      <dsp:spPr>
        <a:xfrm>
          <a:off x="7712747" y="256668"/>
          <a:ext cx="3450080" cy="87200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US" sz="4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Chain</a:t>
          </a:r>
          <a:endPar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712747" y="256668"/>
        <a:ext cx="3450080" cy="872004"/>
      </dsp:txXfrm>
    </dsp:sp>
    <dsp:sp modelId="{E4FD5043-5612-43C5-B6AE-CCD431549399}">
      <dsp:nvSpPr>
        <dsp:cNvPr id="0" name=""/>
        <dsp:cNvSpPr/>
      </dsp:nvSpPr>
      <dsp:spPr>
        <a:xfrm>
          <a:off x="7727914" y="1058065"/>
          <a:ext cx="3419747" cy="2766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Chronological string of the blocks arranged by cryptographic method.</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7727914" y="1058065"/>
        <a:ext cx="3419747" cy="27669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1/17/2020</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rofile/Hamzah_Arishi2" TargetMode="External"/><Relationship Id="rId7" Type="http://schemas.openxmlformats.org/officeDocument/2006/relationships/hyperlink" Target="http://www.vpmthane.org/adc/index.htm" TargetMode="External"/><Relationship Id="rId2" Type="http://schemas.openxmlformats.org/officeDocument/2006/relationships/hyperlink" Target="https://www.researchgate.net/scientific-contributions/2010730680_Dinesh_Mavaluru" TargetMode="External"/><Relationship Id="rId1" Type="http://schemas.openxmlformats.org/officeDocument/2006/relationships/slideLayout" Target="../slideLayouts/slideLayout2.xml"/><Relationship Id="rId6" Type="http://schemas.openxmlformats.org/officeDocument/2006/relationships/hyperlink" Target="https://www.researchgate.net/" TargetMode="External"/><Relationship Id="rId5" Type="http://schemas.openxmlformats.org/officeDocument/2006/relationships/hyperlink" Target="https://www.bacancytechnology.com/blog/blockchain-in-education-sector/amp/" TargetMode="External"/><Relationship Id="rId4" Type="http://schemas.openxmlformats.org/officeDocument/2006/relationships/hyperlink" Target="https://www.researchgate.net/profile/Mythily_R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728143" y="1715486"/>
            <a:ext cx="9371679" cy="2479675"/>
          </a:xfrm>
        </p:spPr>
        <p:txBody>
          <a:bodyPr>
            <a:normAutofit/>
          </a:bodyPr>
          <a:lstStyle/>
          <a:p>
            <a:pPr algn="ctr"/>
            <a:r>
              <a:rPr lang="en-US" sz="5400" dirty="0"/>
              <a:t>Application of Blockchain </a:t>
            </a:r>
            <a:r>
              <a:rPr lang="en-US" sz="5400" dirty="0" smtClean="0"/>
              <a:t>in</a:t>
            </a:r>
            <a:br>
              <a:rPr lang="en-US" sz="5400" dirty="0" smtClean="0"/>
            </a:br>
            <a:r>
              <a:rPr lang="en-US" sz="5400" dirty="0" smtClean="0"/>
              <a:t>Advance </a:t>
            </a:r>
            <a:r>
              <a:rPr lang="en-US" sz="5400" dirty="0"/>
              <a:t>Study Centre</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876424" y="5318698"/>
            <a:ext cx="5084549" cy="571356"/>
          </a:xfrm>
        </p:spPr>
        <p:txBody>
          <a:bodyPr>
            <a:norm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Durgesh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Rajdev</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Vishwakarma</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Subtitle 2">
            <a:extLst>
              <a:ext uri="{FF2B5EF4-FFF2-40B4-BE49-F238E27FC236}">
                <a16:creationId xmlns:a16="http://schemas.microsoft.com/office/drawing/2014/main" xmlns="" id="{2E78725B-6E40-4D82-B375-7831D81C29EE}"/>
              </a:ext>
            </a:extLst>
          </p:cNvPr>
          <p:cNvSpPr txBox="1">
            <a:spLocks/>
          </p:cNvSpPr>
          <p:nvPr/>
        </p:nvSpPr>
        <p:spPr>
          <a:xfrm>
            <a:off x="8393456" y="5318698"/>
            <a:ext cx="2554630" cy="5713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dirty="0" smtClean="0">
                <a:latin typeface="Tahoma" panose="020B0604030504040204" pitchFamily="34" charset="0"/>
                <a:ea typeface="Tahoma" panose="020B0604030504040204" pitchFamily="34" charset="0"/>
                <a:cs typeface="Tahoma" panose="020B0604030504040204" pitchFamily="34" charset="0"/>
              </a:rPr>
              <a:t>Dr. </a:t>
            </a:r>
            <a:r>
              <a:rPr lang="en-US" sz="2400" dirty="0" smtClean="0">
                <a:latin typeface="Tahoma" panose="020B0604030504040204" pitchFamily="34" charset="0"/>
                <a:ea typeface="Tahoma" panose="020B0604030504040204" pitchFamily="34" charset="0"/>
                <a:cs typeface="Tahoma" panose="020B0604030504040204" pitchFamily="34" charset="0"/>
              </a:rPr>
              <a:t>Hiren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Dand</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4952"/>
          </a:xfrm>
        </p:spPr>
        <p:txBody>
          <a:bodyPr/>
          <a:lstStyle/>
          <a:p>
            <a:r>
              <a:rPr lang="en-US" u="sng" dirty="0"/>
              <a:t>7</a:t>
            </a:r>
            <a:r>
              <a:rPr lang="en-US" u="sng" dirty="0" smtClean="0"/>
              <a:t>. Application of Blockchain in ASC:</a:t>
            </a:r>
            <a:endParaRPr lang="en-US" u="sng" dirty="0"/>
          </a:p>
        </p:txBody>
      </p:sp>
      <p:sp>
        <p:nvSpPr>
          <p:cNvPr id="3" name="Content Placeholder 2"/>
          <p:cNvSpPr>
            <a:spLocks noGrp="1"/>
          </p:cNvSpPr>
          <p:nvPr>
            <p:ph idx="1"/>
          </p:nvPr>
        </p:nvSpPr>
        <p:spPr>
          <a:xfrm>
            <a:off x="1141413" y="1713470"/>
            <a:ext cx="9905999" cy="4267200"/>
          </a:xfrm>
        </p:spPr>
        <p:txBody>
          <a:bodyPr>
            <a:normAutofit fontScale="85000" lnSpcReduction="20000"/>
          </a:bodyPr>
          <a:lstStyle/>
          <a:p>
            <a:r>
              <a:rPr lang="en-US" b="1" dirty="0"/>
              <a:t>Cost reduction</a:t>
            </a:r>
            <a:r>
              <a:rPr lang="en-US" dirty="0"/>
              <a:t> - lots of money is spent on sustaining centrally held databases (e.g. banks, governmental institutions) by keeping data current secure from cyber crimes and other corrupt intentions</a:t>
            </a:r>
            <a:r>
              <a:rPr lang="en-US" dirty="0" smtClean="0"/>
              <a:t>.</a:t>
            </a:r>
          </a:p>
          <a:p>
            <a:endParaRPr lang="en-US" dirty="0"/>
          </a:p>
          <a:p>
            <a:r>
              <a:rPr lang="en-US" b="1" dirty="0"/>
              <a:t>History of data</a:t>
            </a:r>
            <a:r>
              <a:rPr lang="en-US" dirty="0"/>
              <a:t> - within a blockchain structure, it is possible to check the history of any transaction at any moment in time. This is a ever-growing archive, while a centralized database is more of a snapshot of information at a specific point</a:t>
            </a:r>
            <a:r>
              <a:rPr lang="en-US" dirty="0" smtClean="0"/>
              <a:t>.</a:t>
            </a:r>
          </a:p>
          <a:p>
            <a:endParaRPr lang="en-US" dirty="0"/>
          </a:p>
          <a:p>
            <a:r>
              <a:rPr lang="en-US" b="1" dirty="0"/>
              <a:t>Data validity &amp; security</a:t>
            </a:r>
            <a:r>
              <a:rPr lang="en-US" dirty="0"/>
              <a:t> - once entered, the data is hard to tamper with due to the blockchain’s nature. It takes time to proceed with record validation, since the process occurs in each independent network rather than via compound processing power. This means that the system sacrifices performance speed, but instead guarantees high data security and validity</a:t>
            </a:r>
            <a:r>
              <a:rPr lang="en-US" dirty="0" smtClean="0"/>
              <a:t>.</a:t>
            </a:r>
            <a:endParaRPr lang="en-US" dirty="0"/>
          </a:p>
        </p:txBody>
      </p:sp>
    </p:spTree>
    <p:extLst>
      <p:ext uri="{BB962C8B-B14F-4D97-AF65-F5344CB8AC3E}">
        <p14:creationId xmlns:p14="http://schemas.microsoft.com/office/powerpoint/2010/main" val="340516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u="sng" dirty="0" smtClean="0">
                <a:latin typeface="Rockwell" panose="02060603020205020403" pitchFamily="18" charset="0"/>
              </a:rPr>
              <a:t>8. Conclusion &amp; Future Work:</a:t>
            </a:r>
            <a:endParaRPr lang="en-US" u="sng"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vert="horz" lIns="91440" tIns="45720" rIns="91440" bIns="45720" rtlCol="0" anchor="t">
            <a:normAutofit lnSpcReduction="10000"/>
          </a:bodyPr>
          <a:lstStyle/>
          <a:p>
            <a:pPr lvl="0"/>
            <a:r>
              <a:rPr lang="en-US" dirty="0" smtClean="0"/>
              <a:t>Implementation of Blockchain </a:t>
            </a:r>
            <a:r>
              <a:rPr lang="en-US" dirty="0"/>
              <a:t>will ensure data integrity in </a:t>
            </a:r>
            <a:r>
              <a:rPr lang="en-US" dirty="0" smtClean="0"/>
              <a:t>ASC.</a:t>
            </a:r>
            <a:endParaRPr lang="en-US" dirty="0"/>
          </a:p>
          <a:p>
            <a:pPr lvl="0"/>
            <a:r>
              <a:rPr lang="en-US" dirty="0"/>
              <a:t>It will help to reduce </a:t>
            </a:r>
            <a:r>
              <a:rPr lang="en-US" dirty="0" smtClean="0"/>
              <a:t>the time </a:t>
            </a:r>
            <a:r>
              <a:rPr lang="en-US" dirty="0"/>
              <a:t>required document verification by </a:t>
            </a:r>
            <a:r>
              <a:rPr lang="en-US" dirty="0" smtClean="0"/>
              <a:t>institutes or </a:t>
            </a:r>
            <a:r>
              <a:rPr lang="en-US" dirty="0"/>
              <a:t>organizations.</a:t>
            </a:r>
          </a:p>
          <a:p>
            <a:pPr lvl="0"/>
            <a:r>
              <a:rPr lang="en-US" dirty="0"/>
              <a:t>For future work, we can evaluate the scalability issue in Blockchain.</a:t>
            </a:r>
          </a:p>
          <a:p>
            <a:r>
              <a:rPr lang="en-US" dirty="0"/>
              <a:t>The final aspect to be considered is to bring stockholders </a:t>
            </a:r>
            <a:r>
              <a:rPr lang="en-US" dirty="0" smtClean="0"/>
              <a:t>(teachers</a:t>
            </a:r>
            <a:r>
              <a:rPr lang="en-US" dirty="0"/>
              <a:t>, students, employees and </a:t>
            </a:r>
            <a:r>
              <a:rPr lang="en-US" dirty="0" smtClean="0"/>
              <a:t>contractors) together </a:t>
            </a:r>
            <a:r>
              <a:rPr lang="en-US" dirty="0"/>
              <a:t>in a way that they can interact with each other on wide-spread and trustable </a:t>
            </a:r>
            <a:r>
              <a:rPr lang="en-US" dirty="0" smtClean="0"/>
              <a:t>blockchain network.</a:t>
            </a:r>
            <a:endParaRPr lang="en-US" dirty="0"/>
          </a:p>
        </p:txBody>
      </p:sp>
    </p:spTree>
    <p:extLst>
      <p:ext uri="{BB962C8B-B14F-4D97-AF65-F5344CB8AC3E}">
        <p14:creationId xmlns:p14="http://schemas.microsoft.com/office/powerpoint/2010/main" val="190261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9. References</a:t>
            </a:r>
            <a:endParaRPr lang="en-US" u="sng" dirty="0"/>
          </a:p>
        </p:txBody>
      </p:sp>
      <p:sp>
        <p:nvSpPr>
          <p:cNvPr id="3" name="Content Placeholder 2"/>
          <p:cNvSpPr>
            <a:spLocks noGrp="1"/>
          </p:cNvSpPr>
          <p:nvPr>
            <p:ph idx="1"/>
          </p:nvPr>
        </p:nvSpPr>
        <p:spPr>
          <a:xfrm>
            <a:off x="1141412" y="1664042"/>
            <a:ext cx="9905999" cy="4456671"/>
          </a:xfrm>
        </p:spPr>
        <p:txBody>
          <a:bodyPr>
            <a:normAutofit fontScale="55000" lnSpcReduction="20000"/>
          </a:bodyPr>
          <a:lstStyle/>
          <a:p>
            <a:r>
              <a:rPr lang="en-US" sz="3300" dirty="0"/>
              <a:t>Research Papers:</a:t>
            </a:r>
          </a:p>
          <a:p>
            <a:pPr marL="914400" lvl="1" indent="-457200">
              <a:buFont typeface="+mj-lt"/>
              <a:buAutoNum type="arabicPeriod"/>
            </a:pPr>
            <a:r>
              <a:rPr lang="en-US" dirty="0"/>
              <a:t> </a:t>
            </a:r>
            <a:r>
              <a:rPr lang="en-US" dirty="0"/>
              <a:t>“</a:t>
            </a:r>
            <a:r>
              <a:rPr lang="en-US" dirty="0"/>
              <a:t>Application of Blockchain Technology in Online Education” by 1. </a:t>
            </a:r>
            <a:r>
              <a:rPr lang="en-US" dirty="0"/>
              <a:t>Sun, Han 2. Wang, Xinge 3. Wang, Xiaoyue published on 15th September 2018.</a:t>
            </a:r>
          </a:p>
          <a:p>
            <a:pPr marL="914400" lvl="1" indent="-457200">
              <a:buFont typeface="+mj-lt"/>
              <a:buAutoNum type="arabicPeriod"/>
            </a:pPr>
            <a:r>
              <a:rPr lang="en-US" dirty="0"/>
              <a:t>“A Blockchain-based Educational Record Repository” by 1. Bessa, Emanuael 2. Martins, S. B. published on January 2019.</a:t>
            </a:r>
          </a:p>
          <a:p>
            <a:pPr marL="914400" lvl="1" indent="-457200">
              <a:buFont typeface="+mj-lt"/>
              <a:buAutoNum type="arabicPeriod"/>
            </a:pPr>
            <a:r>
              <a:rPr lang="en-US" dirty="0"/>
              <a:t>“The Blockchain and Kudos: A Distributed System for Educational Records, Reputation and Reward” by 1. </a:t>
            </a:r>
            <a:r>
              <a:rPr lang="en-US" dirty="0"/>
              <a:t>Sharples, Mike 2. John published in year 2016.</a:t>
            </a:r>
          </a:p>
          <a:p>
            <a:pPr marL="914400" lvl="1" indent="-457200">
              <a:buFont typeface="+mj-lt"/>
              <a:buAutoNum type="arabicPeriod"/>
            </a:pPr>
            <a:r>
              <a:rPr lang="en-US" dirty="0"/>
              <a:t>“Exploring blockchain technology and its potential applications for education” by 1. </a:t>
            </a:r>
            <a:r>
              <a:rPr lang="en-US" dirty="0"/>
              <a:t>Guang Chen 2. Bing Xu, 3. Manli Lu 4. Nian-Shing Chen published on 03 January 2018.</a:t>
            </a:r>
          </a:p>
          <a:p>
            <a:pPr marL="914400" lvl="1" indent="-457200">
              <a:buFont typeface="+mj-lt"/>
              <a:buAutoNum type="arabicPeriod"/>
            </a:pPr>
            <a:r>
              <a:rPr lang="en-US" dirty="0"/>
              <a:t>“Blockchain in Education” by Anthony </a:t>
            </a:r>
            <a:r>
              <a:rPr lang="en-US" dirty="0"/>
              <a:t>Camilleri published in December 2017.</a:t>
            </a:r>
          </a:p>
          <a:p>
            <a:pPr marL="914400" lvl="1" indent="-457200">
              <a:buFont typeface="+mj-lt"/>
              <a:buAutoNum type="arabicPeriod"/>
            </a:pPr>
            <a:r>
              <a:rPr lang="en-US" dirty="0"/>
              <a:t>“Blockchain Technology and its Applications for Virtual Education” by 1. </a:t>
            </a:r>
            <a:r>
              <a:rPr lang="en-US" dirty="0">
                <a:hlinkClick r:id="rId2"/>
              </a:rPr>
              <a:t>Mavaluru</a:t>
            </a:r>
            <a:r>
              <a:rPr lang="en-US" dirty="0"/>
              <a:t>, Dinesh 2. </a:t>
            </a:r>
            <a:r>
              <a:rPr lang="en-US" dirty="0">
                <a:hlinkClick r:id="rId3"/>
              </a:rPr>
              <a:t>Arishi</a:t>
            </a:r>
            <a:r>
              <a:rPr lang="en-US" dirty="0"/>
              <a:t>, Hamzah 3. </a:t>
            </a:r>
            <a:r>
              <a:rPr lang="en-US" dirty="0">
                <a:hlinkClick r:id="rId4"/>
              </a:rPr>
              <a:t>Ra</a:t>
            </a:r>
            <a:r>
              <a:rPr lang="en-US" dirty="0"/>
              <a:t>, Mythily published in October 2018.</a:t>
            </a:r>
          </a:p>
          <a:p>
            <a:pPr marL="914400" lvl="1" indent="-457200">
              <a:buFont typeface="+mj-lt"/>
              <a:buAutoNum type="arabicPeriod"/>
            </a:pPr>
            <a:r>
              <a:rPr lang="en-US" dirty="0"/>
              <a:t>“Understanding Blockchain Opportunities and Challenges” by </a:t>
            </a:r>
            <a:r>
              <a:rPr lang="en-US" dirty="0"/>
              <a:t>Holotescu, Carmen published in April 2018.</a:t>
            </a:r>
            <a:r>
              <a:rPr lang="en-US" sz="1900" dirty="0"/>
              <a:t> </a:t>
            </a:r>
          </a:p>
          <a:p>
            <a:r>
              <a:rPr lang="en-US" sz="3300" dirty="0" smtClean="0"/>
              <a:t>Websites:</a:t>
            </a:r>
          </a:p>
          <a:p>
            <a:pPr marL="914400" lvl="1" indent="-457200">
              <a:buFont typeface="+mj-lt"/>
              <a:buAutoNum type="arabicPeriod"/>
            </a:pPr>
            <a:r>
              <a:rPr lang="en-US" dirty="0"/>
              <a:t>https</a:t>
            </a:r>
            <a:r>
              <a:rPr lang="en-US" dirty="0"/>
              <a:t>://en.wikipedia.org/wiki/Blockcain</a:t>
            </a:r>
          </a:p>
          <a:p>
            <a:pPr marL="914400" lvl="1" indent="-457200">
              <a:buFont typeface="+mj-lt"/>
              <a:buAutoNum type="arabicPeriod"/>
            </a:pPr>
            <a:r>
              <a:rPr lang="en-US" dirty="0"/>
              <a:t>https://www.forbes.com</a:t>
            </a:r>
          </a:p>
          <a:p>
            <a:pPr marL="914400" lvl="1" indent="-457200">
              <a:buFont typeface="+mj-lt"/>
              <a:buAutoNum type="arabicPeriod"/>
            </a:pPr>
            <a:r>
              <a:rPr lang="en-US" dirty="0"/>
              <a:t>https://dataconomy.com/2019/01/how-will-blockchain-transform-the-education-system/</a:t>
            </a:r>
          </a:p>
          <a:p>
            <a:pPr marL="914400" lvl="1" indent="-457200">
              <a:buFont typeface="+mj-lt"/>
              <a:buAutoNum type="arabicPeriod"/>
            </a:pPr>
            <a:r>
              <a:rPr lang="en-US" dirty="0">
                <a:hlinkClick r:id="rId5"/>
              </a:rPr>
              <a:t>https://www.bacancytechnology.com/blog/blockchain-in-education-sector/amp/</a:t>
            </a:r>
            <a:endParaRPr lang="en-US" dirty="0"/>
          </a:p>
          <a:p>
            <a:pPr marL="914400" lvl="1" indent="-457200">
              <a:buFont typeface="+mj-lt"/>
              <a:buAutoNum type="arabicPeriod"/>
            </a:pPr>
            <a:r>
              <a:rPr lang="en-US" dirty="0">
                <a:hlinkClick r:id="rId6"/>
              </a:rPr>
              <a:t>https://www.researchgate.net/</a:t>
            </a:r>
            <a:endParaRPr lang="en-US" dirty="0"/>
          </a:p>
          <a:p>
            <a:pPr marL="914400" lvl="1" indent="-457200">
              <a:buFont typeface="+mj-lt"/>
              <a:buAutoNum type="arabicPeriod"/>
            </a:pPr>
            <a:r>
              <a:rPr lang="en-US" dirty="0">
                <a:hlinkClick r:id="rId7"/>
              </a:rPr>
              <a:t>http://www.vpmthane.org/adc/index.htm</a:t>
            </a:r>
            <a:endParaRPr lang="en-US" dirty="0"/>
          </a:p>
        </p:txBody>
      </p:sp>
    </p:spTree>
    <p:extLst>
      <p:ext uri="{BB962C8B-B14F-4D97-AF65-F5344CB8AC3E}">
        <p14:creationId xmlns:p14="http://schemas.microsoft.com/office/powerpoint/2010/main" val="29148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088" y="2587361"/>
            <a:ext cx="9905998" cy="1478570"/>
          </a:xfrm>
        </p:spPr>
        <p:txBody>
          <a:bodyPr>
            <a:normAutofit/>
          </a:bodyPr>
          <a:lstStyle/>
          <a:p>
            <a:pPr algn="ctr"/>
            <a:r>
              <a:rPr lang="en-US" sz="7200" u="sng" dirty="0" smtClean="0"/>
              <a:t>Thank you!</a:t>
            </a:r>
            <a:endParaRPr lang="en-US" sz="7200" u="sng" dirty="0"/>
          </a:p>
        </p:txBody>
      </p:sp>
    </p:spTree>
    <p:extLst>
      <p:ext uri="{BB962C8B-B14F-4D97-AF65-F5344CB8AC3E}">
        <p14:creationId xmlns:p14="http://schemas.microsoft.com/office/powerpoint/2010/main" val="23327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u="sng" dirty="0"/>
              <a:t>Application of Blockchain </a:t>
            </a:r>
            <a:r>
              <a:rPr lang="en-US" u="sng" dirty="0" smtClean="0"/>
              <a:t>in ASC:</a:t>
            </a:r>
            <a:endParaRPr lang="en-US" u="sng"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556951" y="1845833"/>
            <a:ext cx="9490461" cy="3879464"/>
          </a:xfrm>
        </p:spPr>
        <p:txBody>
          <a:bodyPr>
            <a:noAutofit/>
          </a:bodyPr>
          <a:lstStyle/>
          <a:p>
            <a:pPr marL="914400" lvl="1" indent="-457200">
              <a:buFont typeface="+mj-lt"/>
              <a:buAutoNum type="arabicPeriod"/>
            </a:pPr>
            <a:r>
              <a:rPr lang="en-US" dirty="0">
                <a:latin typeface="Rockwell" panose="02060603020205020403" pitchFamily="18" charset="0"/>
              </a:rPr>
              <a:t>Components of </a:t>
            </a:r>
            <a:r>
              <a:rPr lang="en-US" dirty="0" smtClean="0">
                <a:latin typeface="Rockwell" panose="02060603020205020403" pitchFamily="18" charset="0"/>
              </a:rPr>
              <a:t>Blockchain</a:t>
            </a:r>
          </a:p>
          <a:p>
            <a:pPr marL="914400" lvl="1"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Structure </a:t>
            </a:r>
            <a:r>
              <a:rPr lang="en-US" dirty="0">
                <a:latin typeface="Tahoma" panose="020B0604030504040204" pitchFamily="34" charset="0"/>
                <a:ea typeface="Tahoma" panose="020B0604030504040204" pitchFamily="34" charset="0"/>
                <a:cs typeface="Tahoma" panose="020B0604030504040204" pitchFamily="34" charset="0"/>
              </a:rPr>
              <a:t>of Blockchain</a:t>
            </a:r>
          </a:p>
          <a:p>
            <a:pPr marL="914400" lvl="1"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Transaction in </a:t>
            </a:r>
            <a:r>
              <a:rPr lang="en-US" dirty="0">
                <a:latin typeface="Tahoma" panose="020B0604030504040204" pitchFamily="34" charset="0"/>
                <a:ea typeface="Tahoma" panose="020B0604030504040204" pitchFamily="34" charset="0"/>
                <a:cs typeface="Tahoma" panose="020B0604030504040204" pitchFamily="34" charset="0"/>
              </a:rPr>
              <a:t>Blockchain</a:t>
            </a:r>
          </a:p>
          <a:p>
            <a:pPr marL="914400" lvl="1"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What’s Advanced Study Centre</a:t>
            </a:r>
          </a:p>
          <a:p>
            <a:pPr marL="914400" lvl="1"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Structure of ASC (</a:t>
            </a:r>
            <a:r>
              <a:rPr lang="en-US" dirty="0" smtClean="0">
                <a:latin typeface="Tahoma" panose="020B0604030504040204" pitchFamily="34" charset="0"/>
                <a:ea typeface="Tahoma" panose="020B0604030504040204" pitchFamily="34" charset="0"/>
                <a:cs typeface="Tahoma" panose="020B0604030504040204" pitchFamily="34" charset="0"/>
              </a:rPr>
              <a:t>Advance </a:t>
            </a:r>
            <a:r>
              <a:rPr lang="en-US" dirty="0">
                <a:latin typeface="Tahoma" panose="020B0604030504040204" pitchFamily="34" charset="0"/>
                <a:ea typeface="Tahoma" panose="020B0604030504040204" pitchFamily="34" charset="0"/>
                <a:cs typeface="Tahoma" panose="020B0604030504040204" pitchFamily="34" charset="0"/>
              </a:rPr>
              <a:t>Study Centre</a:t>
            </a:r>
            <a:r>
              <a:rPr lang="en-US" dirty="0" smtClean="0">
                <a:latin typeface="Tahoma" panose="020B0604030504040204" pitchFamily="34" charset="0"/>
                <a:ea typeface="Tahoma" panose="020B0604030504040204" pitchFamily="34" charset="0"/>
                <a:cs typeface="Tahoma" panose="020B0604030504040204" pitchFamily="34" charset="0"/>
              </a:rPr>
              <a:t>)</a:t>
            </a:r>
          </a:p>
          <a:p>
            <a:pPr marL="914400" lvl="1"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Database vs. Blockchain Network</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Applications of Blockchain in </a:t>
            </a:r>
            <a:r>
              <a:rPr lang="en-US" dirty="0" smtClean="0">
                <a:latin typeface="Tahoma" panose="020B0604030504040204" pitchFamily="34" charset="0"/>
                <a:ea typeface="Tahoma" panose="020B0604030504040204" pitchFamily="34" charset="0"/>
                <a:cs typeface="Tahoma" panose="020B0604030504040204" pitchFamily="34" charset="0"/>
              </a:rPr>
              <a:t>ASC</a:t>
            </a:r>
          </a:p>
          <a:p>
            <a:pPr marL="914400" lvl="1"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Conclusion &amp; Future Work</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References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u="sng" dirty="0" smtClean="0">
                <a:latin typeface="Rockwell" panose="02060603020205020403" pitchFamily="18" charset="0"/>
              </a:rPr>
              <a:t>1</a:t>
            </a:r>
            <a:r>
              <a:rPr lang="en-US" u="sng" dirty="0">
                <a:latin typeface="Rockwell" panose="02060603020205020403" pitchFamily="18" charset="0"/>
              </a:rPr>
              <a:t>. </a:t>
            </a:r>
            <a:r>
              <a:rPr lang="en-US" u="sng" dirty="0" smtClean="0">
                <a:latin typeface="Rockwell" panose="02060603020205020403" pitchFamily="18" charset="0"/>
              </a:rPr>
              <a:t>Components of Blockchain</a:t>
            </a:r>
            <a:endParaRPr lang="en-US" u="sng"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xmlns=""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4134553013"/>
              </p:ext>
            </p:extLst>
          </p:nvPr>
        </p:nvGraphicFramePr>
        <p:xfrm>
          <a:off x="477061" y="2380735"/>
          <a:ext cx="11314446" cy="3982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2. Structure of Blockchain</a:t>
            </a:r>
            <a:endParaRPr lang="en-US" u="sng" dirty="0"/>
          </a:p>
        </p:txBody>
      </p:sp>
      <p:pic>
        <p:nvPicPr>
          <p:cNvPr id="4" name="image1.png"/>
          <p:cNvPicPr>
            <a:picLocks noGrp="1"/>
          </p:cNvPicPr>
          <p:nvPr>
            <p:ph idx="1"/>
          </p:nvPr>
        </p:nvPicPr>
        <p:blipFill>
          <a:blip r:embed="rId2"/>
          <a:srcRect/>
          <a:stretch>
            <a:fillRect/>
          </a:stretch>
        </p:blipFill>
        <p:spPr>
          <a:xfrm>
            <a:off x="1141413" y="2278833"/>
            <a:ext cx="9906000" cy="3318266"/>
          </a:xfrm>
          <a:prstGeom prst="rect">
            <a:avLst/>
          </a:prstGeom>
          <a:ln/>
        </p:spPr>
      </p:pic>
    </p:spTree>
    <p:extLst>
      <p:ext uri="{BB962C8B-B14F-4D97-AF65-F5344CB8AC3E}">
        <p14:creationId xmlns:p14="http://schemas.microsoft.com/office/powerpoint/2010/main" val="40699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3. Transaction in Blockchain</a:t>
            </a:r>
            <a:endParaRPr lang="en-US" u="sng" dirty="0"/>
          </a:p>
        </p:txBody>
      </p:sp>
      <p:sp>
        <p:nvSpPr>
          <p:cNvPr id="3" name="Content Placeholder 2"/>
          <p:cNvSpPr>
            <a:spLocks noGrp="1"/>
          </p:cNvSpPr>
          <p:nvPr>
            <p:ph idx="1"/>
          </p:nvPr>
        </p:nvSpPr>
        <p:spPr>
          <a:xfrm>
            <a:off x="1141411" y="1746978"/>
            <a:ext cx="6338545" cy="3879465"/>
          </a:xfrm>
        </p:spPr>
        <p:txBody>
          <a:bodyPr>
            <a:normAutofit/>
          </a:bodyPr>
          <a:lstStyle/>
          <a:p>
            <a:r>
              <a:rPr lang="en-US" sz="2000" dirty="0" smtClean="0"/>
              <a:t>Initially create a public distributed ledger [Read-Only]</a:t>
            </a:r>
          </a:p>
          <a:p>
            <a:endParaRPr lang="en-US" sz="2000" dirty="0" smtClean="0"/>
          </a:p>
          <a:p>
            <a:r>
              <a:rPr lang="en-US" sz="2000" dirty="0" smtClean="0"/>
              <a:t>Transaction is performed &amp; it’s recorded in local system</a:t>
            </a:r>
          </a:p>
          <a:p>
            <a:r>
              <a:rPr lang="en-US" sz="2000" dirty="0" smtClean="0"/>
              <a:t>Validated with each Node in the chain</a:t>
            </a:r>
          </a:p>
          <a:p>
            <a:r>
              <a:rPr lang="en-US" sz="2000" dirty="0" smtClean="0"/>
              <a:t>If found valid transaction then block is stored in chain</a:t>
            </a:r>
          </a:p>
          <a:p>
            <a:r>
              <a:rPr lang="en-US" sz="2000" dirty="0" smtClean="0"/>
              <a:t>Else transaction is invalid &amp; rejected by system</a:t>
            </a:r>
            <a:endParaRPr lang="en-US" dirty="0" smtClean="0"/>
          </a:p>
          <a:p>
            <a:endParaRPr lang="en-US" dirty="0"/>
          </a:p>
        </p:txBody>
      </p:sp>
      <p:pic>
        <p:nvPicPr>
          <p:cNvPr id="5" name="Content Placeholder 6"/>
          <p:cNvPicPr>
            <a:picLocks noChangeAspect="1"/>
          </p:cNvPicPr>
          <p:nvPr/>
        </p:nvPicPr>
        <p:blipFill>
          <a:blip r:embed="rId2"/>
          <a:stretch>
            <a:fillRect/>
          </a:stretch>
        </p:blipFill>
        <p:spPr>
          <a:xfrm>
            <a:off x="7092779" y="1746978"/>
            <a:ext cx="4023712" cy="4089947"/>
          </a:xfrm>
          <a:prstGeom prst="rect">
            <a:avLst/>
          </a:prstGeom>
        </p:spPr>
      </p:pic>
    </p:spTree>
    <p:extLst>
      <p:ext uri="{BB962C8B-B14F-4D97-AF65-F5344CB8AC3E}">
        <p14:creationId xmlns:p14="http://schemas.microsoft.com/office/powerpoint/2010/main" val="415035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u="sng" dirty="0" smtClean="0">
                <a:latin typeface="Rockwell" panose="02060603020205020403" pitchFamily="18" charset="0"/>
              </a:rPr>
              <a:t>4. What’s Advance Study Centre</a:t>
            </a:r>
            <a:endParaRPr lang="en-US" u="sng"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a:xfrm>
            <a:off x="1141410" y="2249486"/>
            <a:ext cx="8628666" cy="2602600"/>
          </a:xfrm>
        </p:spPr>
        <p:txBody>
          <a:bodyPr>
            <a:normAutofit lnSpcReduction="10000"/>
          </a:bodyPr>
          <a:lstStyle/>
          <a:p>
            <a:pPr lvl="1"/>
            <a:r>
              <a:rPr lang="en-US" sz="2400" dirty="0" smtClean="0">
                <a:latin typeface="Tahoma" panose="020B0604030504040204" pitchFamily="34" charset="0"/>
                <a:ea typeface="Tahoma" panose="020B0604030504040204" pitchFamily="34" charset="0"/>
                <a:cs typeface="Tahoma" panose="020B0604030504040204" pitchFamily="34" charset="0"/>
              </a:rPr>
              <a:t>Simple Educational software which was built using PHP, MySQL, PostgreSQL &amp; Linux technologies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lvl="2"/>
            <a:r>
              <a:rPr lang="en-US" sz="1900" dirty="0" smtClean="0">
                <a:latin typeface="Tahoma" panose="020B0604030504040204" pitchFamily="34" charset="0"/>
                <a:ea typeface="Tahoma" panose="020B0604030504040204" pitchFamily="34" charset="0"/>
                <a:cs typeface="Tahoma" panose="020B0604030504040204" pitchFamily="34" charset="0"/>
              </a:rPr>
              <a:t>PHP: Server side Scripting</a:t>
            </a:r>
          </a:p>
          <a:p>
            <a:pPr lvl="2"/>
            <a:r>
              <a:rPr lang="en-US" sz="1900" dirty="0" smtClean="0">
                <a:latin typeface="Tahoma" panose="020B0604030504040204" pitchFamily="34" charset="0"/>
                <a:ea typeface="Tahoma" panose="020B0604030504040204" pitchFamily="34" charset="0"/>
                <a:cs typeface="Tahoma" panose="020B0604030504040204" pitchFamily="34" charset="0"/>
              </a:rPr>
              <a:t>MySQL &amp; PostgreSQL: Database servers</a:t>
            </a:r>
          </a:p>
          <a:p>
            <a:pPr lvl="2"/>
            <a:r>
              <a:rPr lang="en-US" sz="1900" dirty="0" smtClean="0">
                <a:latin typeface="Tahoma" panose="020B0604030504040204" pitchFamily="34" charset="0"/>
                <a:ea typeface="Tahoma" panose="020B0604030504040204" pitchFamily="34" charset="0"/>
                <a:cs typeface="Tahoma" panose="020B0604030504040204" pitchFamily="34" charset="0"/>
              </a:rPr>
              <a:t>Linux: Web Server</a:t>
            </a:r>
            <a:endParaRPr lang="en-US" sz="1900" dirty="0">
              <a:latin typeface="Tahoma" panose="020B0604030504040204" pitchFamily="34" charset="0"/>
              <a:ea typeface="Tahoma" panose="020B0604030504040204" pitchFamily="34" charset="0"/>
              <a:cs typeface="Tahoma" panose="020B0604030504040204" pitchFamily="34" charset="0"/>
            </a:endParaRPr>
          </a:p>
          <a:p>
            <a:pPr lvl="1"/>
            <a:r>
              <a:rPr lang="en-US" sz="2400" dirty="0" smtClean="0">
                <a:latin typeface="Tahoma" panose="020B0604030504040204" pitchFamily="34" charset="0"/>
                <a:ea typeface="Tahoma" panose="020B0604030504040204" pitchFamily="34" charset="0"/>
                <a:cs typeface="Tahoma" panose="020B0604030504040204" pitchFamily="34" charset="0"/>
              </a:rPr>
              <a:t>Follows central database structure for data storage</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5. Structure of ASC:</a:t>
            </a:r>
            <a:endParaRPr lang="en-US" u="sng" dirty="0"/>
          </a:p>
        </p:txBody>
      </p:sp>
      <p:pic>
        <p:nvPicPr>
          <p:cNvPr id="5" name="image2.png"/>
          <p:cNvPicPr>
            <a:picLocks noGrp="1"/>
          </p:cNvPicPr>
          <p:nvPr>
            <p:ph sz="half" idx="1"/>
          </p:nvPr>
        </p:nvPicPr>
        <p:blipFill>
          <a:blip r:embed="rId2"/>
          <a:srcRect/>
          <a:stretch>
            <a:fillRect/>
          </a:stretch>
        </p:blipFill>
        <p:spPr>
          <a:xfrm>
            <a:off x="1236296" y="1820562"/>
            <a:ext cx="9044526" cy="4357816"/>
          </a:xfrm>
          <a:prstGeom prst="rect">
            <a:avLst/>
          </a:prstGeom>
          <a:ln/>
        </p:spPr>
      </p:pic>
    </p:spTree>
    <p:extLst>
      <p:ext uri="{BB962C8B-B14F-4D97-AF65-F5344CB8AC3E}">
        <p14:creationId xmlns:p14="http://schemas.microsoft.com/office/powerpoint/2010/main" val="20432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6. Database vs. Blockchain Network</a:t>
            </a:r>
            <a:endParaRPr lang="en-US" u="sng" dirty="0"/>
          </a:p>
        </p:txBody>
      </p:sp>
      <p:pic>
        <p:nvPicPr>
          <p:cNvPr id="8" name="Picture 7"/>
          <p:cNvPicPr>
            <a:picLocks noChangeAspect="1"/>
          </p:cNvPicPr>
          <p:nvPr/>
        </p:nvPicPr>
        <p:blipFill>
          <a:blip r:embed="rId2"/>
          <a:stretch>
            <a:fillRect/>
          </a:stretch>
        </p:blipFill>
        <p:spPr>
          <a:xfrm>
            <a:off x="1696351" y="2097088"/>
            <a:ext cx="7629525" cy="3676650"/>
          </a:xfrm>
          <a:prstGeom prst="rect">
            <a:avLst/>
          </a:prstGeom>
        </p:spPr>
      </p:pic>
    </p:spTree>
    <p:extLst>
      <p:ext uri="{BB962C8B-B14F-4D97-AF65-F5344CB8AC3E}">
        <p14:creationId xmlns:p14="http://schemas.microsoft.com/office/powerpoint/2010/main" val="65524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u="sng" dirty="0" smtClean="0">
                <a:latin typeface="Rockwell" panose="02060603020205020403" pitchFamily="18" charset="0"/>
              </a:rPr>
              <a:t>7. Application of Blockchain in ASC:</a:t>
            </a:r>
            <a:endParaRPr lang="en-US" u="sng"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77500" lnSpcReduction="20000"/>
          </a:bodyPr>
          <a:lstStyle/>
          <a:p>
            <a:pPr lvl="1"/>
            <a:r>
              <a:rPr lang="en-US" sz="2400" dirty="0" smtClean="0">
                <a:latin typeface="Tahoma" panose="020B0604030504040204" pitchFamily="34" charset="0"/>
                <a:ea typeface="Tahoma" panose="020B0604030504040204" pitchFamily="34" charset="0"/>
                <a:cs typeface="Tahoma" panose="020B0604030504040204" pitchFamily="34" charset="0"/>
              </a:rPr>
              <a:t>Result Distribution on web</a:t>
            </a:r>
          </a:p>
          <a:p>
            <a:pPr lvl="2"/>
            <a:r>
              <a:rPr lang="en-US" sz="2200" dirty="0" smtClean="0">
                <a:latin typeface="Tahoma" panose="020B0604030504040204" pitchFamily="34" charset="0"/>
                <a:ea typeface="Tahoma" panose="020B0604030504040204" pitchFamily="34" charset="0"/>
                <a:cs typeface="Tahoma" panose="020B0604030504040204" pitchFamily="34" charset="0"/>
              </a:rPr>
              <a:t>MIT’s </a:t>
            </a:r>
            <a:r>
              <a:rPr lang="en-US" sz="2200" dirty="0" smtClean="0">
                <a:latin typeface="Tahoma" panose="020B0604030504040204" pitchFamily="34" charset="0"/>
                <a:ea typeface="Tahoma" panose="020B0604030504040204" pitchFamily="34" charset="0"/>
                <a:cs typeface="Tahoma" panose="020B0604030504040204" pitchFamily="34" charset="0"/>
              </a:rPr>
              <a:t>Blockcert</a:t>
            </a:r>
            <a:r>
              <a:rPr lang="en-US" sz="2200" dirty="0" smtClean="0">
                <a:latin typeface="Tahoma" panose="020B0604030504040204" pitchFamily="34" charset="0"/>
                <a:ea typeface="Tahoma" panose="020B0604030504040204" pitchFamily="34" charset="0"/>
                <a:cs typeface="Tahoma" panose="020B0604030504040204" pitchFamily="34" charset="0"/>
              </a:rPr>
              <a:t> Wallet &amp; University of Nicosia, Cyprus</a:t>
            </a:r>
          </a:p>
          <a:p>
            <a:pPr lvl="1"/>
            <a:r>
              <a:rPr lang="en-US" sz="2400" dirty="0" smtClean="0">
                <a:latin typeface="Tahoma" panose="020B0604030504040204" pitchFamily="34" charset="0"/>
                <a:ea typeface="Tahoma" panose="020B0604030504040204" pitchFamily="34" charset="0"/>
                <a:cs typeface="Tahoma" panose="020B0604030504040204" pitchFamily="34" charset="0"/>
              </a:rPr>
              <a:t>Financial records</a:t>
            </a:r>
          </a:p>
          <a:p>
            <a:pPr lvl="1"/>
            <a:r>
              <a:rPr lang="en-US" sz="2400" dirty="0" smtClean="0">
                <a:latin typeface="Tahoma" panose="020B0604030504040204" pitchFamily="34" charset="0"/>
                <a:ea typeface="Tahoma" panose="020B0604030504040204" pitchFamily="34" charset="0"/>
                <a:cs typeface="Tahoma" panose="020B0604030504040204" pitchFamily="34" charset="0"/>
              </a:rPr>
              <a:t>Distributed Storage</a:t>
            </a:r>
          </a:p>
          <a:p>
            <a:pPr lvl="1"/>
            <a:r>
              <a:rPr lang="en-US" sz="2400" dirty="0" smtClean="0">
                <a:latin typeface="Tahoma" panose="020B0604030504040204" pitchFamily="34" charset="0"/>
                <a:ea typeface="Tahoma" panose="020B0604030504040204" pitchFamily="34" charset="0"/>
                <a:cs typeface="Tahoma" panose="020B0604030504040204" pitchFamily="34" charset="0"/>
              </a:rPr>
              <a:t>Avoid Single-point-of-failure</a:t>
            </a:r>
          </a:p>
          <a:p>
            <a:pPr lvl="1"/>
            <a:r>
              <a:rPr lang="en-US" sz="2400" dirty="0" smtClean="0">
                <a:latin typeface="Tahoma" panose="020B0604030504040204" pitchFamily="34" charset="0"/>
                <a:ea typeface="Tahoma" panose="020B0604030504040204" pitchFamily="34" charset="0"/>
                <a:cs typeface="Tahoma" panose="020B0604030504040204" pitchFamily="34" charset="0"/>
              </a:rPr>
              <a:t>Maintain Data Integrity in the records:</a:t>
            </a:r>
          </a:p>
          <a:p>
            <a:pPr lvl="2"/>
            <a:r>
              <a:rPr lang="en-US" sz="2200" dirty="0" smtClean="0">
                <a:latin typeface="Tahoma" panose="020B0604030504040204" pitchFamily="34" charset="0"/>
                <a:ea typeface="Tahoma" panose="020B0604030504040204" pitchFamily="34" charset="0"/>
                <a:cs typeface="Tahoma" panose="020B0604030504040204" pitchFamily="34" charset="0"/>
              </a:rPr>
              <a:t>Examination</a:t>
            </a:r>
          </a:p>
          <a:p>
            <a:pPr lvl="2"/>
            <a:r>
              <a:rPr lang="en-US" sz="2200" dirty="0" smtClean="0">
                <a:latin typeface="Tahoma" panose="020B0604030504040204" pitchFamily="34" charset="0"/>
                <a:ea typeface="Tahoma" panose="020B0604030504040204" pitchFamily="34" charset="0"/>
                <a:cs typeface="Tahoma" panose="020B0604030504040204" pitchFamily="34" charset="0"/>
              </a:rPr>
              <a:t>E-Learning</a:t>
            </a:r>
          </a:p>
          <a:p>
            <a:pPr lvl="2"/>
            <a:r>
              <a:rPr lang="en-US" sz="2200" dirty="0" smtClean="0">
                <a:latin typeface="Tahoma" panose="020B0604030504040204" pitchFamily="34" charset="0"/>
                <a:ea typeface="Tahoma" panose="020B0604030504040204" pitchFamily="34" charset="0"/>
                <a:cs typeface="Tahoma" panose="020B0604030504040204" pitchFamily="34" charset="0"/>
              </a:rPr>
              <a:t>Attendance</a:t>
            </a:r>
          </a:p>
          <a:p>
            <a:pPr lvl="2"/>
            <a:r>
              <a:rPr lang="en-US" sz="2200" dirty="0" smtClean="0">
                <a:latin typeface="Tahoma" panose="020B0604030504040204" pitchFamily="34" charset="0"/>
                <a:ea typeface="Tahoma" panose="020B0604030504040204" pitchFamily="34" charset="0"/>
                <a:cs typeface="Tahoma" panose="020B0604030504040204" pitchFamily="34" charset="0"/>
              </a:rPr>
              <a:t>Personal Data</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364</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Rockwell</vt:lpstr>
      <vt:lpstr>Tahoma</vt:lpstr>
      <vt:lpstr>Trebuchet MS</vt:lpstr>
      <vt:lpstr>Tw Cen MT</vt:lpstr>
      <vt:lpstr>Wingdings</vt:lpstr>
      <vt:lpstr>Circuit</vt:lpstr>
      <vt:lpstr>Application of Blockchain in Advance Study Centre</vt:lpstr>
      <vt:lpstr>Application of Blockchain in ASC:</vt:lpstr>
      <vt:lpstr>1. Components of Blockchain</vt:lpstr>
      <vt:lpstr>2. Structure of Blockchain</vt:lpstr>
      <vt:lpstr>3. Transaction in Blockchain</vt:lpstr>
      <vt:lpstr>4. What’s Advance Study Centre</vt:lpstr>
      <vt:lpstr>5. Structure of ASC:</vt:lpstr>
      <vt:lpstr>6. Database vs. Blockchain Network</vt:lpstr>
      <vt:lpstr>7. Application of Blockchain in ASC:</vt:lpstr>
      <vt:lpstr>7. Application of Blockchain in ASC:</vt:lpstr>
      <vt:lpstr>8. Conclusion &amp; Future Work:</vt:lpstr>
      <vt:lpstr>9. 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2020-01-17T07:52:56Z</dcterms:created>
  <dcterms:modified xsi:type="dcterms:W3CDTF">2020-01-17T10:52:04Z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