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98" r:id="rId3"/>
    <p:sldId id="299" r:id="rId4"/>
    <p:sldId id="257" r:id="rId5"/>
    <p:sldId id="258" r:id="rId6"/>
    <p:sldId id="300" r:id="rId7"/>
    <p:sldId id="301" r:id="rId8"/>
    <p:sldId id="302" r:id="rId9"/>
    <p:sldId id="303" r:id="rId10"/>
    <p:sldId id="260" r:id="rId11"/>
    <p:sldId id="261" r:id="rId12"/>
    <p:sldId id="262" r:id="rId13"/>
    <p:sldId id="263" r:id="rId14"/>
    <p:sldId id="264" r:id="rId15"/>
    <p:sldId id="265" r:id="rId16"/>
    <p:sldId id="266" r:id="rId17"/>
    <p:sldId id="267" r:id="rId18"/>
    <p:sldId id="269" r:id="rId19"/>
    <p:sldId id="268" r:id="rId20"/>
    <p:sldId id="270" r:id="rId21"/>
    <p:sldId id="271" r:id="rId22"/>
    <p:sldId id="272" r:id="rId23"/>
    <p:sldId id="277" r:id="rId24"/>
    <p:sldId id="278" r:id="rId25"/>
    <p:sldId id="279" r:id="rId26"/>
    <p:sldId id="280" r:id="rId27"/>
    <p:sldId id="281" r:id="rId28"/>
    <p:sldId id="282"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283" r:id="rId46"/>
    <p:sldId id="334" r:id="rId47"/>
    <p:sldId id="335" r:id="rId48"/>
    <p:sldId id="336" r:id="rId49"/>
    <p:sldId id="337" r:id="rId50"/>
    <p:sldId id="338" r:id="rId51"/>
    <p:sldId id="339" r:id="rId52"/>
    <p:sldId id="340" r:id="rId53"/>
    <p:sldId id="341" r:id="rId54"/>
    <p:sldId id="34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snapToGrid="0">
      <p:cViewPr varScale="1">
        <p:scale>
          <a:sx n="90" d="100"/>
          <a:sy n="90" d="100"/>
        </p:scale>
        <p:origin x="232"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7689D-AC94-4788-BCCB-138AED5B73E8}" type="datetimeFigureOut">
              <a:rPr lang="en-IN" smtClean="0"/>
              <a:t>07/04/20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8EB4A-B7BF-4A4F-B8A6-B677D385A852}" type="slidenum">
              <a:rPr lang="en-IN" smtClean="0"/>
              <a:t>‹#›</a:t>
            </a:fld>
            <a:endParaRPr lang="en-IN"/>
          </a:p>
        </p:txBody>
      </p:sp>
    </p:spTree>
    <p:extLst>
      <p:ext uri="{BB962C8B-B14F-4D97-AF65-F5344CB8AC3E}">
        <p14:creationId xmlns:p14="http://schemas.microsoft.com/office/powerpoint/2010/main" val="907218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E86D19-601C-4572-B9CE-39A79A407AC4}" type="datetimeFigureOut">
              <a:rPr lang="en-IN" smtClean="0"/>
              <a:t>07/04/20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1383E-19C9-4372-B49F-7DCC728F5E58}" type="slidenum">
              <a:rPr lang="en-IN" smtClean="0"/>
              <a:t>‹#›</a:t>
            </a:fld>
            <a:endParaRPr lang="en-IN"/>
          </a:p>
        </p:txBody>
      </p:sp>
    </p:spTree>
    <p:extLst>
      <p:ext uri="{BB962C8B-B14F-4D97-AF65-F5344CB8AC3E}">
        <p14:creationId xmlns:p14="http://schemas.microsoft.com/office/powerpoint/2010/main" val="10977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E86D19-601C-4572-B9CE-39A79A407AC4}" type="datetimeFigureOut">
              <a:rPr lang="en-IN" smtClean="0"/>
              <a:t>07/04/20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1383E-19C9-4372-B49F-7DCC728F5E58}" type="slidenum">
              <a:rPr lang="en-IN" smtClean="0"/>
              <a:t>‹#›</a:t>
            </a:fld>
            <a:endParaRPr lang="en-IN"/>
          </a:p>
        </p:txBody>
      </p:sp>
    </p:spTree>
    <p:extLst>
      <p:ext uri="{BB962C8B-B14F-4D97-AF65-F5344CB8AC3E}">
        <p14:creationId xmlns:p14="http://schemas.microsoft.com/office/powerpoint/2010/main" val="219779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E86D19-601C-4572-B9CE-39A79A407AC4}" type="datetimeFigureOut">
              <a:rPr lang="en-IN" smtClean="0"/>
              <a:t>07/04/20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1383E-19C9-4372-B49F-7DCC728F5E58}" type="slidenum">
              <a:rPr lang="en-IN" smtClean="0"/>
              <a:t>‹#›</a:t>
            </a:fld>
            <a:endParaRPr lang="en-IN"/>
          </a:p>
        </p:txBody>
      </p:sp>
    </p:spTree>
    <p:extLst>
      <p:ext uri="{BB962C8B-B14F-4D97-AF65-F5344CB8AC3E}">
        <p14:creationId xmlns:p14="http://schemas.microsoft.com/office/powerpoint/2010/main" val="1752722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381000"/>
            <a:ext cx="11074400" cy="609600"/>
          </a:xfrm>
        </p:spPr>
        <p:txBody>
          <a:bodyPr/>
          <a:lstStyle/>
          <a:p>
            <a:r>
              <a:rPr lang="en-US"/>
              <a:t>Click to edit Master title style</a:t>
            </a:r>
          </a:p>
        </p:txBody>
      </p:sp>
      <p:sp>
        <p:nvSpPr>
          <p:cNvPr id="3" name="Text Placeholder 2"/>
          <p:cNvSpPr>
            <a:spLocks noGrp="1"/>
          </p:cNvSpPr>
          <p:nvPr>
            <p:ph type="body" sz="half" idx="1"/>
          </p:nvPr>
        </p:nvSpPr>
        <p:spPr>
          <a:xfrm>
            <a:off x="508000" y="1371600"/>
            <a:ext cx="5486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0"/>
            <a:ext cx="5486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ln/>
        </p:spPr>
        <p:txBody>
          <a:bodyPr/>
          <a:lstStyle>
            <a:lvl1pPr>
              <a:defRPr/>
            </a:lvl1pPr>
          </a:lstStyle>
          <a:p>
            <a:pPr>
              <a:defRPr/>
            </a:pPr>
            <a:fld id="{401E5950-F05B-4F8F-A982-C227CBA6557D}" type="datetime4">
              <a:rPr lang="en-US"/>
              <a:pPr>
                <a:defRPr/>
              </a:pPr>
              <a:t>April 7, 2020</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3B4DD30A-922B-434F-9A8C-401784ADBB4B}" type="slidenum">
              <a:rPr lang="en-US"/>
              <a:pPr>
                <a:defRPr/>
              </a:pPr>
              <a:t>‹#›</a:t>
            </a:fld>
            <a:endParaRPr lang="en-US"/>
          </a:p>
        </p:txBody>
      </p:sp>
    </p:spTree>
    <p:extLst>
      <p:ext uri="{BB962C8B-B14F-4D97-AF65-F5344CB8AC3E}">
        <p14:creationId xmlns:p14="http://schemas.microsoft.com/office/powerpoint/2010/main" val="2571353070"/>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E86D19-601C-4572-B9CE-39A79A407AC4}" type="datetimeFigureOut">
              <a:rPr lang="en-IN" smtClean="0"/>
              <a:t>07/04/20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1383E-19C9-4372-B49F-7DCC728F5E58}" type="slidenum">
              <a:rPr lang="en-IN" smtClean="0"/>
              <a:t>‹#›</a:t>
            </a:fld>
            <a:endParaRPr lang="en-IN"/>
          </a:p>
        </p:txBody>
      </p:sp>
    </p:spTree>
    <p:extLst>
      <p:ext uri="{BB962C8B-B14F-4D97-AF65-F5344CB8AC3E}">
        <p14:creationId xmlns:p14="http://schemas.microsoft.com/office/powerpoint/2010/main" val="63891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E86D19-601C-4572-B9CE-39A79A407AC4}" type="datetimeFigureOut">
              <a:rPr lang="en-IN" smtClean="0"/>
              <a:t>07/04/20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1383E-19C9-4372-B49F-7DCC728F5E58}" type="slidenum">
              <a:rPr lang="en-IN" smtClean="0"/>
              <a:t>‹#›</a:t>
            </a:fld>
            <a:endParaRPr lang="en-IN"/>
          </a:p>
        </p:txBody>
      </p:sp>
    </p:spTree>
    <p:extLst>
      <p:ext uri="{BB962C8B-B14F-4D97-AF65-F5344CB8AC3E}">
        <p14:creationId xmlns:p14="http://schemas.microsoft.com/office/powerpoint/2010/main" val="887798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AE86D19-601C-4572-B9CE-39A79A407AC4}" type="datetimeFigureOut">
              <a:rPr lang="en-IN" smtClean="0"/>
              <a:t>07/04/20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91383E-19C9-4372-B49F-7DCC728F5E58}" type="slidenum">
              <a:rPr lang="en-IN" smtClean="0"/>
              <a:t>‹#›</a:t>
            </a:fld>
            <a:endParaRPr lang="en-IN"/>
          </a:p>
        </p:txBody>
      </p:sp>
    </p:spTree>
    <p:extLst>
      <p:ext uri="{BB962C8B-B14F-4D97-AF65-F5344CB8AC3E}">
        <p14:creationId xmlns:p14="http://schemas.microsoft.com/office/powerpoint/2010/main" val="362329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AE86D19-601C-4572-B9CE-39A79A407AC4}" type="datetimeFigureOut">
              <a:rPr lang="en-IN" smtClean="0"/>
              <a:t>07/04/20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91383E-19C9-4372-B49F-7DCC728F5E58}" type="slidenum">
              <a:rPr lang="en-IN" smtClean="0"/>
              <a:t>‹#›</a:t>
            </a:fld>
            <a:endParaRPr lang="en-IN"/>
          </a:p>
        </p:txBody>
      </p:sp>
    </p:spTree>
    <p:extLst>
      <p:ext uri="{BB962C8B-B14F-4D97-AF65-F5344CB8AC3E}">
        <p14:creationId xmlns:p14="http://schemas.microsoft.com/office/powerpoint/2010/main" val="3537918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E86D19-601C-4572-B9CE-39A79A407AC4}" type="datetimeFigureOut">
              <a:rPr lang="en-IN" smtClean="0"/>
              <a:t>07/04/20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91383E-19C9-4372-B49F-7DCC728F5E58}" type="slidenum">
              <a:rPr lang="en-IN" smtClean="0"/>
              <a:t>‹#›</a:t>
            </a:fld>
            <a:endParaRPr lang="en-IN"/>
          </a:p>
        </p:txBody>
      </p:sp>
    </p:spTree>
    <p:extLst>
      <p:ext uri="{BB962C8B-B14F-4D97-AF65-F5344CB8AC3E}">
        <p14:creationId xmlns:p14="http://schemas.microsoft.com/office/powerpoint/2010/main" val="1607120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86D19-601C-4572-B9CE-39A79A407AC4}" type="datetimeFigureOut">
              <a:rPr lang="en-IN" smtClean="0"/>
              <a:t>07/04/20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91383E-19C9-4372-B49F-7DCC728F5E58}" type="slidenum">
              <a:rPr lang="en-IN" smtClean="0"/>
              <a:t>‹#›</a:t>
            </a:fld>
            <a:endParaRPr lang="en-IN"/>
          </a:p>
        </p:txBody>
      </p:sp>
    </p:spTree>
    <p:extLst>
      <p:ext uri="{BB962C8B-B14F-4D97-AF65-F5344CB8AC3E}">
        <p14:creationId xmlns:p14="http://schemas.microsoft.com/office/powerpoint/2010/main" val="230149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E86D19-601C-4572-B9CE-39A79A407AC4}" type="datetimeFigureOut">
              <a:rPr lang="en-IN" smtClean="0"/>
              <a:t>07/04/20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91383E-19C9-4372-B49F-7DCC728F5E58}" type="slidenum">
              <a:rPr lang="en-IN" smtClean="0"/>
              <a:t>‹#›</a:t>
            </a:fld>
            <a:endParaRPr lang="en-IN"/>
          </a:p>
        </p:txBody>
      </p:sp>
    </p:spTree>
    <p:extLst>
      <p:ext uri="{BB962C8B-B14F-4D97-AF65-F5344CB8AC3E}">
        <p14:creationId xmlns:p14="http://schemas.microsoft.com/office/powerpoint/2010/main" val="3285316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E86D19-601C-4572-B9CE-39A79A407AC4}" type="datetimeFigureOut">
              <a:rPr lang="en-IN" smtClean="0"/>
              <a:t>07/04/20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91383E-19C9-4372-B49F-7DCC728F5E58}" type="slidenum">
              <a:rPr lang="en-IN" smtClean="0"/>
              <a:t>‹#›</a:t>
            </a:fld>
            <a:endParaRPr lang="en-IN"/>
          </a:p>
        </p:txBody>
      </p:sp>
    </p:spTree>
    <p:extLst>
      <p:ext uri="{BB962C8B-B14F-4D97-AF65-F5344CB8AC3E}">
        <p14:creationId xmlns:p14="http://schemas.microsoft.com/office/powerpoint/2010/main" val="1017345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86D19-601C-4572-B9CE-39A79A407AC4}" type="datetimeFigureOut">
              <a:rPr lang="en-IN" smtClean="0"/>
              <a:t>07/04/20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1383E-19C9-4372-B49F-7DCC728F5E58}" type="slidenum">
              <a:rPr lang="en-IN" smtClean="0"/>
              <a:t>‹#›</a:t>
            </a:fld>
            <a:endParaRPr lang="en-IN"/>
          </a:p>
        </p:txBody>
      </p:sp>
    </p:spTree>
    <p:extLst>
      <p:ext uri="{BB962C8B-B14F-4D97-AF65-F5344CB8AC3E}">
        <p14:creationId xmlns:p14="http://schemas.microsoft.com/office/powerpoint/2010/main" val="2217401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Analytical Theory and Methods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75907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91" y="385762"/>
            <a:ext cx="10681854" cy="6025873"/>
          </a:xfrm>
          <a:prstGeom prst="rect">
            <a:avLst/>
          </a:prstGeom>
        </p:spPr>
      </p:pic>
    </p:spTree>
    <p:extLst>
      <p:ext uri="{BB962C8B-B14F-4D97-AF65-F5344CB8AC3E}">
        <p14:creationId xmlns:p14="http://schemas.microsoft.com/office/powerpoint/2010/main" val="56740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069" y="288780"/>
            <a:ext cx="10395239" cy="6125875"/>
          </a:xfrm>
          <a:prstGeom prst="rect">
            <a:avLst/>
          </a:prstGeom>
        </p:spPr>
      </p:pic>
    </p:spTree>
    <p:extLst>
      <p:ext uri="{BB962C8B-B14F-4D97-AF65-F5344CB8AC3E}">
        <p14:creationId xmlns:p14="http://schemas.microsoft.com/office/powerpoint/2010/main" val="273919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652" y="274926"/>
            <a:ext cx="10118147" cy="5931910"/>
          </a:xfrm>
          <a:prstGeom prst="rect">
            <a:avLst/>
          </a:prstGeom>
        </p:spPr>
      </p:pic>
    </p:spTree>
    <p:extLst>
      <p:ext uri="{BB962C8B-B14F-4D97-AF65-F5344CB8AC3E}">
        <p14:creationId xmlns:p14="http://schemas.microsoft.com/office/powerpoint/2010/main" val="3443658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15" y="108671"/>
            <a:ext cx="11004839" cy="6618774"/>
          </a:xfrm>
          <a:prstGeom prst="rect">
            <a:avLst/>
          </a:prstGeom>
        </p:spPr>
      </p:pic>
    </p:spTree>
    <p:extLst>
      <p:ext uri="{BB962C8B-B14F-4D97-AF65-F5344CB8AC3E}">
        <p14:creationId xmlns:p14="http://schemas.microsoft.com/office/powerpoint/2010/main" val="2909908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196" y="233361"/>
            <a:ext cx="10325968" cy="6402965"/>
          </a:xfrm>
          <a:prstGeom prst="rect">
            <a:avLst/>
          </a:prstGeom>
        </p:spPr>
      </p:pic>
    </p:spTree>
    <p:extLst>
      <p:ext uri="{BB962C8B-B14F-4D97-AF65-F5344CB8AC3E}">
        <p14:creationId xmlns:p14="http://schemas.microsoft.com/office/powerpoint/2010/main" val="1007244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928" y="150234"/>
            <a:ext cx="9961418" cy="6153583"/>
          </a:xfrm>
          <a:prstGeom prst="rect">
            <a:avLst/>
          </a:prstGeom>
        </p:spPr>
      </p:pic>
    </p:spTree>
    <p:extLst>
      <p:ext uri="{BB962C8B-B14F-4D97-AF65-F5344CB8AC3E}">
        <p14:creationId xmlns:p14="http://schemas.microsoft.com/office/powerpoint/2010/main" val="2590394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979" y="191799"/>
            <a:ext cx="10575347" cy="6421141"/>
          </a:xfrm>
          <a:prstGeom prst="rect">
            <a:avLst/>
          </a:prstGeom>
        </p:spPr>
      </p:pic>
    </p:spTree>
    <p:extLst>
      <p:ext uri="{BB962C8B-B14F-4D97-AF65-F5344CB8AC3E}">
        <p14:creationId xmlns:p14="http://schemas.microsoft.com/office/powerpoint/2010/main" val="2432064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834" y="233362"/>
            <a:ext cx="9148330" cy="6181293"/>
          </a:xfrm>
          <a:prstGeom prst="rect">
            <a:avLst/>
          </a:prstGeom>
        </p:spPr>
      </p:pic>
    </p:spTree>
    <p:extLst>
      <p:ext uri="{BB962C8B-B14F-4D97-AF65-F5344CB8AC3E}">
        <p14:creationId xmlns:p14="http://schemas.microsoft.com/office/powerpoint/2010/main" val="3908584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743" y="413471"/>
            <a:ext cx="8608002" cy="6015038"/>
          </a:xfrm>
          <a:prstGeom prst="rect">
            <a:avLst/>
          </a:prstGeom>
        </p:spPr>
      </p:pic>
    </p:spTree>
    <p:extLst>
      <p:ext uri="{BB962C8B-B14F-4D97-AF65-F5344CB8AC3E}">
        <p14:creationId xmlns:p14="http://schemas.microsoft.com/office/powerpoint/2010/main" val="1059128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634" y="233362"/>
            <a:ext cx="8497166" cy="6379534"/>
          </a:xfrm>
          <a:prstGeom prst="rect">
            <a:avLst/>
          </a:prstGeom>
        </p:spPr>
      </p:pic>
    </p:spTree>
    <p:extLst>
      <p:ext uri="{BB962C8B-B14F-4D97-AF65-F5344CB8AC3E}">
        <p14:creationId xmlns:p14="http://schemas.microsoft.com/office/powerpoint/2010/main" val="280101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6980" y="402107"/>
            <a:ext cx="4031673" cy="1143000"/>
          </a:xfrm>
        </p:spPr>
        <p:txBody>
          <a:bodyPr/>
          <a:lstStyle/>
          <a:p>
            <a:pPr algn="ctr"/>
            <a:r>
              <a:rPr lang="en-IN" dirty="0">
                <a:solidFill>
                  <a:srgbClr val="002060"/>
                </a:solidFill>
                <a:latin typeface="Georgia" pitchFamily="18" charset="0"/>
              </a:rPr>
              <a:t>Unit II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2407751"/>
              </p:ext>
            </p:extLst>
          </p:nvPr>
        </p:nvGraphicFramePr>
        <p:xfrm>
          <a:off x="2562317" y="1895129"/>
          <a:ext cx="7859217" cy="3153728"/>
        </p:xfrm>
        <a:graphic>
          <a:graphicData uri="http://schemas.openxmlformats.org/drawingml/2006/table">
            <a:tbl>
              <a:tblPr firstRow="1" bandRow="1">
                <a:tableStyleId>{5940675A-B579-460E-94D1-54222C63F5DA}</a:tableStyleId>
              </a:tblPr>
              <a:tblGrid>
                <a:gridCol w="792088">
                  <a:extLst>
                    <a:ext uri="{9D8B030D-6E8A-4147-A177-3AD203B41FA5}">
                      <a16:colId xmlns:a16="http://schemas.microsoft.com/office/drawing/2014/main" val="20000"/>
                    </a:ext>
                  </a:extLst>
                </a:gridCol>
                <a:gridCol w="7067129">
                  <a:extLst>
                    <a:ext uri="{9D8B030D-6E8A-4147-A177-3AD203B41FA5}">
                      <a16:colId xmlns:a16="http://schemas.microsoft.com/office/drawing/2014/main" val="20001"/>
                    </a:ext>
                  </a:extLst>
                </a:gridCol>
              </a:tblGrid>
              <a:tr h="288032">
                <a:tc>
                  <a:txBody>
                    <a:bodyPr/>
                    <a:lstStyle/>
                    <a:p>
                      <a:pPr algn="ctr"/>
                      <a:r>
                        <a:rPr lang="en-IN" sz="2400" b="1" dirty="0">
                          <a:solidFill>
                            <a:srgbClr val="002060"/>
                          </a:solidFill>
                          <a:latin typeface="Agency FB" pitchFamily="34" charset="0"/>
                        </a:rPr>
                        <a:t>Chap No</a:t>
                      </a:r>
                    </a:p>
                  </a:txBody>
                  <a:tcPr anchor="ctr"/>
                </a:tc>
                <a:tc>
                  <a:txBody>
                    <a:bodyPr/>
                    <a:lstStyle/>
                    <a:p>
                      <a:pPr algn="ctr"/>
                      <a:r>
                        <a:rPr lang="en-IN" sz="2400" b="1" dirty="0">
                          <a:solidFill>
                            <a:srgbClr val="002060"/>
                          </a:solidFill>
                          <a:latin typeface="Agency FB" pitchFamily="34" charset="0"/>
                        </a:rPr>
                        <a:t>Chapter</a:t>
                      </a:r>
                      <a:r>
                        <a:rPr lang="en-IN" sz="2400" b="1" baseline="0" dirty="0">
                          <a:solidFill>
                            <a:srgbClr val="002060"/>
                          </a:solidFill>
                          <a:latin typeface="Agency FB" pitchFamily="34" charset="0"/>
                        </a:rPr>
                        <a:t> Details</a:t>
                      </a:r>
                      <a:endParaRPr lang="en-IN" sz="2400" b="1" dirty="0">
                        <a:solidFill>
                          <a:srgbClr val="002060"/>
                        </a:solidFill>
                        <a:latin typeface="Agency FB" pitchFamily="34" charset="0"/>
                      </a:endParaRPr>
                    </a:p>
                  </a:txBody>
                  <a:tcPr anchor="ctr"/>
                </a:tc>
                <a:extLst>
                  <a:ext uri="{0D108BD9-81ED-4DB2-BD59-A6C34878D82A}">
                    <a16:rowId xmlns:a16="http://schemas.microsoft.com/office/drawing/2014/main" val="10000"/>
                  </a:ext>
                </a:extLst>
              </a:tr>
              <a:tr h="883136">
                <a:tc>
                  <a:txBody>
                    <a:bodyPr/>
                    <a:lstStyle/>
                    <a:p>
                      <a:pPr algn="ctr"/>
                      <a:endParaRPr lang="en-IN" sz="2400" dirty="0">
                        <a:solidFill>
                          <a:srgbClr val="002060"/>
                        </a:solidFill>
                        <a:latin typeface="Agency FB" pitchFamily="34" charset="0"/>
                      </a:endParaRPr>
                    </a:p>
                  </a:txBody>
                  <a:tcPr anchor="ctr"/>
                </a:tc>
                <a:tc>
                  <a:txBody>
                    <a:bodyPr/>
                    <a:lstStyle/>
                    <a:p>
                      <a:pPr algn="just">
                        <a:lnSpc>
                          <a:spcPct val="107000"/>
                        </a:lnSpc>
                        <a:spcAft>
                          <a:spcPts val="0"/>
                        </a:spcAft>
                      </a:pPr>
                      <a:r>
                        <a:rPr lang="en-US" sz="2400" kern="1200" dirty="0">
                          <a:solidFill>
                            <a:srgbClr val="002060"/>
                          </a:solidFill>
                          <a:effectLst/>
                          <a:latin typeface="+mn-lt"/>
                          <a:ea typeface="+mn-ea"/>
                          <a:cs typeface="+mn-cs"/>
                        </a:rPr>
                        <a:t>Analytical Theory and Methods: Clustering and Associated Algorithms, Association Rules, </a:t>
                      </a:r>
                      <a:r>
                        <a:rPr lang="en-US" sz="2400" kern="1200" dirty="0" err="1">
                          <a:solidFill>
                            <a:srgbClr val="002060"/>
                          </a:solidFill>
                          <a:effectLst/>
                          <a:latin typeface="+mn-lt"/>
                          <a:ea typeface="+mn-ea"/>
                          <a:cs typeface="+mn-cs"/>
                        </a:rPr>
                        <a:t>Apriori</a:t>
                      </a:r>
                      <a:r>
                        <a:rPr lang="en-US" sz="2400" kern="1200" dirty="0">
                          <a:solidFill>
                            <a:srgbClr val="002060"/>
                          </a:solidFill>
                          <a:effectLst/>
                          <a:latin typeface="+mn-lt"/>
                          <a:ea typeface="+mn-ea"/>
                          <a:cs typeface="+mn-cs"/>
                        </a:rPr>
                        <a:t> Algorithm, Candidate Rules, Applications of Association Rules, Validation and Testing, Diagnostics, Regression, Linear Regression, Logistic Regression, Additional Regression Models.</a:t>
                      </a:r>
                      <a:endParaRPr lang="en-IN" sz="2400" kern="1200" dirty="0">
                        <a:solidFill>
                          <a:srgbClr val="002060"/>
                        </a:solidFill>
                        <a:effectLst/>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647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71242" y="328612"/>
            <a:ext cx="8004031" cy="5746749"/>
          </a:xfrm>
          <a:prstGeom prst="rect">
            <a:avLst/>
          </a:prstGeom>
        </p:spPr>
      </p:pic>
    </p:spTree>
    <p:extLst>
      <p:ext uri="{BB962C8B-B14F-4D97-AF65-F5344CB8AC3E}">
        <p14:creationId xmlns:p14="http://schemas.microsoft.com/office/powerpoint/2010/main" val="1510446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7333" y="298305"/>
            <a:ext cx="8829773" cy="6310313"/>
          </a:xfrm>
          <a:prstGeom prst="rect">
            <a:avLst/>
          </a:prstGeom>
        </p:spPr>
      </p:pic>
    </p:spTree>
    <p:extLst>
      <p:ext uri="{BB962C8B-B14F-4D97-AF65-F5344CB8AC3E}">
        <p14:creationId xmlns:p14="http://schemas.microsoft.com/office/powerpoint/2010/main" val="3350129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55964" y="366712"/>
            <a:ext cx="9892146" cy="6045897"/>
          </a:xfrm>
          <a:prstGeom prst="rect">
            <a:avLst/>
          </a:prstGeom>
        </p:spPr>
      </p:pic>
    </p:spTree>
    <p:extLst>
      <p:ext uri="{BB962C8B-B14F-4D97-AF65-F5344CB8AC3E}">
        <p14:creationId xmlns:p14="http://schemas.microsoft.com/office/powerpoint/2010/main" val="116465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2619" y="2413108"/>
            <a:ext cx="11042072" cy="461665"/>
          </a:xfrm>
          <a:prstGeom prst="rect">
            <a:avLst/>
          </a:prstGeom>
        </p:spPr>
        <p:txBody>
          <a:bodyPr wrap="square">
            <a:spAutoFit/>
          </a:bodyPr>
          <a:lstStyle/>
          <a:p>
            <a:pPr algn="ctr"/>
            <a:r>
              <a:rPr lang="en-IN" sz="2400" dirty="0">
                <a:latin typeface="Bahnschrift" panose="020B0502040204020203" pitchFamily="34" charset="0"/>
              </a:rPr>
              <a:t>Advanced	Analytical	Theory 	and	Methods:	Association Rules</a:t>
            </a:r>
          </a:p>
        </p:txBody>
      </p:sp>
    </p:spTree>
    <p:extLst>
      <p:ext uri="{BB962C8B-B14F-4D97-AF65-F5344CB8AC3E}">
        <p14:creationId xmlns:p14="http://schemas.microsoft.com/office/powerpoint/2010/main" val="1749589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4145" y="958426"/>
            <a:ext cx="6954982" cy="3046988"/>
          </a:xfrm>
          <a:prstGeom prst="rect">
            <a:avLst/>
          </a:prstGeom>
        </p:spPr>
        <p:txBody>
          <a:bodyPr wrap="square">
            <a:spAutoFit/>
          </a:bodyPr>
          <a:lstStyle/>
          <a:p>
            <a:r>
              <a:rPr lang="en-IN" sz="3200" dirty="0"/>
              <a:t>Key Concepts:</a:t>
            </a:r>
          </a:p>
          <a:p>
            <a:r>
              <a:rPr lang="en-IN" sz="3200" dirty="0"/>
              <a:t> 1.  Association rules</a:t>
            </a:r>
          </a:p>
          <a:p>
            <a:r>
              <a:rPr lang="en-IN" sz="3200" dirty="0"/>
              <a:t> 2.  </a:t>
            </a:r>
            <a:r>
              <a:rPr lang="en-IN" sz="3200" dirty="0" err="1"/>
              <a:t>Apriori</a:t>
            </a:r>
            <a:r>
              <a:rPr lang="en-IN" sz="3200" dirty="0"/>
              <a:t> algorithm </a:t>
            </a:r>
          </a:p>
          <a:p>
            <a:pPr marL="342900" indent="-342900">
              <a:buFontTx/>
              <a:buAutoNum type="arabicPeriod" startAt="3"/>
            </a:pPr>
            <a:r>
              <a:rPr lang="en-IN" sz="3200" dirty="0"/>
              <a:t>  Support Confidence </a:t>
            </a:r>
          </a:p>
          <a:p>
            <a:pPr marL="342900" indent="-342900">
              <a:buAutoNum type="arabicPeriod" startAt="3"/>
            </a:pPr>
            <a:r>
              <a:rPr lang="en-IN" sz="3200" dirty="0"/>
              <a:t>  Lift</a:t>
            </a:r>
          </a:p>
          <a:p>
            <a:pPr marL="342900" indent="-342900">
              <a:buAutoNum type="arabicPeriod" startAt="3"/>
            </a:pPr>
            <a:r>
              <a:rPr lang="en-IN" sz="3200" dirty="0"/>
              <a:t>  Leverage</a:t>
            </a:r>
          </a:p>
        </p:txBody>
      </p:sp>
    </p:spTree>
    <p:extLst>
      <p:ext uri="{BB962C8B-B14F-4D97-AF65-F5344CB8AC3E}">
        <p14:creationId xmlns:p14="http://schemas.microsoft.com/office/powerpoint/2010/main" val="2416624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982" y="183170"/>
            <a:ext cx="10099962" cy="5693866"/>
          </a:xfrm>
          <a:prstGeom prst="rect">
            <a:avLst/>
          </a:prstGeom>
        </p:spPr>
        <p:txBody>
          <a:bodyPr wrap="square">
            <a:spAutoFit/>
          </a:bodyPr>
          <a:lstStyle/>
          <a:p>
            <a:pPr marL="285750" indent="-285750" algn="just">
              <a:buFont typeface="Arial" panose="020B0604020202020204" pitchFamily="34" charset="0"/>
              <a:buChar char="•"/>
            </a:pPr>
            <a:r>
              <a:rPr lang="en-US" sz="2800" dirty="0">
                <a:solidFill>
                  <a:srgbClr val="000000"/>
                </a:solidFill>
                <a:latin typeface="Georgia" panose="02040502050405020303" pitchFamily="18" charset="0"/>
              </a:rPr>
              <a:t>This is a descriptive, not predictive, method often used to discover interesting relationships hidden in a large dataset. </a:t>
            </a:r>
          </a:p>
          <a:p>
            <a:pPr marL="285750" indent="-285750" algn="just">
              <a:buFont typeface="Arial" panose="020B0604020202020204" pitchFamily="34" charset="0"/>
              <a:buChar char="•"/>
            </a:pPr>
            <a:r>
              <a:rPr lang="en-US" sz="2800" dirty="0">
                <a:solidFill>
                  <a:srgbClr val="000000"/>
                </a:solidFill>
                <a:latin typeface="Georgia" panose="02040502050405020303" pitchFamily="18" charset="0"/>
              </a:rPr>
              <a:t>The disclosed relationships can be</a:t>
            </a:r>
            <a:r>
              <a:rPr lang="en-US" sz="2800" dirty="0">
                <a:solidFill>
                  <a:srgbClr val="000000"/>
                </a:solidFill>
                <a:latin typeface="Times New Roman" panose="02020603050405020304" pitchFamily="18" charset="0"/>
              </a:rPr>
              <a:t> </a:t>
            </a:r>
            <a:r>
              <a:rPr lang="en-US" sz="2800" dirty="0">
                <a:solidFill>
                  <a:srgbClr val="000000"/>
                </a:solidFill>
                <a:latin typeface="Georgia" panose="02040502050405020303" pitchFamily="18" charset="0"/>
              </a:rPr>
              <a:t>represented as rules or frequent </a:t>
            </a:r>
            <a:r>
              <a:rPr lang="en-US" sz="2800" dirty="0" err="1">
                <a:solidFill>
                  <a:srgbClr val="000000"/>
                </a:solidFill>
                <a:latin typeface="Georgia" panose="02040502050405020303" pitchFamily="18" charset="0"/>
              </a:rPr>
              <a:t>itemsets</a:t>
            </a:r>
            <a:r>
              <a:rPr lang="en-US" sz="2800" dirty="0">
                <a:solidFill>
                  <a:srgbClr val="000000"/>
                </a:solidFill>
                <a:latin typeface="Georgia" panose="02040502050405020303" pitchFamily="18" charset="0"/>
              </a:rPr>
              <a:t>. </a:t>
            </a:r>
          </a:p>
          <a:p>
            <a:pPr marL="285750" indent="-285750" algn="just">
              <a:buFont typeface="Arial" panose="020B0604020202020204" pitchFamily="34" charset="0"/>
              <a:buChar char="•"/>
            </a:pPr>
            <a:r>
              <a:rPr lang="en-US" sz="2800" dirty="0">
                <a:solidFill>
                  <a:srgbClr val="000000"/>
                </a:solidFill>
                <a:latin typeface="Georgia" panose="02040502050405020303" pitchFamily="18" charset="0"/>
              </a:rPr>
              <a:t>Association rules are commonly used for</a:t>
            </a:r>
            <a:r>
              <a:rPr lang="en-US" sz="2800" dirty="0">
                <a:solidFill>
                  <a:srgbClr val="000000"/>
                </a:solidFill>
                <a:latin typeface="Times New Roman" panose="02020603050405020304" pitchFamily="18" charset="0"/>
              </a:rPr>
              <a:t> </a:t>
            </a:r>
            <a:r>
              <a:rPr lang="en-US" sz="2800" dirty="0">
                <a:solidFill>
                  <a:srgbClr val="000000"/>
                </a:solidFill>
                <a:latin typeface="Georgia" panose="02040502050405020303" pitchFamily="18" charset="0"/>
              </a:rPr>
              <a:t>mining transactions in databases.</a:t>
            </a:r>
            <a:r>
              <a:rPr lang="en-US" sz="2800" dirty="0">
                <a:solidFill>
                  <a:srgbClr val="000000"/>
                </a:solidFill>
                <a:latin typeface="Times New Roman" panose="02020603050405020304" pitchFamily="18" charset="0"/>
              </a:rPr>
              <a:t> </a:t>
            </a:r>
          </a:p>
          <a:p>
            <a:pPr algn="just"/>
            <a:r>
              <a:rPr lang="en-US" sz="2800" dirty="0">
                <a:solidFill>
                  <a:srgbClr val="000000"/>
                </a:solidFill>
                <a:latin typeface="Georgia" panose="02040502050405020303" pitchFamily="18" charset="0"/>
              </a:rPr>
              <a:t>Here are some possible questions that association rules can answer:</a:t>
            </a:r>
            <a:r>
              <a:rPr lang="en-US" sz="2800" dirty="0">
                <a:solidFill>
                  <a:srgbClr val="000000"/>
                </a:solidFill>
                <a:latin typeface="Times New Roman" panose="02020603050405020304" pitchFamily="18" charset="0"/>
              </a:rPr>
              <a:t> </a:t>
            </a:r>
          </a:p>
          <a:p>
            <a:pPr algn="just"/>
            <a:r>
              <a:rPr lang="en-US" sz="2800" dirty="0">
                <a:solidFill>
                  <a:srgbClr val="48A5A7"/>
                </a:solidFill>
                <a:latin typeface="Georgia" panose="02040502050405020303" pitchFamily="18" charset="0"/>
              </a:rPr>
              <a:t>• Which products tend to be purchased together?</a:t>
            </a:r>
            <a:r>
              <a:rPr lang="en-US" sz="2800" dirty="0">
                <a:solidFill>
                  <a:srgbClr val="000000"/>
                </a:solidFill>
                <a:latin typeface="Times New Roman" panose="02020603050405020304" pitchFamily="18" charset="0"/>
              </a:rPr>
              <a:t> </a:t>
            </a:r>
          </a:p>
          <a:p>
            <a:pPr algn="just"/>
            <a:r>
              <a:rPr lang="en-US" sz="2800" dirty="0">
                <a:solidFill>
                  <a:srgbClr val="48A5A7"/>
                </a:solidFill>
                <a:latin typeface="Georgia" panose="02040502050405020303" pitchFamily="18" charset="0"/>
              </a:rPr>
              <a:t>• Of those customers who are similar to this person, what products do they</a:t>
            </a:r>
            <a:r>
              <a:rPr lang="en-US" sz="2800" dirty="0">
                <a:solidFill>
                  <a:srgbClr val="000000"/>
                </a:solidFill>
                <a:latin typeface="Times New Roman" panose="02020603050405020304" pitchFamily="18" charset="0"/>
              </a:rPr>
              <a:t> </a:t>
            </a:r>
            <a:r>
              <a:rPr lang="en-US" sz="2800" dirty="0">
                <a:solidFill>
                  <a:srgbClr val="48A5A7"/>
                </a:solidFill>
                <a:latin typeface="Georgia" panose="02040502050405020303" pitchFamily="18" charset="0"/>
              </a:rPr>
              <a:t>tend to buy?</a:t>
            </a:r>
            <a:r>
              <a:rPr lang="en-US" sz="2800" dirty="0">
                <a:solidFill>
                  <a:srgbClr val="000000"/>
                </a:solidFill>
                <a:latin typeface="Times New Roman" panose="02020603050405020304" pitchFamily="18" charset="0"/>
              </a:rPr>
              <a:t> </a:t>
            </a:r>
          </a:p>
          <a:p>
            <a:pPr algn="just"/>
            <a:r>
              <a:rPr lang="en-US" sz="2800" dirty="0">
                <a:solidFill>
                  <a:srgbClr val="48A5A7"/>
                </a:solidFill>
                <a:latin typeface="Georgia" panose="02040502050405020303" pitchFamily="18" charset="0"/>
              </a:rPr>
              <a:t>• Of those customers who have purchased this product, what other similar</a:t>
            </a:r>
            <a:r>
              <a:rPr lang="en-US" sz="2800" dirty="0">
                <a:solidFill>
                  <a:srgbClr val="000000"/>
                </a:solidFill>
                <a:latin typeface="Times New Roman" panose="02020603050405020304" pitchFamily="18" charset="0"/>
              </a:rPr>
              <a:t> </a:t>
            </a:r>
            <a:r>
              <a:rPr lang="en-US" sz="2800" dirty="0">
                <a:solidFill>
                  <a:srgbClr val="48A5A7"/>
                </a:solidFill>
                <a:latin typeface="Georgia" panose="02040502050405020303" pitchFamily="18" charset="0"/>
              </a:rPr>
              <a:t>products do they tend to view or purchase?</a:t>
            </a:r>
            <a:r>
              <a:rPr lang="en-US" sz="2800" dirty="0">
                <a:solidFill>
                  <a:srgbClr val="000000"/>
                </a:solidFill>
                <a:latin typeface="Times New Roman" panose="02020603050405020304" pitchFamily="18" charset="0"/>
              </a:rPr>
              <a:t> </a:t>
            </a:r>
            <a:endParaRPr lang="en-US" sz="2800" b="0"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630981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2110" y="1825769"/>
            <a:ext cx="9227127" cy="4533467"/>
          </a:xfrm>
          <a:prstGeom prst="rect">
            <a:avLst/>
          </a:prstGeom>
        </p:spPr>
      </p:pic>
      <p:sp>
        <p:nvSpPr>
          <p:cNvPr id="3" name="Rectangle 2"/>
          <p:cNvSpPr/>
          <p:nvPr/>
        </p:nvSpPr>
        <p:spPr>
          <a:xfrm>
            <a:off x="727363" y="376534"/>
            <a:ext cx="10764980" cy="954107"/>
          </a:xfrm>
          <a:prstGeom prst="rect">
            <a:avLst/>
          </a:prstGeom>
        </p:spPr>
        <p:txBody>
          <a:bodyPr wrap="square">
            <a:spAutoFit/>
          </a:bodyPr>
          <a:lstStyle/>
          <a:p>
            <a:r>
              <a:rPr lang="en-IN" sz="2800" dirty="0">
                <a:solidFill>
                  <a:srgbClr val="000000"/>
                </a:solidFill>
                <a:latin typeface="Georgia" panose="02040502050405020303" pitchFamily="18" charset="0"/>
              </a:rPr>
              <a:t>The	goal	with	association	rules	is to discover interesting relationships among the items.</a:t>
            </a:r>
          </a:p>
        </p:txBody>
      </p:sp>
    </p:spTree>
    <p:extLst>
      <p:ext uri="{BB962C8B-B14F-4D97-AF65-F5344CB8AC3E}">
        <p14:creationId xmlns:p14="http://schemas.microsoft.com/office/powerpoint/2010/main" val="3659162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053" y="348919"/>
            <a:ext cx="10848109" cy="1569660"/>
          </a:xfrm>
          <a:prstGeom prst="rect">
            <a:avLst/>
          </a:prstGeom>
        </p:spPr>
        <p:txBody>
          <a:bodyPr wrap="square">
            <a:spAutoFit/>
          </a:bodyPr>
          <a:lstStyle/>
          <a:p>
            <a:pPr algn="just"/>
            <a:r>
              <a:rPr lang="en-US" sz="2400" dirty="0">
                <a:solidFill>
                  <a:srgbClr val="000000"/>
                </a:solidFill>
                <a:latin typeface="Georgia" panose="02040502050405020303" pitchFamily="18" charset="0"/>
              </a:rPr>
              <a:t>Each of the uncovered rules is in the form X </a:t>
            </a:r>
            <a:r>
              <a:rPr lang="en-US" sz="2400" dirty="0">
                <a:solidFill>
                  <a:srgbClr val="000000"/>
                </a:solidFill>
                <a:latin typeface="Times New Roman" panose="02020603050405020304" pitchFamily="18" charset="0"/>
              </a:rPr>
              <a:t>→ </a:t>
            </a:r>
            <a:r>
              <a:rPr lang="en-US" sz="2400" dirty="0">
                <a:solidFill>
                  <a:srgbClr val="000000"/>
                </a:solidFill>
                <a:latin typeface="Georgia" panose="02040502050405020303" pitchFamily="18" charset="0"/>
              </a:rPr>
              <a:t>Y, meaning that when item X is</a:t>
            </a:r>
            <a:r>
              <a:rPr lang="en-US" sz="2400" dirty="0">
                <a:solidFill>
                  <a:srgbClr val="000000"/>
                </a:solidFill>
                <a:latin typeface="Times New Roman" panose="02020603050405020304" pitchFamily="18" charset="0"/>
              </a:rPr>
              <a:t> </a:t>
            </a:r>
            <a:r>
              <a:rPr lang="en-US" sz="2400" dirty="0">
                <a:solidFill>
                  <a:srgbClr val="000000"/>
                </a:solidFill>
                <a:latin typeface="Georgia" panose="02040502050405020303" pitchFamily="18" charset="0"/>
              </a:rPr>
              <a:t>observed, item Y is also observed. In this case, the left-hand side (LHS) of the rule is</a:t>
            </a:r>
            <a:r>
              <a:rPr lang="en-US" sz="2400" dirty="0">
                <a:solidFill>
                  <a:srgbClr val="000000"/>
                </a:solidFill>
                <a:latin typeface="Times New Roman" panose="02020603050405020304" pitchFamily="18" charset="0"/>
              </a:rPr>
              <a:t> </a:t>
            </a:r>
            <a:r>
              <a:rPr lang="en-US" sz="2400" dirty="0">
                <a:solidFill>
                  <a:srgbClr val="000000"/>
                </a:solidFill>
                <a:latin typeface="Georgia" panose="02040502050405020303" pitchFamily="18" charset="0"/>
              </a:rPr>
              <a:t>X, and the right-hand side (RHS) of the rule is Y.</a:t>
            </a:r>
            <a:r>
              <a:rPr lang="en-US" sz="2400" dirty="0">
                <a:solidFill>
                  <a:srgbClr val="000000"/>
                </a:solidFill>
                <a:latin typeface="Times New Roman" panose="02020603050405020304" pitchFamily="18" charset="0"/>
              </a:rPr>
              <a:t> </a:t>
            </a:r>
          </a:p>
          <a:p>
            <a:pPr algn="just"/>
            <a:endParaRPr lang="en-US" sz="2400" b="0" i="0" u="none" strike="noStrike" dirty="0">
              <a:solidFill>
                <a:srgbClr val="000000"/>
              </a:solidFill>
              <a:effectLst/>
              <a:latin typeface="Times New Roman" panose="02020603050405020304" pitchFamily="18" charset="0"/>
            </a:endParaRPr>
          </a:p>
        </p:txBody>
      </p:sp>
      <p:sp>
        <p:nvSpPr>
          <p:cNvPr id="3" name="Rectangle 2"/>
          <p:cNvSpPr/>
          <p:nvPr/>
        </p:nvSpPr>
        <p:spPr>
          <a:xfrm>
            <a:off x="471053" y="1952940"/>
            <a:ext cx="11499274" cy="830997"/>
          </a:xfrm>
          <a:prstGeom prst="rect">
            <a:avLst/>
          </a:prstGeom>
        </p:spPr>
        <p:txBody>
          <a:bodyPr wrap="square">
            <a:spAutoFit/>
          </a:bodyPr>
          <a:lstStyle/>
          <a:p>
            <a:r>
              <a:rPr lang="en-US" sz="2400" dirty="0">
                <a:solidFill>
                  <a:srgbClr val="000000"/>
                </a:solidFill>
                <a:latin typeface="Georgia" panose="02040502050405020303" pitchFamily="18" charset="0"/>
              </a:rPr>
              <a:t>An </a:t>
            </a:r>
            <a:r>
              <a:rPr lang="en-US" sz="2400" dirty="0" err="1">
                <a:solidFill>
                  <a:srgbClr val="000000"/>
                </a:solidFill>
                <a:latin typeface="Georgia" panose="02040502050405020303" pitchFamily="18" charset="0"/>
              </a:rPr>
              <a:t>itemset</a:t>
            </a:r>
            <a:r>
              <a:rPr lang="en-US" sz="2400" dirty="0">
                <a:solidFill>
                  <a:srgbClr val="000000"/>
                </a:solidFill>
                <a:latin typeface="Georgia" panose="02040502050405020303" pitchFamily="18" charset="0"/>
              </a:rPr>
              <a:t> containing </a:t>
            </a:r>
            <a:r>
              <a:rPr lang="en-US" sz="2400" b="1" i="1" dirty="0">
                <a:solidFill>
                  <a:srgbClr val="000000"/>
                </a:solidFill>
                <a:latin typeface="Georgia" panose="02040502050405020303" pitchFamily="18" charset="0"/>
              </a:rPr>
              <a:t>k </a:t>
            </a:r>
            <a:r>
              <a:rPr lang="en-US" sz="2400" dirty="0">
                <a:solidFill>
                  <a:srgbClr val="000000"/>
                </a:solidFill>
                <a:latin typeface="Georgia" panose="02040502050405020303" pitchFamily="18" charset="0"/>
              </a:rPr>
              <a:t>items is called a </a:t>
            </a:r>
            <a:r>
              <a:rPr lang="en-US" sz="2400" b="1" i="1" dirty="0">
                <a:solidFill>
                  <a:srgbClr val="000000"/>
                </a:solidFill>
                <a:latin typeface="Georgia" panose="02040502050405020303" pitchFamily="18" charset="0"/>
              </a:rPr>
              <a:t>k-</a:t>
            </a:r>
            <a:r>
              <a:rPr lang="en-US" sz="2400" b="1" i="1" dirty="0" err="1">
                <a:solidFill>
                  <a:srgbClr val="000000"/>
                </a:solidFill>
                <a:latin typeface="Georgia" panose="02040502050405020303" pitchFamily="18" charset="0"/>
              </a:rPr>
              <a:t>itemset</a:t>
            </a:r>
            <a:r>
              <a:rPr lang="en-US" sz="2400" dirty="0">
                <a:solidFill>
                  <a:srgbClr val="000000"/>
                </a:solidFill>
                <a:latin typeface="Times New Roman" panose="02020603050405020304" pitchFamily="18" charset="0"/>
              </a:rPr>
              <a:t> ,</a:t>
            </a:r>
            <a:r>
              <a:rPr lang="en-US" sz="2400" dirty="0">
                <a:solidFill>
                  <a:srgbClr val="000000"/>
                </a:solidFill>
                <a:latin typeface="Georgia" panose="02040502050405020303" pitchFamily="18" charset="0"/>
              </a:rPr>
              <a:t> </a:t>
            </a:r>
          </a:p>
          <a:p>
            <a:r>
              <a:rPr lang="en-US" sz="2400" dirty="0">
                <a:solidFill>
                  <a:srgbClr val="000000"/>
                </a:solidFill>
                <a:latin typeface="Courier New" panose="02070309020205020404" pitchFamily="49" charset="0"/>
              </a:rPr>
              <a:t>{item </a:t>
            </a:r>
            <a:r>
              <a:rPr lang="en-US" sz="2400" i="1" dirty="0">
                <a:solidFill>
                  <a:srgbClr val="000000"/>
                </a:solidFill>
                <a:latin typeface="Courier New" panose="02070309020205020404" pitchFamily="49" charset="0"/>
              </a:rPr>
              <a:t>1</a:t>
            </a:r>
            <a:r>
              <a:rPr lang="en-US" sz="2400" dirty="0">
                <a:solidFill>
                  <a:srgbClr val="000000"/>
                </a:solidFill>
                <a:latin typeface="Times New Roman" panose="02020603050405020304" pitchFamily="18" charset="0"/>
              </a:rPr>
              <a:t> </a:t>
            </a:r>
            <a:r>
              <a:rPr lang="en-US" sz="2400" dirty="0">
                <a:solidFill>
                  <a:srgbClr val="000000"/>
                </a:solidFill>
                <a:latin typeface="Courier New" panose="02070309020205020404" pitchFamily="49" charset="0"/>
              </a:rPr>
              <a:t>,item </a:t>
            </a:r>
            <a:r>
              <a:rPr lang="en-US" sz="2400" i="1" dirty="0">
                <a:solidFill>
                  <a:srgbClr val="000000"/>
                </a:solidFill>
                <a:latin typeface="Courier New" panose="02070309020205020404" pitchFamily="49" charset="0"/>
              </a:rPr>
              <a:t>2</a:t>
            </a:r>
            <a:r>
              <a:rPr lang="en-US" sz="2400" dirty="0">
                <a:solidFill>
                  <a:srgbClr val="000000"/>
                </a:solidFill>
                <a:latin typeface="Times New Roman" panose="02020603050405020304" pitchFamily="18" charset="0"/>
              </a:rPr>
              <a:t> </a:t>
            </a:r>
            <a:r>
              <a:rPr lang="en-US" sz="2400" dirty="0">
                <a:solidFill>
                  <a:srgbClr val="000000"/>
                </a:solidFill>
                <a:latin typeface="Courier New" panose="02070309020205020404" pitchFamily="49" charset="0"/>
              </a:rPr>
              <a:t>,… item </a:t>
            </a:r>
            <a:r>
              <a:rPr lang="en-US" sz="2400" i="1" dirty="0">
                <a:solidFill>
                  <a:srgbClr val="000000"/>
                </a:solidFill>
                <a:latin typeface="Courier New" panose="02070309020205020404" pitchFamily="49" charset="0"/>
              </a:rPr>
              <a:t>k</a:t>
            </a:r>
            <a:r>
              <a:rPr lang="en-US" sz="2400" dirty="0">
                <a:solidFill>
                  <a:srgbClr val="000000"/>
                </a:solidFill>
                <a:latin typeface="Times New Roman" panose="02020603050405020304" pitchFamily="18" charset="0"/>
              </a:rPr>
              <a:t> </a:t>
            </a:r>
            <a:r>
              <a:rPr lang="en-US" sz="2400" dirty="0">
                <a:solidFill>
                  <a:srgbClr val="000000"/>
                </a:solidFill>
                <a:latin typeface="Courier New" panose="02070309020205020404" pitchFamily="49" charset="0"/>
              </a:rPr>
              <a:t>} </a:t>
            </a:r>
            <a:r>
              <a:rPr lang="en-US" sz="2400" dirty="0">
                <a:solidFill>
                  <a:srgbClr val="000000"/>
                </a:solidFill>
                <a:latin typeface="Georgia" panose="02040502050405020303" pitchFamily="18" charset="0"/>
              </a:rPr>
              <a:t>to denote a k-</a:t>
            </a:r>
            <a:r>
              <a:rPr lang="en-US" sz="2400" dirty="0" err="1">
                <a:solidFill>
                  <a:srgbClr val="000000"/>
                </a:solidFill>
                <a:latin typeface="Georgia" panose="02040502050405020303" pitchFamily="18" charset="0"/>
              </a:rPr>
              <a:t>itemset</a:t>
            </a:r>
            <a:r>
              <a:rPr lang="en-US" sz="2400" dirty="0">
                <a:solidFill>
                  <a:srgbClr val="000000"/>
                </a:solidFill>
                <a:latin typeface="Georgia" panose="02040502050405020303" pitchFamily="18" charset="0"/>
              </a:rPr>
              <a:t>.</a:t>
            </a:r>
            <a:r>
              <a:rPr lang="en-US" sz="2400" dirty="0">
                <a:solidFill>
                  <a:srgbClr val="000000"/>
                </a:solidFill>
                <a:latin typeface="Times New Roman" panose="02020603050405020304" pitchFamily="18" charset="0"/>
              </a:rPr>
              <a:t> </a:t>
            </a:r>
            <a:endParaRPr lang="en-US" sz="2400" b="0" i="0" u="none" strike="noStrike" dirty="0">
              <a:solidFill>
                <a:srgbClr val="000000"/>
              </a:solidFill>
              <a:effectLst/>
              <a:latin typeface="Times New Roman" panose="02020603050405020304" pitchFamily="18" charset="0"/>
            </a:endParaRPr>
          </a:p>
        </p:txBody>
      </p:sp>
      <p:sp>
        <p:nvSpPr>
          <p:cNvPr id="4" name="Rectangle 3"/>
          <p:cNvSpPr/>
          <p:nvPr/>
        </p:nvSpPr>
        <p:spPr>
          <a:xfrm>
            <a:off x="471053" y="3369301"/>
            <a:ext cx="11499274" cy="1569660"/>
          </a:xfrm>
          <a:prstGeom prst="rect">
            <a:avLst/>
          </a:prstGeom>
        </p:spPr>
        <p:txBody>
          <a:bodyPr wrap="square">
            <a:spAutoFit/>
          </a:bodyPr>
          <a:lstStyle/>
          <a:p>
            <a:pPr algn="just"/>
            <a:r>
              <a:rPr lang="en-US" sz="2400" dirty="0">
                <a:solidFill>
                  <a:srgbClr val="000000"/>
                </a:solidFill>
                <a:latin typeface="Georgia" panose="02040502050405020303" pitchFamily="18" charset="0"/>
              </a:rPr>
              <a:t>A frequent </a:t>
            </a:r>
            <a:r>
              <a:rPr lang="en-US" sz="2400" dirty="0" err="1">
                <a:solidFill>
                  <a:srgbClr val="000000"/>
                </a:solidFill>
                <a:latin typeface="Georgia" panose="02040502050405020303" pitchFamily="18" charset="0"/>
              </a:rPr>
              <a:t>itemset</a:t>
            </a:r>
            <a:r>
              <a:rPr lang="en-US" sz="2400" dirty="0">
                <a:solidFill>
                  <a:srgbClr val="000000"/>
                </a:solidFill>
                <a:latin typeface="Georgia" panose="02040502050405020303" pitchFamily="18" charset="0"/>
              </a:rPr>
              <a:t> has items that appear together often enough. The term “often enough” is formally defined with a minimum support criterion. If the minimum support is set at 0.5, any </a:t>
            </a:r>
            <a:r>
              <a:rPr lang="en-US" sz="2400" dirty="0" err="1">
                <a:solidFill>
                  <a:srgbClr val="000000"/>
                </a:solidFill>
                <a:latin typeface="Georgia" panose="02040502050405020303" pitchFamily="18" charset="0"/>
              </a:rPr>
              <a:t>itemset</a:t>
            </a:r>
            <a:r>
              <a:rPr lang="en-US" sz="2400" dirty="0">
                <a:solidFill>
                  <a:srgbClr val="000000"/>
                </a:solidFill>
                <a:latin typeface="Georgia" panose="02040502050405020303" pitchFamily="18" charset="0"/>
              </a:rPr>
              <a:t> can be considered a frequent </a:t>
            </a:r>
            <a:r>
              <a:rPr lang="en-US" sz="2400" dirty="0" err="1">
                <a:solidFill>
                  <a:srgbClr val="000000"/>
                </a:solidFill>
                <a:latin typeface="Georgia" panose="02040502050405020303" pitchFamily="18" charset="0"/>
              </a:rPr>
              <a:t>itemset</a:t>
            </a:r>
            <a:r>
              <a:rPr lang="en-US" sz="2400" dirty="0">
                <a:solidFill>
                  <a:srgbClr val="000000"/>
                </a:solidFill>
                <a:latin typeface="Georgia" panose="02040502050405020303" pitchFamily="18" charset="0"/>
              </a:rPr>
              <a:t> if at least 50% of the transactions contain this </a:t>
            </a:r>
            <a:r>
              <a:rPr lang="en-US" sz="2400" dirty="0" err="1">
                <a:solidFill>
                  <a:srgbClr val="000000"/>
                </a:solidFill>
                <a:latin typeface="Georgia" panose="02040502050405020303" pitchFamily="18" charset="0"/>
              </a:rPr>
              <a:t>itemset</a:t>
            </a:r>
            <a:r>
              <a:rPr lang="en-US" sz="2400" dirty="0">
                <a:solidFill>
                  <a:srgbClr val="000000"/>
                </a:solidFill>
                <a:latin typeface="Georgia" panose="02040502050405020303" pitchFamily="18" charset="0"/>
              </a:rPr>
              <a:t>. </a:t>
            </a:r>
          </a:p>
        </p:txBody>
      </p:sp>
    </p:spTree>
    <p:extLst>
      <p:ext uri="{BB962C8B-B14F-4D97-AF65-F5344CB8AC3E}">
        <p14:creationId xmlns:p14="http://schemas.microsoft.com/office/powerpoint/2010/main" val="120280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053" y="293546"/>
            <a:ext cx="11083637" cy="1569660"/>
          </a:xfrm>
          <a:prstGeom prst="rect">
            <a:avLst/>
          </a:prstGeom>
        </p:spPr>
        <p:txBody>
          <a:bodyPr wrap="square">
            <a:spAutoFit/>
          </a:bodyPr>
          <a:lstStyle/>
          <a:p>
            <a:pPr algn="just"/>
            <a:r>
              <a:rPr lang="en-US" sz="2400" dirty="0">
                <a:solidFill>
                  <a:srgbClr val="000000"/>
                </a:solidFill>
                <a:latin typeface="Georgia" panose="02040502050405020303" pitchFamily="18" charset="0"/>
              </a:rPr>
              <a:t>For example, if 60% of the transactions contain</a:t>
            </a:r>
            <a:r>
              <a:rPr lang="en-US" sz="2400" dirty="0">
                <a:solidFill>
                  <a:srgbClr val="000000"/>
                </a:solidFill>
                <a:latin typeface="Times New Roman" panose="02020603050405020304" pitchFamily="18" charset="0"/>
              </a:rPr>
              <a:t> </a:t>
            </a:r>
            <a:r>
              <a:rPr lang="en-US" sz="2400" dirty="0">
                <a:solidFill>
                  <a:srgbClr val="000000"/>
                </a:solidFill>
                <a:latin typeface="Courier New" panose="02070309020205020404" pitchFamily="49" charset="0"/>
              </a:rPr>
              <a:t>{</a:t>
            </a:r>
            <a:r>
              <a:rPr lang="en-US" sz="2400" dirty="0" err="1">
                <a:solidFill>
                  <a:srgbClr val="000000"/>
                </a:solidFill>
                <a:latin typeface="Courier New" panose="02070309020205020404" pitchFamily="49" charset="0"/>
              </a:rPr>
              <a:t>bread,jam</a:t>
            </a:r>
            <a:r>
              <a:rPr lang="en-US" sz="2400" dirty="0">
                <a:solidFill>
                  <a:srgbClr val="000000"/>
                </a:solidFill>
                <a:latin typeface="Courier New" panose="02070309020205020404" pitchFamily="49" charset="0"/>
              </a:rPr>
              <a:t>}</a:t>
            </a:r>
            <a:r>
              <a:rPr lang="en-US" sz="2400" dirty="0">
                <a:solidFill>
                  <a:srgbClr val="000000"/>
                </a:solidFill>
                <a:latin typeface="Times New Roman" panose="02020603050405020304" pitchFamily="18" charset="0"/>
              </a:rPr>
              <a:t> </a:t>
            </a:r>
            <a:r>
              <a:rPr lang="en-US" sz="2400" dirty="0">
                <a:solidFill>
                  <a:srgbClr val="000000"/>
                </a:solidFill>
                <a:latin typeface="Georgia" panose="02040502050405020303" pitchFamily="18" charset="0"/>
              </a:rPr>
              <a:t>, then at least 60% of all the transactions will contain </a:t>
            </a:r>
            <a:r>
              <a:rPr lang="en-US" sz="2400" dirty="0">
                <a:solidFill>
                  <a:srgbClr val="000000"/>
                </a:solidFill>
                <a:latin typeface="Courier New" panose="02070309020205020404" pitchFamily="49" charset="0"/>
              </a:rPr>
              <a:t>{bread} </a:t>
            </a:r>
            <a:r>
              <a:rPr lang="en-US" sz="2400" dirty="0">
                <a:solidFill>
                  <a:srgbClr val="000000"/>
                </a:solidFill>
                <a:latin typeface="Georgia" panose="02040502050405020303" pitchFamily="18" charset="0"/>
              </a:rPr>
              <a:t>or</a:t>
            </a:r>
            <a:r>
              <a:rPr lang="en-US" sz="2400" dirty="0">
                <a:solidFill>
                  <a:srgbClr val="000000"/>
                </a:solidFill>
                <a:latin typeface="Times New Roman" panose="02020603050405020304" pitchFamily="18" charset="0"/>
              </a:rPr>
              <a:t> </a:t>
            </a:r>
            <a:r>
              <a:rPr lang="en-US" sz="2400" dirty="0">
                <a:solidFill>
                  <a:srgbClr val="000000"/>
                </a:solidFill>
                <a:latin typeface="Courier New" panose="02070309020205020404" pitchFamily="49" charset="0"/>
              </a:rPr>
              <a:t>{jam}</a:t>
            </a:r>
            <a:r>
              <a:rPr lang="en-US" sz="2400" dirty="0">
                <a:solidFill>
                  <a:srgbClr val="000000"/>
                </a:solidFill>
                <a:latin typeface="Times New Roman" panose="02020603050405020304" pitchFamily="18" charset="0"/>
              </a:rPr>
              <a:t> </a:t>
            </a:r>
            <a:r>
              <a:rPr lang="en-US" sz="2400" dirty="0">
                <a:solidFill>
                  <a:srgbClr val="000000"/>
                </a:solidFill>
                <a:latin typeface="Georgia" panose="02040502050405020303" pitchFamily="18" charset="0"/>
              </a:rPr>
              <a:t>. In other words, when the support of </a:t>
            </a:r>
            <a:r>
              <a:rPr lang="en-US" sz="2400" dirty="0">
                <a:solidFill>
                  <a:srgbClr val="000000"/>
                </a:solidFill>
                <a:latin typeface="Courier New" panose="02070309020205020404" pitchFamily="49" charset="0"/>
              </a:rPr>
              <a:t>{</a:t>
            </a:r>
            <a:r>
              <a:rPr lang="en-US" sz="2400" dirty="0" err="1">
                <a:solidFill>
                  <a:srgbClr val="000000"/>
                </a:solidFill>
                <a:latin typeface="Courier New" panose="02070309020205020404" pitchFamily="49" charset="0"/>
              </a:rPr>
              <a:t>bread,jam</a:t>
            </a:r>
            <a:r>
              <a:rPr lang="en-US" sz="2400" dirty="0">
                <a:solidFill>
                  <a:srgbClr val="000000"/>
                </a:solidFill>
                <a:latin typeface="Courier New" panose="02070309020205020404" pitchFamily="49" charset="0"/>
              </a:rPr>
              <a:t>} </a:t>
            </a:r>
            <a:r>
              <a:rPr lang="en-US" sz="2400" dirty="0">
                <a:solidFill>
                  <a:srgbClr val="000000"/>
                </a:solidFill>
                <a:latin typeface="Georgia" panose="02040502050405020303" pitchFamily="18" charset="0"/>
              </a:rPr>
              <a:t>is 0.6, the support of</a:t>
            </a:r>
            <a:r>
              <a:rPr lang="en-US" sz="2400" dirty="0">
                <a:solidFill>
                  <a:srgbClr val="000000"/>
                </a:solidFill>
                <a:latin typeface="Times New Roman" panose="02020603050405020304" pitchFamily="18" charset="0"/>
              </a:rPr>
              <a:t> </a:t>
            </a:r>
            <a:r>
              <a:rPr lang="en-US" sz="2400" dirty="0">
                <a:solidFill>
                  <a:srgbClr val="000000"/>
                </a:solidFill>
                <a:latin typeface="Courier New" panose="02070309020205020404" pitchFamily="49" charset="0"/>
              </a:rPr>
              <a:t>{bread} </a:t>
            </a:r>
            <a:r>
              <a:rPr lang="en-US" sz="2400" dirty="0">
                <a:solidFill>
                  <a:srgbClr val="000000"/>
                </a:solidFill>
                <a:latin typeface="Georgia" panose="02040502050405020303" pitchFamily="18" charset="0"/>
              </a:rPr>
              <a:t>or </a:t>
            </a:r>
            <a:r>
              <a:rPr lang="en-US" sz="2400" dirty="0">
                <a:solidFill>
                  <a:srgbClr val="000000"/>
                </a:solidFill>
                <a:latin typeface="Courier New" panose="02070309020205020404" pitchFamily="49" charset="0"/>
              </a:rPr>
              <a:t>{jam} </a:t>
            </a:r>
            <a:r>
              <a:rPr lang="en-US" sz="2400" dirty="0">
                <a:solidFill>
                  <a:srgbClr val="000000"/>
                </a:solidFill>
                <a:latin typeface="Georgia" panose="02040502050405020303" pitchFamily="18" charset="0"/>
              </a:rPr>
              <a:t>is at least 0.6.</a:t>
            </a:r>
            <a:endParaRPr lang="en-US" sz="2400" b="0" i="0" u="none" strike="noStrike" dirty="0">
              <a:solidFill>
                <a:srgbClr val="000000"/>
              </a:solidFill>
              <a:effectLst/>
              <a:latin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623829" y="2281669"/>
            <a:ext cx="6703337" cy="3745057"/>
          </a:xfrm>
          <a:prstGeom prst="rect">
            <a:avLst/>
          </a:prstGeom>
        </p:spPr>
      </p:pic>
    </p:spTree>
    <p:extLst>
      <p:ext uri="{BB962C8B-B14F-4D97-AF65-F5344CB8AC3E}">
        <p14:creationId xmlns:p14="http://schemas.microsoft.com/office/powerpoint/2010/main" val="4051160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453A7A9-A2F7-4804-80A2-29E54D8EF890}" type="datetime4">
              <a:rPr lang="en-US" altLang="en-US" sz="1200"/>
              <a:pPr>
                <a:spcBef>
                  <a:spcPct val="0"/>
                </a:spcBef>
                <a:buClrTx/>
                <a:buSzTx/>
                <a:buFontTx/>
                <a:buNone/>
              </a:pPr>
              <a:t>April 7, 2020</a:t>
            </a:fld>
            <a:endParaRPr lang="en-US" altLang="en-US" sz="1200"/>
          </a:p>
        </p:txBody>
      </p:sp>
      <p:sp>
        <p:nvSpPr>
          <p:cNvPr id="6147"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t>Data Mining: Concepts and Techniques</a:t>
            </a:r>
          </a:p>
        </p:txBody>
      </p:sp>
      <p:sp>
        <p:nvSpPr>
          <p:cNvPr id="6148"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25EECEE-FC1C-484D-A01A-BB0059F92A6E}" type="slidenum">
              <a:rPr lang="en-US" altLang="en-US" sz="1200"/>
              <a:pPr>
                <a:spcBef>
                  <a:spcPct val="0"/>
                </a:spcBef>
                <a:buClrTx/>
                <a:buSzTx/>
                <a:buFontTx/>
                <a:buNone/>
              </a:pPr>
              <a:t>29</a:t>
            </a:fld>
            <a:endParaRPr lang="en-US" altLang="en-US" sz="1200"/>
          </a:p>
        </p:txBody>
      </p:sp>
      <p:sp>
        <p:nvSpPr>
          <p:cNvPr id="6149" name="Rectangle 2"/>
          <p:cNvSpPr>
            <a:spLocks noGrp="1" noChangeArrowheads="1"/>
          </p:cNvSpPr>
          <p:nvPr>
            <p:ph type="title"/>
          </p:nvPr>
        </p:nvSpPr>
        <p:spPr>
          <a:xfrm>
            <a:off x="2438400" y="228600"/>
            <a:ext cx="7620000" cy="762000"/>
          </a:xfrm>
        </p:spPr>
        <p:txBody>
          <a:bodyPr>
            <a:normAutofit fontScale="90000"/>
          </a:bodyPr>
          <a:lstStyle/>
          <a:p>
            <a:pPr eaLnBrk="1" hangingPunct="1"/>
            <a:r>
              <a:rPr lang="en-US" altLang="en-US"/>
              <a:t>What Is Frequent Pattern Analysis?</a:t>
            </a:r>
          </a:p>
        </p:txBody>
      </p:sp>
      <p:sp>
        <p:nvSpPr>
          <p:cNvPr id="5126" name="Rectangle 3"/>
          <p:cNvSpPr>
            <a:spLocks noGrp="1" noChangeArrowheads="1"/>
          </p:cNvSpPr>
          <p:nvPr>
            <p:ph type="body" idx="1"/>
          </p:nvPr>
        </p:nvSpPr>
        <p:spPr>
          <a:xfrm>
            <a:off x="1676400" y="1219200"/>
            <a:ext cx="8839200" cy="5181600"/>
          </a:xfrm>
        </p:spPr>
        <p:txBody>
          <a:bodyPr/>
          <a:lstStyle/>
          <a:p>
            <a:pPr eaLnBrk="1" hangingPunct="1">
              <a:lnSpc>
                <a:spcPct val="130000"/>
              </a:lnSpc>
              <a:defRPr/>
            </a:pPr>
            <a:r>
              <a:rPr lang="en-US" sz="2000" dirty="0">
                <a:solidFill>
                  <a:schemeClr val="hlink"/>
                </a:solidFill>
              </a:rPr>
              <a:t>Frequent pattern</a:t>
            </a:r>
            <a:r>
              <a:rPr lang="en-US" sz="2000" dirty="0"/>
              <a:t>: a pattern (a set of items, subsequences, substructures, etc.) that occurs frequently in a data set </a:t>
            </a:r>
          </a:p>
          <a:p>
            <a:pPr marL="0" indent="0">
              <a:lnSpc>
                <a:spcPct val="130000"/>
              </a:lnSpc>
              <a:buNone/>
              <a:defRPr/>
            </a:pPr>
            <a:endParaRPr lang="en-US" sz="2000" dirty="0"/>
          </a:p>
          <a:p>
            <a:pPr eaLnBrk="1" hangingPunct="1">
              <a:lnSpc>
                <a:spcPct val="130000"/>
              </a:lnSpc>
              <a:defRPr/>
            </a:pPr>
            <a:r>
              <a:rPr lang="en-US" sz="2000" dirty="0"/>
              <a:t>Motivation: Finding inherent regularities in data</a:t>
            </a:r>
          </a:p>
          <a:p>
            <a:pPr lvl="1" eaLnBrk="1" hangingPunct="1">
              <a:lnSpc>
                <a:spcPct val="130000"/>
              </a:lnSpc>
              <a:defRPr/>
            </a:pPr>
            <a:r>
              <a:rPr lang="en-US" sz="2000" dirty="0"/>
              <a:t>What products were often purchased together?— Beer and diapers?!</a:t>
            </a:r>
          </a:p>
          <a:p>
            <a:pPr lvl="1" eaLnBrk="1" hangingPunct="1">
              <a:lnSpc>
                <a:spcPct val="130000"/>
              </a:lnSpc>
              <a:defRPr/>
            </a:pPr>
            <a:r>
              <a:rPr lang="en-US" sz="2000" dirty="0"/>
              <a:t>What are the subsequent purchases after buying a PC?</a:t>
            </a:r>
          </a:p>
          <a:p>
            <a:pPr lvl="1" eaLnBrk="1" hangingPunct="1">
              <a:lnSpc>
                <a:spcPct val="130000"/>
              </a:lnSpc>
              <a:defRPr/>
            </a:pPr>
            <a:r>
              <a:rPr lang="en-US" sz="2000" dirty="0"/>
              <a:t>What kinds of DNA are sensitive to this new drug?</a:t>
            </a:r>
          </a:p>
          <a:p>
            <a:pPr lvl="1" eaLnBrk="1" hangingPunct="1">
              <a:lnSpc>
                <a:spcPct val="130000"/>
              </a:lnSpc>
              <a:defRPr/>
            </a:pPr>
            <a:r>
              <a:rPr lang="en-US" sz="2000" dirty="0"/>
              <a:t>Can we automatically classify web documents?</a:t>
            </a:r>
          </a:p>
          <a:p>
            <a:pPr eaLnBrk="1" hangingPunct="1">
              <a:lnSpc>
                <a:spcPct val="130000"/>
              </a:lnSpc>
              <a:buSzPct val="80000"/>
              <a:defRPr/>
            </a:pPr>
            <a:r>
              <a:rPr lang="en-US" sz="2000" dirty="0"/>
              <a:t>Applications</a:t>
            </a:r>
          </a:p>
          <a:p>
            <a:pPr lvl="1" eaLnBrk="1" hangingPunct="1">
              <a:lnSpc>
                <a:spcPct val="130000"/>
              </a:lnSpc>
              <a:buSzPct val="80000"/>
              <a:defRPr/>
            </a:pPr>
            <a:r>
              <a:rPr lang="en-US" sz="2000" dirty="0"/>
              <a:t>Basket data analysis, cross-marketing, catalog design, sale campaign analysis, Web log (click stream) analysis, and DNA sequence analysis.</a:t>
            </a:r>
          </a:p>
        </p:txBody>
      </p:sp>
    </p:spTree>
    <p:extLst>
      <p:ext uri="{BB962C8B-B14F-4D97-AF65-F5344CB8AC3E}">
        <p14:creationId xmlns:p14="http://schemas.microsoft.com/office/powerpoint/2010/main" val="208921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73" y="304801"/>
            <a:ext cx="11125200" cy="6386012"/>
          </a:xfrm>
          <a:prstGeom prst="rect">
            <a:avLst/>
          </a:prstGeom>
        </p:spPr>
      </p:pic>
    </p:spTree>
    <p:extLst>
      <p:ext uri="{BB962C8B-B14F-4D97-AF65-F5344CB8AC3E}">
        <p14:creationId xmlns:p14="http://schemas.microsoft.com/office/powerpoint/2010/main" val="149225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0F63A80-378D-42D5-9248-361F4ADB89C5}" type="datetime4">
              <a:rPr lang="en-US" altLang="en-US" sz="1200"/>
              <a:pPr>
                <a:spcBef>
                  <a:spcPct val="0"/>
                </a:spcBef>
                <a:buClrTx/>
                <a:buSzTx/>
                <a:buFontTx/>
                <a:buNone/>
              </a:pPr>
              <a:t>April 7, 2020</a:t>
            </a:fld>
            <a:endParaRPr lang="en-US" altLang="en-US" sz="1200"/>
          </a:p>
        </p:txBody>
      </p:sp>
      <p:sp>
        <p:nvSpPr>
          <p:cNvPr id="7171"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t>Data Mining: Concepts and Techniques</a:t>
            </a:r>
          </a:p>
        </p:txBody>
      </p:sp>
      <p:sp>
        <p:nvSpPr>
          <p:cNvPr id="7172"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FB32DB1-BE1E-4CEC-9C5F-68741C433F6C}" type="slidenum">
              <a:rPr lang="en-US" altLang="en-US" sz="1200"/>
              <a:pPr>
                <a:spcBef>
                  <a:spcPct val="0"/>
                </a:spcBef>
                <a:buClrTx/>
                <a:buSzTx/>
                <a:buFontTx/>
                <a:buNone/>
              </a:pPr>
              <a:t>30</a:t>
            </a:fld>
            <a:endParaRPr lang="en-US" altLang="en-US" sz="1200"/>
          </a:p>
        </p:txBody>
      </p:sp>
      <p:sp>
        <p:nvSpPr>
          <p:cNvPr id="7173" name="Rectangle 2"/>
          <p:cNvSpPr>
            <a:spLocks noGrp="1" noChangeArrowheads="1"/>
          </p:cNvSpPr>
          <p:nvPr>
            <p:ph type="title"/>
          </p:nvPr>
        </p:nvSpPr>
        <p:spPr>
          <a:xfrm>
            <a:off x="2438400" y="304800"/>
            <a:ext cx="7620000" cy="685800"/>
          </a:xfrm>
        </p:spPr>
        <p:txBody>
          <a:bodyPr/>
          <a:lstStyle/>
          <a:p>
            <a:pPr eaLnBrk="1" hangingPunct="1"/>
            <a:r>
              <a:rPr lang="en-US" altLang="en-US" sz="3200"/>
              <a:t>Why Is Freq. Pattern Mining Important?</a:t>
            </a:r>
          </a:p>
        </p:txBody>
      </p:sp>
      <p:sp>
        <p:nvSpPr>
          <p:cNvPr id="6150" name="Rectangle 3"/>
          <p:cNvSpPr>
            <a:spLocks noGrp="1" noChangeArrowheads="1"/>
          </p:cNvSpPr>
          <p:nvPr>
            <p:ph type="body" idx="1"/>
          </p:nvPr>
        </p:nvSpPr>
        <p:spPr>
          <a:xfrm>
            <a:off x="1828800" y="1371600"/>
            <a:ext cx="8534400" cy="5105400"/>
          </a:xfrm>
        </p:spPr>
        <p:txBody>
          <a:bodyPr>
            <a:normAutofit lnSpcReduction="10000"/>
          </a:bodyPr>
          <a:lstStyle/>
          <a:p>
            <a:pPr eaLnBrk="1" hangingPunct="1">
              <a:lnSpc>
                <a:spcPct val="110000"/>
              </a:lnSpc>
              <a:defRPr/>
            </a:pPr>
            <a:r>
              <a:rPr lang="en-US" sz="2400" dirty="0"/>
              <a:t>Discloses an intrinsic and important property of data sets</a:t>
            </a:r>
          </a:p>
          <a:p>
            <a:pPr marL="0" indent="0">
              <a:lnSpc>
                <a:spcPct val="110000"/>
              </a:lnSpc>
              <a:buNone/>
              <a:defRPr/>
            </a:pPr>
            <a:endParaRPr lang="en-US" sz="2400" dirty="0"/>
          </a:p>
          <a:p>
            <a:pPr eaLnBrk="1" hangingPunct="1">
              <a:lnSpc>
                <a:spcPct val="110000"/>
              </a:lnSpc>
              <a:defRPr/>
            </a:pPr>
            <a:r>
              <a:rPr lang="en-US" sz="2400" dirty="0"/>
              <a:t>Forms the foundation for many essential data mining tasks</a:t>
            </a:r>
          </a:p>
          <a:p>
            <a:pPr lvl="1" eaLnBrk="1" hangingPunct="1">
              <a:lnSpc>
                <a:spcPct val="110000"/>
              </a:lnSpc>
              <a:defRPr/>
            </a:pPr>
            <a:r>
              <a:rPr lang="en-US" dirty="0"/>
              <a:t>Association, correlation, and causality analysis</a:t>
            </a:r>
          </a:p>
          <a:p>
            <a:pPr lvl="1" eaLnBrk="1" hangingPunct="1">
              <a:lnSpc>
                <a:spcPct val="110000"/>
              </a:lnSpc>
              <a:defRPr/>
            </a:pPr>
            <a:r>
              <a:rPr lang="en-US" dirty="0"/>
              <a:t>Sequential, structural (e.g., sub-graph) patterns</a:t>
            </a:r>
          </a:p>
          <a:p>
            <a:pPr lvl="1" eaLnBrk="1" hangingPunct="1">
              <a:lnSpc>
                <a:spcPct val="110000"/>
              </a:lnSpc>
              <a:defRPr/>
            </a:pPr>
            <a:r>
              <a:rPr lang="en-US" dirty="0"/>
              <a:t>Pattern analysis in spatiotemporal, multimedia, time-series, and stream data </a:t>
            </a:r>
          </a:p>
          <a:p>
            <a:pPr lvl="1" eaLnBrk="1" hangingPunct="1">
              <a:lnSpc>
                <a:spcPct val="110000"/>
              </a:lnSpc>
              <a:defRPr/>
            </a:pPr>
            <a:r>
              <a:rPr lang="en-US" dirty="0"/>
              <a:t>Classification: associative classification</a:t>
            </a:r>
          </a:p>
          <a:p>
            <a:pPr lvl="1" eaLnBrk="1" hangingPunct="1">
              <a:lnSpc>
                <a:spcPct val="110000"/>
              </a:lnSpc>
              <a:defRPr/>
            </a:pPr>
            <a:r>
              <a:rPr lang="en-US" dirty="0"/>
              <a:t>Cluster analysis: frequent pattern-based clustering</a:t>
            </a:r>
          </a:p>
          <a:p>
            <a:pPr lvl="1" eaLnBrk="1" hangingPunct="1">
              <a:lnSpc>
                <a:spcPct val="110000"/>
              </a:lnSpc>
              <a:defRPr/>
            </a:pPr>
            <a:r>
              <a:rPr lang="en-US" dirty="0"/>
              <a:t>Data warehousing: iceberg cube and cube-gradient </a:t>
            </a:r>
          </a:p>
          <a:p>
            <a:pPr lvl="1" eaLnBrk="1" hangingPunct="1">
              <a:lnSpc>
                <a:spcPct val="110000"/>
              </a:lnSpc>
              <a:defRPr/>
            </a:pPr>
            <a:r>
              <a:rPr lang="en-US" dirty="0"/>
              <a:t>Semantic data compression</a:t>
            </a:r>
          </a:p>
        </p:txBody>
      </p:sp>
    </p:spTree>
    <p:extLst>
      <p:ext uri="{BB962C8B-B14F-4D97-AF65-F5344CB8AC3E}">
        <p14:creationId xmlns:p14="http://schemas.microsoft.com/office/powerpoint/2010/main" val="2673117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4"/>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B5D10F5-176B-41FA-9A6E-473CC114F592}" type="datetime4">
              <a:rPr lang="en-US" altLang="en-US" sz="1200"/>
              <a:pPr>
                <a:spcBef>
                  <a:spcPct val="0"/>
                </a:spcBef>
                <a:buClrTx/>
                <a:buSzTx/>
                <a:buFontTx/>
                <a:buNone/>
              </a:pPr>
              <a:t>April 7, 2020</a:t>
            </a:fld>
            <a:endParaRPr lang="en-US" altLang="en-US" sz="1200"/>
          </a:p>
        </p:txBody>
      </p:sp>
      <p:sp>
        <p:nvSpPr>
          <p:cNvPr id="8195" name="Footer Placeholder 5"/>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t>Data Mining: Concepts and Techniques</a:t>
            </a:r>
          </a:p>
        </p:txBody>
      </p:sp>
      <p:sp>
        <p:nvSpPr>
          <p:cNvPr id="8196" name="Slide Number Placeholder 6"/>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A0EC664-765A-4CCE-BA45-E53B6FCE983E}" type="slidenum">
              <a:rPr lang="en-US" altLang="en-US" sz="1200"/>
              <a:pPr>
                <a:spcBef>
                  <a:spcPct val="0"/>
                </a:spcBef>
                <a:buClrTx/>
                <a:buSzTx/>
                <a:buFontTx/>
                <a:buNone/>
              </a:pPr>
              <a:t>31</a:t>
            </a:fld>
            <a:endParaRPr lang="en-US" altLang="en-US" sz="1200"/>
          </a:p>
        </p:txBody>
      </p:sp>
      <p:pic>
        <p:nvPicPr>
          <p:cNvPr id="819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1" y="1639889"/>
            <a:ext cx="5802313"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0164938"/>
      </p:ext>
    </p:extLst>
  </p:cSld>
  <p:clrMapOvr>
    <a:masterClrMapping/>
  </p:clrMapOvr>
  <p:transition spd="med">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75F324F-E3BA-42A9-8197-683E3487E08B}" type="datetime4">
              <a:rPr lang="en-US" altLang="en-US" sz="1200"/>
              <a:pPr>
                <a:spcBef>
                  <a:spcPct val="0"/>
                </a:spcBef>
                <a:buClrTx/>
                <a:buSzTx/>
                <a:buFontTx/>
                <a:buNone/>
              </a:pPr>
              <a:t>April 7, 2020</a:t>
            </a:fld>
            <a:endParaRPr lang="en-US" altLang="en-US" sz="1200"/>
          </a:p>
        </p:txBody>
      </p:sp>
      <p:sp>
        <p:nvSpPr>
          <p:cNvPr id="9219"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t>Data Mining: Concepts and Techniques</a:t>
            </a:r>
          </a:p>
        </p:txBody>
      </p:sp>
      <p:sp>
        <p:nvSpPr>
          <p:cNvPr id="9220"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6761B1C-2286-4A6D-9FE2-C5BAE9469E41}" type="slidenum">
              <a:rPr lang="en-US" altLang="en-US" sz="1200"/>
              <a:pPr>
                <a:spcBef>
                  <a:spcPct val="0"/>
                </a:spcBef>
                <a:buClrTx/>
                <a:buSzTx/>
                <a:buFontTx/>
                <a:buNone/>
              </a:pPr>
              <a:t>32</a:t>
            </a:fld>
            <a:endParaRPr lang="en-US" altLang="en-US" sz="1200"/>
          </a:p>
        </p:txBody>
      </p:sp>
      <p:sp>
        <p:nvSpPr>
          <p:cNvPr id="9221" name="Rectangle 2"/>
          <p:cNvSpPr>
            <a:spLocks noGrp="1" noChangeArrowheads="1"/>
          </p:cNvSpPr>
          <p:nvPr>
            <p:ph type="title"/>
          </p:nvPr>
        </p:nvSpPr>
        <p:spPr>
          <a:xfrm>
            <a:off x="2209800" y="228600"/>
            <a:ext cx="8001000" cy="914400"/>
          </a:xfrm>
        </p:spPr>
        <p:txBody>
          <a:bodyPr>
            <a:normAutofit fontScale="90000"/>
          </a:bodyPr>
          <a:lstStyle/>
          <a:p>
            <a:pPr eaLnBrk="1" hangingPunct="1"/>
            <a:r>
              <a:rPr lang="en-US" altLang="en-US" sz="3200"/>
              <a:t>Basic Concepts: Frequent Patterns and Association Rules</a:t>
            </a:r>
          </a:p>
        </p:txBody>
      </p:sp>
      <p:sp>
        <p:nvSpPr>
          <p:cNvPr id="9222" name="Rectangle 3"/>
          <p:cNvSpPr>
            <a:spLocks noGrp="1" noChangeArrowheads="1"/>
          </p:cNvSpPr>
          <p:nvPr>
            <p:ph type="body" idx="1"/>
          </p:nvPr>
        </p:nvSpPr>
        <p:spPr>
          <a:xfrm>
            <a:off x="5562600" y="1524000"/>
            <a:ext cx="4953000" cy="3200400"/>
          </a:xfrm>
        </p:spPr>
        <p:txBody>
          <a:bodyPr/>
          <a:lstStyle/>
          <a:p>
            <a:pPr eaLnBrk="1" hangingPunct="1"/>
            <a:r>
              <a:rPr lang="en-US" altLang="en-US" sz="2000"/>
              <a:t>Itemset X = {x</a:t>
            </a:r>
            <a:r>
              <a:rPr lang="en-US" altLang="en-US" sz="2000" baseline="-25000"/>
              <a:t>1</a:t>
            </a:r>
            <a:r>
              <a:rPr lang="en-US" altLang="en-US" sz="2000"/>
              <a:t>, …, x</a:t>
            </a:r>
            <a:r>
              <a:rPr lang="en-US" altLang="en-US" sz="2000" baseline="-25000"/>
              <a:t>k</a:t>
            </a:r>
            <a:r>
              <a:rPr lang="en-US" altLang="en-US" sz="2000"/>
              <a:t>}</a:t>
            </a:r>
          </a:p>
          <a:p>
            <a:pPr eaLnBrk="1" hangingPunct="1"/>
            <a:r>
              <a:rPr lang="en-US" altLang="en-US" sz="2000"/>
              <a:t>Find all the rules </a:t>
            </a:r>
            <a:r>
              <a:rPr lang="en-US" altLang="en-US" sz="2000" i="1"/>
              <a:t>X </a:t>
            </a:r>
            <a:r>
              <a:rPr lang="en-US" altLang="en-US" sz="2000">
                <a:sym typeface="Wingdings" panose="05000000000000000000" pitchFamily="2" charset="2"/>
              </a:rPr>
              <a:t> </a:t>
            </a:r>
            <a:r>
              <a:rPr lang="en-US" altLang="en-US" sz="2000" i="1">
                <a:sym typeface="Wingdings" panose="05000000000000000000" pitchFamily="2" charset="2"/>
              </a:rPr>
              <a:t>Y</a:t>
            </a:r>
            <a:r>
              <a:rPr lang="en-US" altLang="en-US" sz="2400" i="1">
                <a:sym typeface="Symbol" panose="05050102010706020507" pitchFamily="18" charset="2"/>
              </a:rPr>
              <a:t> </a:t>
            </a:r>
            <a:r>
              <a:rPr lang="en-US" altLang="en-US" sz="2000"/>
              <a:t>with minimum support and confidence</a:t>
            </a:r>
            <a:endParaRPr lang="en-US" altLang="en-US" sz="2400">
              <a:sym typeface="Symbol" panose="05050102010706020507" pitchFamily="18" charset="2"/>
            </a:endParaRPr>
          </a:p>
          <a:p>
            <a:pPr lvl="1" eaLnBrk="1" hangingPunct="1"/>
            <a:r>
              <a:rPr lang="en-US" altLang="en-US">
                <a:solidFill>
                  <a:schemeClr val="hlink"/>
                </a:solidFill>
                <a:sym typeface="Symbol" panose="05050102010706020507" pitchFamily="18" charset="2"/>
              </a:rPr>
              <a:t>support</a:t>
            </a:r>
            <a:r>
              <a:rPr lang="en-US" altLang="en-US">
                <a:sym typeface="Symbol" panose="05050102010706020507" pitchFamily="18" charset="2"/>
              </a:rPr>
              <a:t>, </a:t>
            </a:r>
            <a:r>
              <a:rPr lang="en-US" altLang="en-US" i="1">
                <a:sym typeface="Symbol" panose="05050102010706020507" pitchFamily="18" charset="2"/>
              </a:rPr>
              <a:t>s</a:t>
            </a:r>
            <a:r>
              <a:rPr lang="en-US" altLang="en-US">
                <a:sym typeface="Symbol" panose="05050102010706020507" pitchFamily="18" charset="2"/>
              </a:rPr>
              <a:t>, </a:t>
            </a:r>
            <a:r>
              <a:rPr lang="en-US" altLang="en-US">
                <a:solidFill>
                  <a:schemeClr val="tx2"/>
                </a:solidFill>
                <a:sym typeface="Symbol" panose="05050102010706020507" pitchFamily="18" charset="2"/>
              </a:rPr>
              <a:t>probability</a:t>
            </a:r>
            <a:r>
              <a:rPr lang="en-US" altLang="en-US">
                <a:sym typeface="Symbol" panose="05050102010706020507" pitchFamily="18" charset="2"/>
              </a:rPr>
              <a:t> that a transaction contains X  Y</a:t>
            </a:r>
          </a:p>
          <a:p>
            <a:pPr lvl="1" eaLnBrk="1" hangingPunct="1"/>
            <a:r>
              <a:rPr lang="en-US" altLang="en-US">
                <a:solidFill>
                  <a:schemeClr val="hlink"/>
                </a:solidFill>
                <a:sym typeface="Symbol" panose="05050102010706020507" pitchFamily="18" charset="2"/>
              </a:rPr>
              <a:t>confidence</a:t>
            </a:r>
            <a:r>
              <a:rPr lang="en-US" altLang="en-US">
                <a:sym typeface="Symbol" panose="05050102010706020507" pitchFamily="18" charset="2"/>
              </a:rPr>
              <a:t>, </a:t>
            </a:r>
            <a:r>
              <a:rPr lang="en-US" altLang="en-US" i="1">
                <a:sym typeface="Symbol" panose="05050102010706020507" pitchFamily="18" charset="2"/>
              </a:rPr>
              <a:t>c,</a:t>
            </a:r>
            <a:r>
              <a:rPr lang="en-US" altLang="en-US">
                <a:sym typeface="Symbol" panose="05050102010706020507" pitchFamily="18" charset="2"/>
              </a:rPr>
              <a:t> </a:t>
            </a:r>
            <a:r>
              <a:rPr lang="en-US" altLang="en-US">
                <a:solidFill>
                  <a:schemeClr val="tx2"/>
                </a:solidFill>
                <a:sym typeface="Symbol" panose="05050102010706020507" pitchFamily="18" charset="2"/>
              </a:rPr>
              <a:t>conditional probability</a:t>
            </a:r>
            <a:r>
              <a:rPr lang="en-US" altLang="en-US">
                <a:sym typeface="Symbol" panose="05050102010706020507" pitchFamily="18" charset="2"/>
              </a:rPr>
              <a:t> that a transaction having X also contains </a:t>
            </a:r>
            <a:r>
              <a:rPr lang="en-US" altLang="en-US" i="1">
                <a:sym typeface="Symbol" panose="05050102010706020507" pitchFamily="18" charset="2"/>
              </a:rPr>
              <a:t>Y</a:t>
            </a:r>
          </a:p>
        </p:txBody>
      </p:sp>
      <p:sp>
        <p:nvSpPr>
          <p:cNvPr id="9223" name="Rectangle 4"/>
          <p:cNvSpPr>
            <a:spLocks noChangeArrowheads="1"/>
          </p:cNvSpPr>
          <p:nvPr/>
        </p:nvSpPr>
        <p:spPr bwMode="auto">
          <a:xfrm>
            <a:off x="5867400" y="4724400"/>
            <a:ext cx="4572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10000"/>
              </a:lnSpc>
              <a:spcBef>
                <a:spcPct val="0"/>
              </a:spcBef>
              <a:buClrTx/>
              <a:buSzTx/>
              <a:buFontTx/>
              <a:buNone/>
            </a:pPr>
            <a:r>
              <a:rPr lang="en-US" altLang="en-US" sz="2000" i="1"/>
              <a:t>Let  sup</a:t>
            </a:r>
            <a:r>
              <a:rPr lang="en-US" altLang="en-US" sz="2000" i="1" baseline="-25000"/>
              <a:t>min</a:t>
            </a:r>
            <a:r>
              <a:rPr lang="en-US" altLang="en-US" sz="2000" i="1"/>
              <a:t> = 50%,  conf</a:t>
            </a:r>
            <a:r>
              <a:rPr lang="en-US" altLang="en-US" sz="2000" i="1" baseline="-25000"/>
              <a:t>min</a:t>
            </a:r>
            <a:r>
              <a:rPr lang="en-US" altLang="en-US" sz="2000" i="1"/>
              <a:t> = 50%</a:t>
            </a:r>
          </a:p>
          <a:p>
            <a:pPr eaLnBrk="1" hangingPunct="1">
              <a:lnSpc>
                <a:spcPct val="110000"/>
              </a:lnSpc>
              <a:spcBef>
                <a:spcPct val="0"/>
              </a:spcBef>
              <a:buClrTx/>
              <a:buSzTx/>
              <a:buFontTx/>
              <a:buNone/>
            </a:pPr>
            <a:r>
              <a:rPr lang="en-US" altLang="en-US" sz="2000" i="1"/>
              <a:t>Freq. Pat.: </a:t>
            </a:r>
            <a:r>
              <a:rPr lang="en-US" altLang="en-US" sz="2000"/>
              <a:t>{</a:t>
            </a:r>
            <a:r>
              <a:rPr lang="en-US" altLang="en-US" sz="2000" i="1"/>
              <a:t>A:3, B:3, D:4, E:3, AD:3</a:t>
            </a:r>
            <a:r>
              <a:rPr lang="en-US" altLang="en-US" sz="2000"/>
              <a:t>}</a:t>
            </a:r>
          </a:p>
          <a:p>
            <a:pPr eaLnBrk="1" hangingPunct="1">
              <a:lnSpc>
                <a:spcPct val="110000"/>
              </a:lnSpc>
              <a:spcBef>
                <a:spcPct val="0"/>
              </a:spcBef>
              <a:buClrTx/>
              <a:buSzTx/>
              <a:buFontTx/>
              <a:buNone/>
            </a:pPr>
            <a:r>
              <a:rPr lang="en-US" altLang="en-US" sz="2000"/>
              <a:t>Association rules:</a:t>
            </a:r>
          </a:p>
          <a:p>
            <a:pPr lvl="1" eaLnBrk="1" hangingPunct="1">
              <a:lnSpc>
                <a:spcPct val="110000"/>
              </a:lnSpc>
              <a:spcBef>
                <a:spcPct val="0"/>
              </a:spcBef>
              <a:buClrTx/>
              <a:buSzTx/>
              <a:buFontTx/>
              <a:buNone/>
            </a:pPr>
            <a:r>
              <a:rPr lang="en-US" altLang="en-US" sz="2000" i="1"/>
              <a:t>A </a:t>
            </a:r>
            <a:r>
              <a:rPr lang="en-US" altLang="en-US" sz="2000">
                <a:sym typeface="Wingdings" panose="05000000000000000000" pitchFamily="2" charset="2"/>
              </a:rPr>
              <a:t></a:t>
            </a:r>
            <a:r>
              <a:rPr lang="en-US" altLang="en-US" sz="2000" i="1">
                <a:sym typeface="Symbol" panose="05050102010706020507" pitchFamily="18" charset="2"/>
              </a:rPr>
              <a:t> D  </a:t>
            </a:r>
            <a:r>
              <a:rPr lang="en-US" altLang="en-US" sz="2000">
                <a:sym typeface="Symbol" panose="05050102010706020507" pitchFamily="18" charset="2"/>
              </a:rPr>
              <a:t>(60%, 100%)</a:t>
            </a:r>
          </a:p>
          <a:p>
            <a:pPr lvl="1" eaLnBrk="1" hangingPunct="1">
              <a:lnSpc>
                <a:spcPct val="110000"/>
              </a:lnSpc>
              <a:spcBef>
                <a:spcPct val="0"/>
              </a:spcBef>
              <a:buClrTx/>
              <a:buSzTx/>
              <a:buFontTx/>
              <a:buNone/>
            </a:pPr>
            <a:r>
              <a:rPr lang="en-US" altLang="en-US" sz="2000" i="1"/>
              <a:t>D </a:t>
            </a:r>
            <a:r>
              <a:rPr lang="en-US" altLang="en-US" sz="2000">
                <a:sym typeface="Wingdings" panose="05000000000000000000" pitchFamily="2" charset="2"/>
              </a:rPr>
              <a:t></a:t>
            </a:r>
            <a:r>
              <a:rPr lang="en-US" altLang="en-US" sz="2000" i="1">
                <a:sym typeface="Symbol" panose="05050102010706020507" pitchFamily="18" charset="2"/>
              </a:rPr>
              <a:t> A  </a:t>
            </a:r>
            <a:r>
              <a:rPr lang="en-US" altLang="en-US" sz="2000">
                <a:sym typeface="Symbol" panose="05050102010706020507" pitchFamily="18" charset="2"/>
              </a:rPr>
              <a:t>(60%, 75%)</a:t>
            </a:r>
            <a:endParaRPr lang="en-US" altLang="en-US" sz="2000" b="1">
              <a:sym typeface="Symbol" panose="05050102010706020507" pitchFamily="18" charset="2"/>
            </a:endParaRPr>
          </a:p>
          <a:p>
            <a:pPr lvl="1" eaLnBrk="1" hangingPunct="1">
              <a:spcBef>
                <a:spcPct val="0"/>
              </a:spcBef>
              <a:buClrTx/>
              <a:buSzTx/>
              <a:buFontTx/>
              <a:buNone/>
            </a:pPr>
            <a:endParaRPr lang="en-US" altLang="en-US" sz="2000">
              <a:sym typeface="Symbol" panose="05050102010706020507" pitchFamily="18" charset="2"/>
            </a:endParaRPr>
          </a:p>
        </p:txBody>
      </p:sp>
      <p:grpSp>
        <p:nvGrpSpPr>
          <p:cNvPr id="9224" name="Group 5"/>
          <p:cNvGrpSpPr>
            <a:grpSpLocks/>
          </p:cNvGrpSpPr>
          <p:nvPr/>
        </p:nvGrpSpPr>
        <p:grpSpPr bwMode="auto">
          <a:xfrm>
            <a:off x="1676400" y="3810000"/>
            <a:ext cx="3886200" cy="2630488"/>
            <a:chOff x="192" y="2400"/>
            <a:chExt cx="2448" cy="1657"/>
          </a:xfrm>
        </p:grpSpPr>
        <p:sp>
          <p:nvSpPr>
            <p:cNvPr id="9248" name="Oval 6"/>
            <p:cNvSpPr>
              <a:spLocks noChangeArrowheads="1"/>
            </p:cNvSpPr>
            <p:nvPr/>
          </p:nvSpPr>
          <p:spPr bwMode="auto">
            <a:xfrm>
              <a:off x="384" y="2736"/>
              <a:ext cx="1200" cy="864"/>
            </a:xfrm>
            <a:prstGeom prst="ellipse">
              <a:avLst/>
            </a:prstGeom>
            <a:solidFill>
              <a:srgbClr val="FFFF00"/>
            </a:solidFill>
            <a:ln w="2540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249" name="Oval 7"/>
            <p:cNvSpPr>
              <a:spLocks noChangeArrowheads="1"/>
            </p:cNvSpPr>
            <p:nvPr/>
          </p:nvSpPr>
          <p:spPr bwMode="auto">
            <a:xfrm>
              <a:off x="1008" y="2736"/>
              <a:ext cx="1200" cy="960"/>
            </a:xfrm>
            <a:prstGeom prst="ellipse">
              <a:avLst/>
            </a:prstGeom>
            <a:solidFill>
              <a:srgbClr val="99CCFF">
                <a:alpha val="50195"/>
              </a:srgbClr>
            </a:solidFill>
            <a:ln w="254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250" name="Line 8"/>
            <p:cNvSpPr>
              <a:spLocks noChangeShapeType="1"/>
            </p:cNvSpPr>
            <p:nvPr/>
          </p:nvSpPr>
          <p:spPr bwMode="auto">
            <a:xfrm flipH="1">
              <a:off x="576" y="3168"/>
              <a:ext cx="144" cy="48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51" name="Line 9"/>
            <p:cNvSpPr>
              <a:spLocks noChangeShapeType="1"/>
            </p:cNvSpPr>
            <p:nvPr/>
          </p:nvSpPr>
          <p:spPr bwMode="auto">
            <a:xfrm flipV="1">
              <a:off x="2016" y="2832"/>
              <a:ext cx="144" cy="43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52" name="Line 10"/>
            <p:cNvSpPr>
              <a:spLocks noChangeShapeType="1"/>
            </p:cNvSpPr>
            <p:nvPr/>
          </p:nvSpPr>
          <p:spPr bwMode="auto">
            <a:xfrm flipH="1" flipV="1">
              <a:off x="1440" y="2592"/>
              <a:ext cx="0" cy="576"/>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53" name="Text Box 11"/>
            <p:cNvSpPr txBox="1">
              <a:spLocks noChangeArrowheads="1"/>
            </p:cNvSpPr>
            <p:nvPr/>
          </p:nvSpPr>
          <p:spPr bwMode="auto">
            <a:xfrm>
              <a:off x="1824" y="2448"/>
              <a:ext cx="768"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10000"/>
                </a:lnSpc>
                <a:spcBef>
                  <a:spcPct val="0"/>
                </a:spcBef>
                <a:buClrTx/>
                <a:buSzTx/>
                <a:buFontTx/>
                <a:buNone/>
              </a:pPr>
              <a:r>
                <a:rPr lang="en-US" altLang="en-US" sz="1600" b="1">
                  <a:solidFill>
                    <a:schemeClr val="hlink"/>
                  </a:solidFill>
                  <a:latin typeface="Times New Roman" panose="02020603050405020304" pitchFamily="18" charset="0"/>
                </a:rPr>
                <a:t>Customer</a:t>
              </a:r>
            </a:p>
            <a:p>
              <a:pPr>
                <a:lnSpc>
                  <a:spcPct val="110000"/>
                </a:lnSpc>
                <a:spcBef>
                  <a:spcPct val="0"/>
                </a:spcBef>
                <a:buClrTx/>
                <a:buSzTx/>
                <a:buFontTx/>
                <a:buNone/>
              </a:pPr>
              <a:r>
                <a:rPr lang="en-US" altLang="en-US" sz="1600" b="1">
                  <a:solidFill>
                    <a:schemeClr val="hlink"/>
                  </a:solidFill>
                  <a:latin typeface="Times New Roman" panose="02020603050405020304" pitchFamily="18" charset="0"/>
                </a:rPr>
                <a:t>buys diaper</a:t>
              </a:r>
              <a:endParaRPr lang="en-US" altLang="en-US" sz="1800" b="1" u="sng">
                <a:latin typeface="Times New Roman" panose="02020603050405020304" pitchFamily="18" charset="0"/>
              </a:endParaRPr>
            </a:p>
          </p:txBody>
        </p:sp>
        <p:sp>
          <p:nvSpPr>
            <p:cNvPr id="9254" name="Text Box 12"/>
            <p:cNvSpPr txBox="1">
              <a:spLocks noChangeArrowheads="1"/>
            </p:cNvSpPr>
            <p:nvPr/>
          </p:nvSpPr>
          <p:spPr bwMode="auto">
            <a:xfrm>
              <a:off x="960" y="2400"/>
              <a:ext cx="657"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10000"/>
                </a:lnSpc>
                <a:spcBef>
                  <a:spcPct val="0"/>
                </a:spcBef>
                <a:buClrTx/>
                <a:buSzTx/>
                <a:buFontTx/>
                <a:buNone/>
              </a:pPr>
              <a:r>
                <a:rPr lang="en-US" altLang="en-US" sz="1600" b="1">
                  <a:solidFill>
                    <a:srgbClr val="5FA180"/>
                  </a:solidFill>
                  <a:latin typeface="Times New Roman" panose="02020603050405020304" pitchFamily="18" charset="0"/>
                </a:rPr>
                <a:t>Customer</a:t>
              </a:r>
            </a:p>
            <a:p>
              <a:pPr>
                <a:lnSpc>
                  <a:spcPct val="110000"/>
                </a:lnSpc>
                <a:spcBef>
                  <a:spcPct val="0"/>
                </a:spcBef>
                <a:buClrTx/>
                <a:buSzTx/>
                <a:buFontTx/>
                <a:buNone/>
              </a:pPr>
              <a:r>
                <a:rPr lang="en-US" altLang="en-US" sz="1600" b="1">
                  <a:solidFill>
                    <a:srgbClr val="5FA180"/>
                  </a:solidFill>
                  <a:latin typeface="Times New Roman" panose="02020603050405020304" pitchFamily="18" charset="0"/>
                </a:rPr>
                <a:t>buys both</a:t>
              </a:r>
              <a:endParaRPr lang="en-US" altLang="en-US" sz="1800" b="1" u="sng">
                <a:solidFill>
                  <a:srgbClr val="5FA180"/>
                </a:solidFill>
                <a:latin typeface="Times New Roman" panose="02020603050405020304" pitchFamily="18" charset="0"/>
              </a:endParaRPr>
            </a:p>
          </p:txBody>
        </p:sp>
        <p:sp>
          <p:nvSpPr>
            <p:cNvPr id="9255" name="Text Box 13"/>
            <p:cNvSpPr txBox="1">
              <a:spLocks noChangeArrowheads="1"/>
            </p:cNvSpPr>
            <p:nvPr/>
          </p:nvSpPr>
          <p:spPr bwMode="auto">
            <a:xfrm>
              <a:off x="384" y="3600"/>
              <a:ext cx="657"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10000"/>
                </a:lnSpc>
                <a:spcBef>
                  <a:spcPct val="0"/>
                </a:spcBef>
                <a:buClrTx/>
                <a:buSzTx/>
                <a:buFontTx/>
                <a:buNone/>
              </a:pPr>
              <a:r>
                <a:rPr lang="en-US" altLang="en-US" sz="1600" b="1">
                  <a:solidFill>
                    <a:schemeClr val="tx2"/>
                  </a:solidFill>
                  <a:latin typeface="Times New Roman" panose="02020603050405020304" pitchFamily="18" charset="0"/>
                </a:rPr>
                <a:t>Customer</a:t>
              </a:r>
            </a:p>
            <a:p>
              <a:pPr>
                <a:lnSpc>
                  <a:spcPct val="110000"/>
                </a:lnSpc>
                <a:spcBef>
                  <a:spcPct val="0"/>
                </a:spcBef>
                <a:buClrTx/>
                <a:buSzTx/>
                <a:buFontTx/>
                <a:buNone/>
              </a:pPr>
              <a:r>
                <a:rPr lang="en-US" altLang="en-US" sz="1600" b="1">
                  <a:solidFill>
                    <a:schemeClr val="tx2"/>
                  </a:solidFill>
                  <a:latin typeface="Times New Roman" panose="02020603050405020304" pitchFamily="18" charset="0"/>
                </a:rPr>
                <a:t>buys beer</a:t>
              </a:r>
              <a:endParaRPr lang="en-US" altLang="en-US" sz="1800" b="1" u="sng">
                <a:latin typeface="Times New Roman" panose="02020603050405020304" pitchFamily="18" charset="0"/>
              </a:endParaRPr>
            </a:p>
          </p:txBody>
        </p:sp>
        <p:sp>
          <p:nvSpPr>
            <p:cNvPr id="9256" name="Rectangle 14"/>
            <p:cNvSpPr>
              <a:spLocks noChangeArrowheads="1"/>
            </p:cNvSpPr>
            <p:nvPr/>
          </p:nvSpPr>
          <p:spPr bwMode="auto">
            <a:xfrm>
              <a:off x="192" y="2400"/>
              <a:ext cx="2448" cy="16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graphicFrame>
        <p:nvGraphicFramePr>
          <p:cNvPr id="1527823" name="Group 15"/>
          <p:cNvGraphicFramePr>
            <a:graphicFrameLocks noGrp="1"/>
          </p:cNvGraphicFramePr>
          <p:nvPr/>
        </p:nvGraphicFramePr>
        <p:xfrm>
          <a:off x="1676400" y="1524000"/>
          <a:ext cx="3886200" cy="2130424"/>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3649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Transaction-id</a:t>
                      </a:r>
                    </a:p>
                  </a:txBody>
                  <a:tcPr marT="45702" marB="4570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 bought</a:t>
                      </a:r>
                    </a:p>
                  </a:txBody>
                  <a:tcPr marT="45702" marB="4570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649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10</a:t>
                      </a:r>
                    </a:p>
                  </a:txBody>
                  <a:tcPr marT="45702" marB="4570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B, D</a:t>
                      </a:r>
                    </a:p>
                  </a:txBody>
                  <a:tcPr marT="45702" marB="4570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49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20</a:t>
                      </a:r>
                    </a:p>
                  </a:txBody>
                  <a:tcPr marT="45702" marB="4570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C, D</a:t>
                      </a:r>
                    </a:p>
                  </a:txBody>
                  <a:tcPr marT="45702" marB="4570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49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30</a:t>
                      </a:r>
                    </a:p>
                  </a:txBody>
                  <a:tcPr marT="45702" marB="4570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D, E</a:t>
                      </a:r>
                    </a:p>
                  </a:txBody>
                  <a:tcPr marT="45702" marB="4570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4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40</a:t>
                      </a:r>
                    </a:p>
                  </a:txBody>
                  <a:tcPr marT="45702" marB="4570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E, F</a:t>
                      </a:r>
                    </a:p>
                  </a:txBody>
                  <a:tcPr marT="45702" marB="4570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4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50</a:t>
                      </a:r>
                    </a:p>
                  </a:txBody>
                  <a:tcPr marT="45702" marB="4570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 D, E, F</a:t>
                      </a:r>
                    </a:p>
                  </a:txBody>
                  <a:tcPr marT="45702" marB="4570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43378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BA9E823-EC8D-4F35-BD19-44ED8010AB2C}" type="datetime4">
              <a:rPr lang="en-US" altLang="en-US" sz="1200"/>
              <a:pPr>
                <a:spcBef>
                  <a:spcPct val="0"/>
                </a:spcBef>
                <a:buClrTx/>
                <a:buSzTx/>
                <a:buFontTx/>
                <a:buNone/>
              </a:pPr>
              <a:t>April 7, 2020</a:t>
            </a:fld>
            <a:endParaRPr lang="en-US" altLang="en-US" sz="1200"/>
          </a:p>
        </p:txBody>
      </p:sp>
      <p:sp>
        <p:nvSpPr>
          <p:cNvPr id="10243"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t>Data Mining: Concepts and Techniques</a:t>
            </a:r>
          </a:p>
        </p:txBody>
      </p:sp>
      <p:sp>
        <p:nvSpPr>
          <p:cNvPr id="10244"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40323DB-1792-44A5-95B1-39D0A1E1E7AE}" type="slidenum">
              <a:rPr lang="en-US" altLang="en-US" sz="1200"/>
              <a:pPr>
                <a:spcBef>
                  <a:spcPct val="0"/>
                </a:spcBef>
                <a:buClrTx/>
                <a:buSzTx/>
                <a:buFontTx/>
                <a:buNone/>
              </a:pPr>
              <a:t>33</a:t>
            </a:fld>
            <a:endParaRPr lang="en-US" altLang="en-US" sz="1200"/>
          </a:p>
        </p:txBody>
      </p:sp>
      <p:sp>
        <p:nvSpPr>
          <p:cNvPr id="10245" name="Rectangle 2"/>
          <p:cNvSpPr>
            <a:spLocks noGrp="1" noChangeArrowheads="1"/>
          </p:cNvSpPr>
          <p:nvPr>
            <p:ph type="title"/>
          </p:nvPr>
        </p:nvSpPr>
        <p:spPr>
          <a:xfrm>
            <a:off x="2362200" y="228600"/>
            <a:ext cx="7924800" cy="762000"/>
          </a:xfrm>
        </p:spPr>
        <p:txBody>
          <a:bodyPr/>
          <a:lstStyle/>
          <a:p>
            <a:pPr eaLnBrk="1" hangingPunct="1"/>
            <a:r>
              <a:rPr lang="en-US" altLang="en-US"/>
              <a:t>Closed Patterns and Max-Patterns</a:t>
            </a:r>
          </a:p>
        </p:txBody>
      </p:sp>
      <p:sp>
        <p:nvSpPr>
          <p:cNvPr id="8198" name="Rectangle 3"/>
          <p:cNvSpPr>
            <a:spLocks noGrp="1" noChangeArrowheads="1"/>
          </p:cNvSpPr>
          <p:nvPr>
            <p:ph type="body" idx="1"/>
          </p:nvPr>
        </p:nvSpPr>
        <p:spPr>
          <a:xfrm>
            <a:off x="1905000" y="1295400"/>
            <a:ext cx="8382000" cy="5257800"/>
          </a:xfrm>
        </p:spPr>
        <p:txBody>
          <a:bodyPr/>
          <a:lstStyle/>
          <a:p>
            <a:pPr eaLnBrk="1" hangingPunct="1">
              <a:lnSpc>
                <a:spcPct val="110000"/>
              </a:lnSpc>
              <a:defRPr/>
            </a:pPr>
            <a:r>
              <a:rPr lang="en-US" sz="2400" dirty="0"/>
              <a:t>A long pattern contains a combinatorial number of sub-patterns, e.g., {a</a:t>
            </a:r>
            <a:r>
              <a:rPr lang="en-US" sz="2400" baseline="-25000" dirty="0"/>
              <a:t>1</a:t>
            </a:r>
            <a:r>
              <a:rPr lang="en-US" sz="2400" dirty="0"/>
              <a:t>, …, a</a:t>
            </a:r>
            <a:r>
              <a:rPr lang="en-US" sz="2400" baseline="-25000" dirty="0"/>
              <a:t>100</a:t>
            </a:r>
            <a:r>
              <a:rPr lang="en-US" sz="2400" dirty="0"/>
              <a:t>} </a:t>
            </a:r>
            <a:r>
              <a:rPr lang="en-US" sz="2400" dirty="0">
                <a:sym typeface="Wingdings" pitchFamily="2" charset="2"/>
              </a:rPr>
              <a:t>contains</a:t>
            </a:r>
            <a:r>
              <a:rPr lang="en-US" sz="2400" dirty="0"/>
              <a:t> (</a:t>
            </a:r>
            <a:r>
              <a:rPr lang="en-US" sz="2400" baseline="-25000" dirty="0"/>
              <a:t>100</a:t>
            </a:r>
            <a:r>
              <a:rPr lang="en-US" sz="2400" baseline="30000" dirty="0"/>
              <a:t>1</a:t>
            </a:r>
            <a:r>
              <a:rPr lang="en-US" sz="2400" dirty="0"/>
              <a:t>) + (</a:t>
            </a:r>
            <a:r>
              <a:rPr lang="en-US" sz="2400" baseline="-25000" dirty="0"/>
              <a:t>100</a:t>
            </a:r>
            <a:r>
              <a:rPr lang="en-US" sz="2400" baseline="30000" dirty="0"/>
              <a:t>2</a:t>
            </a:r>
            <a:r>
              <a:rPr lang="en-US" sz="2400" dirty="0"/>
              <a:t>) + … + (</a:t>
            </a:r>
            <a:r>
              <a:rPr lang="en-US" sz="2400" baseline="-25000" dirty="0"/>
              <a:t>1</a:t>
            </a:r>
            <a:r>
              <a:rPr lang="en-US" sz="2400" baseline="30000" dirty="0"/>
              <a:t>1</a:t>
            </a:r>
            <a:r>
              <a:rPr lang="en-US" sz="2400" baseline="-25000" dirty="0"/>
              <a:t>0</a:t>
            </a:r>
            <a:r>
              <a:rPr lang="en-US" sz="2400" baseline="30000" dirty="0"/>
              <a:t>0</a:t>
            </a:r>
            <a:r>
              <a:rPr lang="en-US" sz="2400" baseline="-25000" dirty="0"/>
              <a:t>0</a:t>
            </a:r>
            <a:r>
              <a:rPr lang="en-US" sz="2400" baseline="30000" dirty="0"/>
              <a:t>0</a:t>
            </a:r>
            <a:r>
              <a:rPr lang="en-US" sz="2400" dirty="0"/>
              <a:t>) = 2</a:t>
            </a:r>
            <a:r>
              <a:rPr lang="en-US" sz="2400" baseline="30000" dirty="0"/>
              <a:t>100 </a:t>
            </a:r>
            <a:r>
              <a:rPr lang="en-US" sz="2400" dirty="0"/>
              <a:t>– 1 = 1.27*10</a:t>
            </a:r>
            <a:r>
              <a:rPr lang="en-US" sz="2400" baseline="30000" dirty="0"/>
              <a:t>30 </a:t>
            </a:r>
            <a:r>
              <a:rPr lang="en-US" sz="2400" dirty="0"/>
              <a:t>sub-patterns!</a:t>
            </a:r>
          </a:p>
          <a:p>
            <a:pPr eaLnBrk="1" hangingPunct="1">
              <a:lnSpc>
                <a:spcPct val="110000"/>
              </a:lnSpc>
              <a:defRPr/>
            </a:pPr>
            <a:r>
              <a:rPr lang="en-US" sz="2400" dirty="0"/>
              <a:t>Solution: </a:t>
            </a:r>
            <a:r>
              <a:rPr lang="en-US" sz="2400" i="1" dirty="0"/>
              <a:t>Mine </a:t>
            </a:r>
            <a:r>
              <a:rPr lang="en-US" sz="2400" i="1" dirty="0">
                <a:solidFill>
                  <a:schemeClr val="hlink"/>
                </a:solidFill>
              </a:rPr>
              <a:t>closed patterns</a:t>
            </a:r>
            <a:r>
              <a:rPr lang="en-US" sz="2400" i="1" dirty="0"/>
              <a:t> and </a:t>
            </a:r>
            <a:r>
              <a:rPr lang="en-US" sz="2400" i="1" dirty="0">
                <a:solidFill>
                  <a:schemeClr val="hlink"/>
                </a:solidFill>
              </a:rPr>
              <a:t>max-patterns</a:t>
            </a:r>
            <a:r>
              <a:rPr lang="en-US" sz="2400" i="1" dirty="0"/>
              <a:t> instead</a:t>
            </a:r>
          </a:p>
          <a:p>
            <a:pPr eaLnBrk="1" hangingPunct="1">
              <a:lnSpc>
                <a:spcPct val="110000"/>
              </a:lnSpc>
              <a:defRPr/>
            </a:pPr>
            <a:r>
              <a:rPr lang="en-US" sz="2400" dirty="0"/>
              <a:t>An </a:t>
            </a:r>
            <a:r>
              <a:rPr lang="en-US" sz="2400" dirty="0" err="1"/>
              <a:t>itemset</a:t>
            </a:r>
            <a:r>
              <a:rPr lang="en-US" sz="2400" dirty="0"/>
              <a:t> X</a:t>
            </a:r>
            <a:r>
              <a:rPr lang="en-US" sz="2400" dirty="0">
                <a:solidFill>
                  <a:schemeClr val="hlink"/>
                </a:solidFill>
              </a:rPr>
              <a:t> </a:t>
            </a:r>
            <a:r>
              <a:rPr lang="en-US" sz="2400" dirty="0"/>
              <a:t>is </a:t>
            </a:r>
            <a:r>
              <a:rPr lang="en-US" sz="2400" dirty="0">
                <a:solidFill>
                  <a:schemeClr val="hlink"/>
                </a:solidFill>
              </a:rPr>
              <a:t>closed </a:t>
            </a:r>
            <a:r>
              <a:rPr lang="en-US" sz="2400" dirty="0"/>
              <a:t>if X is </a:t>
            </a:r>
            <a:r>
              <a:rPr lang="en-US" sz="2400" i="1" dirty="0"/>
              <a:t>frequent</a:t>
            </a:r>
            <a:r>
              <a:rPr lang="en-US" sz="2400" dirty="0"/>
              <a:t> and there exists </a:t>
            </a:r>
            <a:r>
              <a:rPr lang="en-US" sz="2400" i="1" dirty="0"/>
              <a:t>no super-pattern</a:t>
            </a:r>
            <a:r>
              <a:rPr lang="en-US" sz="2400" dirty="0"/>
              <a:t> Y </a:t>
            </a:r>
            <a:r>
              <a:rPr lang="he-IL" sz="2400" dirty="0"/>
              <a:t>כ</a:t>
            </a:r>
            <a:r>
              <a:rPr lang="en-US" sz="2400" dirty="0"/>
              <a:t> X, </a:t>
            </a:r>
            <a:r>
              <a:rPr lang="en-US" sz="2400" i="1" dirty="0"/>
              <a:t>with the same support</a:t>
            </a:r>
            <a:r>
              <a:rPr lang="en-US" sz="2400" dirty="0"/>
              <a:t> as X</a:t>
            </a:r>
          </a:p>
          <a:p>
            <a:pPr marL="0" indent="0">
              <a:lnSpc>
                <a:spcPct val="110000"/>
              </a:lnSpc>
              <a:buNone/>
              <a:defRPr/>
            </a:pPr>
            <a:endParaRPr lang="en-US" sz="2400" dirty="0"/>
          </a:p>
          <a:p>
            <a:pPr eaLnBrk="1" hangingPunct="1">
              <a:lnSpc>
                <a:spcPct val="110000"/>
              </a:lnSpc>
              <a:defRPr/>
            </a:pPr>
            <a:r>
              <a:rPr lang="en-US" sz="2400" dirty="0"/>
              <a:t>An </a:t>
            </a:r>
            <a:r>
              <a:rPr lang="en-US" sz="2400" dirty="0" err="1"/>
              <a:t>itemset</a:t>
            </a:r>
            <a:r>
              <a:rPr lang="en-US" sz="2400" dirty="0"/>
              <a:t> X is a </a:t>
            </a:r>
            <a:r>
              <a:rPr lang="en-US" sz="2400" dirty="0">
                <a:solidFill>
                  <a:schemeClr val="hlink"/>
                </a:solidFill>
              </a:rPr>
              <a:t>max-pattern</a:t>
            </a:r>
            <a:r>
              <a:rPr lang="en-US" sz="2400" dirty="0"/>
              <a:t> if X is frequent and there exists no frequent super-pattern Y </a:t>
            </a:r>
            <a:r>
              <a:rPr lang="he-IL" sz="2400" dirty="0"/>
              <a:t>כ</a:t>
            </a:r>
            <a:r>
              <a:rPr lang="en-US" sz="2400" dirty="0"/>
              <a:t> X</a:t>
            </a:r>
          </a:p>
          <a:p>
            <a:pPr eaLnBrk="1" hangingPunct="1">
              <a:lnSpc>
                <a:spcPct val="110000"/>
              </a:lnSpc>
              <a:defRPr/>
            </a:pPr>
            <a:r>
              <a:rPr lang="en-US" sz="2400" dirty="0"/>
              <a:t>Closed pattern is a lossless compression of freq. patterns</a:t>
            </a:r>
          </a:p>
          <a:p>
            <a:pPr lvl="1" eaLnBrk="1" hangingPunct="1">
              <a:lnSpc>
                <a:spcPct val="110000"/>
              </a:lnSpc>
              <a:defRPr/>
            </a:pPr>
            <a:r>
              <a:rPr lang="en-US" dirty="0"/>
              <a:t>Reducing the # of patterns and rules</a:t>
            </a:r>
          </a:p>
        </p:txBody>
      </p:sp>
    </p:spTree>
    <p:extLst>
      <p:ext uri="{BB962C8B-B14F-4D97-AF65-F5344CB8AC3E}">
        <p14:creationId xmlns:p14="http://schemas.microsoft.com/office/powerpoint/2010/main" val="2640171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6BE62D9-DABB-4AD6-BEA1-DEFA7405C748}" type="datetime4">
              <a:rPr lang="en-US" altLang="en-US" sz="1200"/>
              <a:pPr>
                <a:spcBef>
                  <a:spcPct val="0"/>
                </a:spcBef>
                <a:buClrTx/>
                <a:buSzTx/>
                <a:buFontTx/>
                <a:buNone/>
              </a:pPr>
              <a:t>April 7, 2020</a:t>
            </a:fld>
            <a:endParaRPr lang="en-US" altLang="en-US" sz="1200"/>
          </a:p>
        </p:txBody>
      </p:sp>
      <p:sp>
        <p:nvSpPr>
          <p:cNvPr id="11267"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t>Data Mining: Concepts and Techniques</a:t>
            </a:r>
          </a:p>
        </p:txBody>
      </p:sp>
      <p:sp>
        <p:nvSpPr>
          <p:cNvPr id="11268"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017EDB9-BA93-45E0-958B-1C3B3485D61F}" type="slidenum">
              <a:rPr lang="en-US" altLang="en-US" sz="1200"/>
              <a:pPr>
                <a:spcBef>
                  <a:spcPct val="0"/>
                </a:spcBef>
                <a:buClrTx/>
                <a:buSzTx/>
                <a:buFontTx/>
                <a:buNone/>
              </a:pPr>
              <a:t>34</a:t>
            </a:fld>
            <a:endParaRPr lang="en-US" altLang="en-US" sz="1200"/>
          </a:p>
        </p:txBody>
      </p:sp>
      <p:sp>
        <p:nvSpPr>
          <p:cNvPr id="11269" name="Rectangle 2"/>
          <p:cNvSpPr>
            <a:spLocks noGrp="1" noChangeArrowheads="1"/>
          </p:cNvSpPr>
          <p:nvPr>
            <p:ph type="title"/>
          </p:nvPr>
        </p:nvSpPr>
        <p:spPr>
          <a:xfrm>
            <a:off x="2362200" y="228600"/>
            <a:ext cx="7924800" cy="762000"/>
          </a:xfrm>
        </p:spPr>
        <p:txBody>
          <a:bodyPr/>
          <a:lstStyle/>
          <a:p>
            <a:pPr eaLnBrk="1" hangingPunct="1"/>
            <a:r>
              <a:rPr lang="en-US" altLang="en-US"/>
              <a:t>Closed Patterns and Max-Patterns</a:t>
            </a:r>
          </a:p>
        </p:txBody>
      </p:sp>
      <p:sp>
        <p:nvSpPr>
          <p:cNvPr id="11270" name="Rectangle 3"/>
          <p:cNvSpPr>
            <a:spLocks noGrp="1" noChangeArrowheads="1"/>
          </p:cNvSpPr>
          <p:nvPr>
            <p:ph type="body" idx="1"/>
          </p:nvPr>
        </p:nvSpPr>
        <p:spPr>
          <a:xfrm>
            <a:off x="1905000" y="1295400"/>
            <a:ext cx="8382000" cy="5257800"/>
          </a:xfrm>
        </p:spPr>
        <p:txBody>
          <a:bodyPr/>
          <a:lstStyle/>
          <a:p>
            <a:pPr eaLnBrk="1" hangingPunct="1">
              <a:lnSpc>
                <a:spcPct val="110000"/>
              </a:lnSpc>
            </a:pPr>
            <a:r>
              <a:rPr lang="en-US" altLang="en-US"/>
              <a:t>Exercise.  DB = {&lt;a</a:t>
            </a:r>
            <a:r>
              <a:rPr lang="en-US" altLang="en-US" baseline="-25000"/>
              <a:t>1</a:t>
            </a:r>
            <a:r>
              <a:rPr lang="en-US" altLang="en-US"/>
              <a:t>, …, a</a:t>
            </a:r>
            <a:r>
              <a:rPr lang="en-US" altLang="en-US" baseline="-25000"/>
              <a:t>100</a:t>
            </a:r>
            <a:r>
              <a:rPr lang="en-US" altLang="en-US"/>
              <a:t>&gt;, &lt; a</a:t>
            </a:r>
            <a:r>
              <a:rPr lang="en-US" altLang="en-US" baseline="-25000"/>
              <a:t>1</a:t>
            </a:r>
            <a:r>
              <a:rPr lang="en-US" altLang="en-US"/>
              <a:t>, …, a</a:t>
            </a:r>
            <a:r>
              <a:rPr lang="en-US" altLang="en-US" baseline="-25000"/>
              <a:t>50</a:t>
            </a:r>
            <a:r>
              <a:rPr lang="en-US" altLang="en-US"/>
              <a:t>&gt;} </a:t>
            </a:r>
            <a:endParaRPr lang="en-US" altLang="en-US">
              <a:sym typeface="Wingdings" panose="05000000000000000000" pitchFamily="2" charset="2"/>
            </a:endParaRPr>
          </a:p>
          <a:p>
            <a:pPr lvl="1" eaLnBrk="1" hangingPunct="1">
              <a:lnSpc>
                <a:spcPct val="110000"/>
              </a:lnSpc>
            </a:pPr>
            <a:r>
              <a:rPr lang="en-US" altLang="en-US"/>
              <a:t>Min_sup = 1.</a:t>
            </a:r>
          </a:p>
          <a:p>
            <a:pPr eaLnBrk="1" hangingPunct="1">
              <a:lnSpc>
                <a:spcPct val="110000"/>
              </a:lnSpc>
            </a:pPr>
            <a:r>
              <a:rPr lang="en-US" altLang="en-US"/>
              <a:t>What is the set of </a:t>
            </a:r>
            <a:r>
              <a:rPr lang="en-US" altLang="en-US">
                <a:solidFill>
                  <a:schemeClr val="hlink"/>
                </a:solidFill>
              </a:rPr>
              <a:t>closed itemset</a:t>
            </a:r>
            <a:r>
              <a:rPr lang="en-US" altLang="en-US"/>
              <a:t>?</a:t>
            </a:r>
          </a:p>
          <a:p>
            <a:pPr lvl="1" eaLnBrk="1" hangingPunct="1">
              <a:lnSpc>
                <a:spcPct val="110000"/>
              </a:lnSpc>
            </a:pPr>
            <a:r>
              <a:rPr lang="en-US" altLang="en-US"/>
              <a:t>&lt;a</a:t>
            </a:r>
            <a:r>
              <a:rPr lang="en-US" altLang="en-US" baseline="-25000"/>
              <a:t>1</a:t>
            </a:r>
            <a:r>
              <a:rPr lang="en-US" altLang="en-US"/>
              <a:t>, …, a</a:t>
            </a:r>
            <a:r>
              <a:rPr lang="en-US" altLang="en-US" baseline="-25000"/>
              <a:t>100</a:t>
            </a:r>
            <a:r>
              <a:rPr lang="en-US" altLang="en-US"/>
              <a:t>&gt;: 1</a:t>
            </a:r>
          </a:p>
          <a:p>
            <a:pPr lvl="1" eaLnBrk="1" hangingPunct="1">
              <a:lnSpc>
                <a:spcPct val="110000"/>
              </a:lnSpc>
            </a:pPr>
            <a:r>
              <a:rPr lang="en-US" altLang="en-US"/>
              <a:t>&lt; a</a:t>
            </a:r>
            <a:r>
              <a:rPr lang="en-US" altLang="en-US" baseline="-25000"/>
              <a:t>1</a:t>
            </a:r>
            <a:r>
              <a:rPr lang="en-US" altLang="en-US"/>
              <a:t>, …, a</a:t>
            </a:r>
            <a:r>
              <a:rPr lang="en-US" altLang="en-US" baseline="-25000"/>
              <a:t>50</a:t>
            </a:r>
            <a:r>
              <a:rPr lang="en-US" altLang="en-US"/>
              <a:t>&gt;: 2</a:t>
            </a:r>
          </a:p>
          <a:p>
            <a:pPr eaLnBrk="1" hangingPunct="1">
              <a:lnSpc>
                <a:spcPct val="110000"/>
              </a:lnSpc>
            </a:pPr>
            <a:r>
              <a:rPr lang="en-US" altLang="en-US"/>
              <a:t>What is the set of </a:t>
            </a:r>
            <a:r>
              <a:rPr lang="en-US" altLang="en-US">
                <a:solidFill>
                  <a:schemeClr val="hlink"/>
                </a:solidFill>
              </a:rPr>
              <a:t>max-pattern?</a:t>
            </a:r>
          </a:p>
          <a:p>
            <a:pPr lvl="1" eaLnBrk="1" hangingPunct="1">
              <a:lnSpc>
                <a:spcPct val="110000"/>
              </a:lnSpc>
            </a:pPr>
            <a:r>
              <a:rPr lang="en-US" altLang="en-US"/>
              <a:t>&lt;a</a:t>
            </a:r>
            <a:r>
              <a:rPr lang="en-US" altLang="en-US" baseline="-25000"/>
              <a:t>1</a:t>
            </a:r>
            <a:r>
              <a:rPr lang="en-US" altLang="en-US"/>
              <a:t>, …, a</a:t>
            </a:r>
            <a:r>
              <a:rPr lang="en-US" altLang="en-US" baseline="-25000"/>
              <a:t>100</a:t>
            </a:r>
            <a:r>
              <a:rPr lang="en-US" altLang="en-US"/>
              <a:t>&gt;: 1</a:t>
            </a:r>
          </a:p>
          <a:p>
            <a:pPr eaLnBrk="1" hangingPunct="1">
              <a:lnSpc>
                <a:spcPct val="110000"/>
              </a:lnSpc>
            </a:pPr>
            <a:r>
              <a:rPr lang="en-US" altLang="en-US"/>
              <a:t>What is the set of </a:t>
            </a:r>
            <a:r>
              <a:rPr lang="en-US" altLang="en-US">
                <a:solidFill>
                  <a:schemeClr val="hlink"/>
                </a:solidFill>
              </a:rPr>
              <a:t>all patterns</a:t>
            </a:r>
            <a:r>
              <a:rPr lang="en-US" altLang="en-US"/>
              <a:t>?</a:t>
            </a:r>
          </a:p>
          <a:p>
            <a:pPr lvl="1" eaLnBrk="1" hangingPunct="1">
              <a:lnSpc>
                <a:spcPct val="110000"/>
              </a:lnSpc>
            </a:pPr>
            <a:r>
              <a:rPr lang="en-US" altLang="en-US">
                <a:solidFill>
                  <a:schemeClr val="hlink"/>
                </a:solidFill>
              </a:rPr>
              <a:t>!!</a:t>
            </a:r>
          </a:p>
        </p:txBody>
      </p:sp>
    </p:spTree>
    <p:extLst>
      <p:ext uri="{BB962C8B-B14F-4D97-AF65-F5344CB8AC3E}">
        <p14:creationId xmlns:p14="http://schemas.microsoft.com/office/powerpoint/2010/main" val="1497476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357A2E4-3489-4FEB-869A-CD9CEFA398BA}" type="datetime4">
              <a:rPr lang="en-US" altLang="en-US" sz="1200"/>
              <a:pPr>
                <a:spcBef>
                  <a:spcPct val="0"/>
                </a:spcBef>
                <a:buClrTx/>
                <a:buSzTx/>
                <a:buFontTx/>
                <a:buNone/>
              </a:pPr>
              <a:t>April 7, 2020</a:t>
            </a:fld>
            <a:endParaRPr lang="en-US" altLang="en-US" sz="1200"/>
          </a:p>
        </p:txBody>
      </p:sp>
      <p:sp>
        <p:nvSpPr>
          <p:cNvPr id="12291"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t>Data Mining: Concepts and Techniques</a:t>
            </a:r>
          </a:p>
        </p:txBody>
      </p:sp>
      <p:sp>
        <p:nvSpPr>
          <p:cNvPr id="12292"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2E17CE9-BDB2-48DE-9B59-8DDE73E198C4}" type="slidenum">
              <a:rPr lang="en-US" altLang="en-US" sz="1200"/>
              <a:pPr>
                <a:spcBef>
                  <a:spcPct val="0"/>
                </a:spcBef>
                <a:buClrTx/>
                <a:buSzTx/>
                <a:buFontTx/>
                <a:buNone/>
              </a:pPr>
              <a:t>35</a:t>
            </a:fld>
            <a:endParaRPr lang="en-US" altLang="en-US" sz="1200"/>
          </a:p>
        </p:txBody>
      </p:sp>
      <p:sp>
        <p:nvSpPr>
          <p:cNvPr id="12293" name="Rectangle 2"/>
          <p:cNvSpPr>
            <a:spLocks noGrp="1" noChangeArrowheads="1"/>
          </p:cNvSpPr>
          <p:nvPr>
            <p:ph type="title"/>
          </p:nvPr>
        </p:nvSpPr>
        <p:spPr>
          <a:xfrm>
            <a:off x="1752600" y="304800"/>
            <a:ext cx="8763000" cy="685800"/>
          </a:xfrm>
        </p:spPr>
        <p:txBody>
          <a:bodyPr/>
          <a:lstStyle/>
          <a:p>
            <a:pPr>
              <a:tabLst>
                <a:tab pos="2570163" algn="l"/>
              </a:tabLst>
            </a:pPr>
            <a:r>
              <a:rPr lang="en-US" altLang="en-US" sz="3200"/>
              <a:t>Scalable Methods for Mining Frequent Patterns</a:t>
            </a:r>
          </a:p>
        </p:txBody>
      </p:sp>
      <p:sp>
        <p:nvSpPr>
          <p:cNvPr id="12294" name="Rectangle 3"/>
          <p:cNvSpPr>
            <a:spLocks noGrp="1" noChangeArrowheads="1"/>
          </p:cNvSpPr>
          <p:nvPr>
            <p:ph type="body" idx="1"/>
          </p:nvPr>
        </p:nvSpPr>
        <p:spPr>
          <a:xfrm>
            <a:off x="1905000" y="1371600"/>
            <a:ext cx="8610600" cy="4876800"/>
          </a:xfrm>
        </p:spPr>
        <p:txBody>
          <a:bodyPr/>
          <a:lstStyle/>
          <a:p>
            <a:pPr eaLnBrk="1" hangingPunct="1"/>
            <a:r>
              <a:rPr lang="en-US" altLang="en-US" sz="2400"/>
              <a:t>The </a:t>
            </a:r>
            <a:r>
              <a:rPr lang="en-US" altLang="en-US" sz="2400">
                <a:solidFill>
                  <a:schemeClr val="hlink"/>
                </a:solidFill>
              </a:rPr>
              <a:t>downward closure</a:t>
            </a:r>
            <a:r>
              <a:rPr lang="en-US" altLang="en-US" sz="2400"/>
              <a:t> property of frequent patterns</a:t>
            </a:r>
          </a:p>
          <a:p>
            <a:pPr lvl="1" eaLnBrk="1" hangingPunct="1"/>
            <a:r>
              <a:rPr lang="en-US" altLang="en-US" u="sng">
                <a:solidFill>
                  <a:schemeClr val="hlink"/>
                </a:solidFill>
              </a:rPr>
              <a:t>Any subset of a frequent itemset must be frequent</a:t>
            </a:r>
            <a:endParaRPr lang="en-US" altLang="en-US">
              <a:solidFill>
                <a:schemeClr val="hlink"/>
              </a:solidFill>
            </a:endParaRPr>
          </a:p>
          <a:p>
            <a:pPr lvl="1" eaLnBrk="1" hangingPunct="1"/>
            <a:r>
              <a:rPr lang="en-US" altLang="en-US">
                <a:solidFill>
                  <a:schemeClr val="bg2"/>
                </a:solidFill>
              </a:rPr>
              <a:t>If </a:t>
            </a:r>
            <a:r>
              <a:rPr lang="en-US" altLang="en-US" b="1">
                <a:solidFill>
                  <a:schemeClr val="bg2"/>
                </a:solidFill>
              </a:rPr>
              <a:t>{beer, diaper, nuts}</a:t>
            </a:r>
            <a:r>
              <a:rPr lang="en-US" altLang="en-US">
                <a:solidFill>
                  <a:schemeClr val="bg2"/>
                </a:solidFill>
              </a:rPr>
              <a:t> is frequent, so is </a:t>
            </a:r>
            <a:r>
              <a:rPr lang="en-US" altLang="en-US" b="1">
                <a:solidFill>
                  <a:schemeClr val="bg2"/>
                </a:solidFill>
              </a:rPr>
              <a:t>{beer, diaper}</a:t>
            </a:r>
            <a:endParaRPr lang="en-US" altLang="en-US">
              <a:solidFill>
                <a:schemeClr val="bg2"/>
              </a:solidFill>
            </a:endParaRPr>
          </a:p>
          <a:p>
            <a:pPr lvl="1" eaLnBrk="1" hangingPunct="1"/>
            <a:r>
              <a:rPr lang="en-US" altLang="en-US">
                <a:solidFill>
                  <a:schemeClr val="bg2"/>
                </a:solidFill>
              </a:rPr>
              <a:t>i.e., every transaction having {beer, diaper, nuts} also contains {beer, diaper} </a:t>
            </a:r>
          </a:p>
          <a:p>
            <a:pPr eaLnBrk="1" hangingPunct="1"/>
            <a:r>
              <a:rPr lang="en-US" altLang="en-US" sz="2400">
                <a:solidFill>
                  <a:schemeClr val="bg2"/>
                </a:solidFill>
              </a:rPr>
              <a:t>Scalable mining methods: Three major approaches</a:t>
            </a:r>
          </a:p>
          <a:p>
            <a:pPr lvl="1" eaLnBrk="1" hangingPunct="1"/>
            <a:r>
              <a:rPr lang="en-US" altLang="en-US">
                <a:solidFill>
                  <a:schemeClr val="bg2"/>
                </a:solidFill>
              </a:rPr>
              <a:t>Apriori </a:t>
            </a:r>
          </a:p>
          <a:p>
            <a:pPr lvl="1" eaLnBrk="1" hangingPunct="1"/>
            <a:r>
              <a:rPr lang="en-US" altLang="en-US">
                <a:solidFill>
                  <a:schemeClr val="bg2"/>
                </a:solidFill>
              </a:rPr>
              <a:t>Frequent pattern growth</a:t>
            </a:r>
          </a:p>
          <a:p>
            <a:pPr lvl="1" eaLnBrk="1" hangingPunct="1"/>
            <a:r>
              <a:rPr lang="en-US" altLang="en-US">
                <a:solidFill>
                  <a:schemeClr val="bg2"/>
                </a:solidFill>
              </a:rPr>
              <a:t>Vertical data format approach</a:t>
            </a:r>
          </a:p>
        </p:txBody>
      </p:sp>
    </p:spTree>
    <p:extLst>
      <p:ext uri="{BB962C8B-B14F-4D97-AF65-F5344CB8AC3E}">
        <p14:creationId xmlns:p14="http://schemas.microsoft.com/office/powerpoint/2010/main" val="1674372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DFAC3E5-19E8-499F-AA44-07538F08333A}" type="datetime4">
              <a:rPr lang="en-US" altLang="en-US" sz="1200"/>
              <a:pPr>
                <a:spcBef>
                  <a:spcPct val="0"/>
                </a:spcBef>
                <a:buClrTx/>
                <a:buSzTx/>
                <a:buFontTx/>
                <a:buNone/>
              </a:pPr>
              <a:t>April 7, 2020</a:t>
            </a:fld>
            <a:endParaRPr lang="en-US" altLang="en-US" sz="1200"/>
          </a:p>
        </p:txBody>
      </p:sp>
      <p:sp>
        <p:nvSpPr>
          <p:cNvPr id="13315"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t>Data Mining: Concepts and Techniques</a:t>
            </a:r>
          </a:p>
        </p:txBody>
      </p:sp>
      <p:sp>
        <p:nvSpPr>
          <p:cNvPr id="13316"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C1A31F9-6A80-4AC2-A62F-ADD4C0B1F818}" type="slidenum">
              <a:rPr lang="en-US" altLang="en-US" sz="1200"/>
              <a:pPr>
                <a:spcBef>
                  <a:spcPct val="0"/>
                </a:spcBef>
                <a:buClrTx/>
                <a:buSzTx/>
                <a:buFontTx/>
                <a:buNone/>
              </a:pPr>
              <a:t>36</a:t>
            </a:fld>
            <a:endParaRPr lang="en-US" altLang="en-US" sz="1200"/>
          </a:p>
        </p:txBody>
      </p:sp>
      <p:sp>
        <p:nvSpPr>
          <p:cNvPr id="13317" name="Rectangle 2"/>
          <p:cNvSpPr>
            <a:spLocks noGrp="1" noChangeArrowheads="1"/>
          </p:cNvSpPr>
          <p:nvPr>
            <p:ph type="title"/>
          </p:nvPr>
        </p:nvSpPr>
        <p:spPr>
          <a:xfrm>
            <a:off x="1981200" y="228600"/>
            <a:ext cx="8305800" cy="762000"/>
          </a:xfrm>
        </p:spPr>
        <p:txBody>
          <a:bodyPr/>
          <a:lstStyle/>
          <a:p>
            <a:pPr>
              <a:tabLst>
                <a:tab pos="2570163" algn="l"/>
              </a:tabLst>
            </a:pPr>
            <a:r>
              <a:rPr lang="en-US" altLang="en-US" sz="2800"/>
              <a:t>Apriori: A Candidate Generation-and-Test Approach</a:t>
            </a:r>
          </a:p>
        </p:txBody>
      </p:sp>
      <p:sp>
        <p:nvSpPr>
          <p:cNvPr id="12294" name="Rectangle 3"/>
          <p:cNvSpPr>
            <a:spLocks noGrp="1" noChangeArrowheads="1"/>
          </p:cNvSpPr>
          <p:nvPr>
            <p:ph type="body" idx="1"/>
          </p:nvPr>
        </p:nvSpPr>
        <p:spPr>
          <a:xfrm>
            <a:off x="1905000" y="1447800"/>
            <a:ext cx="8610600" cy="5181600"/>
          </a:xfrm>
        </p:spPr>
        <p:txBody>
          <a:bodyPr/>
          <a:lstStyle/>
          <a:p>
            <a:pPr eaLnBrk="1" hangingPunct="1">
              <a:lnSpc>
                <a:spcPct val="120000"/>
              </a:lnSpc>
              <a:defRPr/>
            </a:pPr>
            <a:r>
              <a:rPr lang="en-US" sz="2400" u="sng" dirty="0" err="1">
                <a:solidFill>
                  <a:schemeClr val="hlink"/>
                </a:solidFill>
              </a:rPr>
              <a:t>Apriori</a:t>
            </a:r>
            <a:r>
              <a:rPr lang="en-US" sz="2400" u="sng" dirty="0">
                <a:solidFill>
                  <a:schemeClr val="hlink"/>
                </a:solidFill>
              </a:rPr>
              <a:t> pruning principle</a:t>
            </a:r>
            <a:r>
              <a:rPr lang="en-US" sz="2400" dirty="0">
                <a:solidFill>
                  <a:schemeClr val="hlink"/>
                </a:solidFill>
              </a:rPr>
              <a:t>: </a:t>
            </a:r>
            <a:r>
              <a:rPr lang="en-US" sz="2400" dirty="0">
                <a:solidFill>
                  <a:schemeClr val="tx2"/>
                </a:solidFill>
              </a:rPr>
              <a:t>If there is </a:t>
            </a:r>
            <a:r>
              <a:rPr lang="en-US" sz="2400" dirty="0">
                <a:solidFill>
                  <a:schemeClr val="hlink"/>
                </a:solidFill>
              </a:rPr>
              <a:t>any</a:t>
            </a:r>
            <a:r>
              <a:rPr lang="en-US" sz="2400" dirty="0">
                <a:solidFill>
                  <a:schemeClr val="tx2"/>
                </a:solidFill>
              </a:rPr>
              <a:t> </a:t>
            </a:r>
            <a:r>
              <a:rPr lang="en-US" sz="2400" dirty="0" err="1">
                <a:solidFill>
                  <a:schemeClr val="tx2"/>
                </a:solidFill>
              </a:rPr>
              <a:t>itemset</a:t>
            </a:r>
            <a:r>
              <a:rPr lang="en-US" sz="2400" dirty="0">
                <a:solidFill>
                  <a:schemeClr val="tx2"/>
                </a:solidFill>
              </a:rPr>
              <a:t> which is infrequent, its superset should not be generated/tested! </a:t>
            </a:r>
          </a:p>
          <a:p>
            <a:pPr marL="0" indent="0">
              <a:lnSpc>
                <a:spcPct val="120000"/>
              </a:lnSpc>
              <a:buNone/>
              <a:defRPr/>
            </a:pPr>
            <a:endParaRPr lang="en-US" sz="2400" dirty="0">
              <a:solidFill>
                <a:schemeClr val="tx2"/>
              </a:solidFill>
            </a:endParaRPr>
          </a:p>
          <a:p>
            <a:pPr eaLnBrk="1" hangingPunct="1">
              <a:lnSpc>
                <a:spcPct val="120000"/>
              </a:lnSpc>
              <a:defRPr/>
            </a:pPr>
            <a:r>
              <a:rPr lang="en-US" sz="2400" dirty="0">
                <a:solidFill>
                  <a:schemeClr val="bg2"/>
                </a:solidFill>
              </a:rPr>
              <a:t>Method: </a:t>
            </a:r>
          </a:p>
          <a:p>
            <a:pPr lvl="1" eaLnBrk="1" hangingPunct="1">
              <a:lnSpc>
                <a:spcPct val="120000"/>
              </a:lnSpc>
              <a:defRPr/>
            </a:pPr>
            <a:r>
              <a:rPr lang="en-US" dirty="0"/>
              <a:t>Initially, scan DB once to get frequent 1-itemset</a:t>
            </a:r>
          </a:p>
          <a:p>
            <a:pPr lvl="1" eaLnBrk="1" hangingPunct="1">
              <a:lnSpc>
                <a:spcPct val="120000"/>
              </a:lnSpc>
              <a:defRPr/>
            </a:pPr>
            <a:r>
              <a:rPr lang="en-US" dirty="0">
                <a:solidFill>
                  <a:schemeClr val="hlink"/>
                </a:solidFill>
              </a:rPr>
              <a:t>Generate</a:t>
            </a:r>
            <a:r>
              <a:rPr lang="en-US" dirty="0">
                <a:solidFill>
                  <a:schemeClr val="bg2"/>
                </a:solidFill>
              </a:rPr>
              <a:t> length (k+1) </a:t>
            </a:r>
            <a:r>
              <a:rPr lang="en-US" dirty="0">
                <a:solidFill>
                  <a:schemeClr val="hlink"/>
                </a:solidFill>
              </a:rPr>
              <a:t>candidate</a:t>
            </a:r>
            <a:r>
              <a:rPr lang="en-US" dirty="0">
                <a:solidFill>
                  <a:schemeClr val="bg2"/>
                </a:solidFill>
              </a:rPr>
              <a:t> </a:t>
            </a:r>
            <a:r>
              <a:rPr lang="en-US" dirty="0" err="1">
                <a:solidFill>
                  <a:schemeClr val="bg2"/>
                </a:solidFill>
              </a:rPr>
              <a:t>itemsets</a:t>
            </a:r>
            <a:r>
              <a:rPr lang="en-US" dirty="0">
                <a:solidFill>
                  <a:schemeClr val="bg2"/>
                </a:solidFill>
              </a:rPr>
              <a:t> from length k </a:t>
            </a:r>
            <a:r>
              <a:rPr lang="en-US" dirty="0">
                <a:solidFill>
                  <a:schemeClr val="hlink"/>
                </a:solidFill>
              </a:rPr>
              <a:t>frequent</a:t>
            </a:r>
            <a:r>
              <a:rPr lang="en-US" dirty="0">
                <a:solidFill>
                  <a:schemeClr val="bg2"/>
                </a:solidFill>
              </a:rPr>
              <a:t> </a:t>
            </a:r>
            <a:r>
              <a:rPr lang="en-US" dirty="0" err="1">
                <a:solidFill>
                  <a:schemeClr val="bg2"/>
                </a:solidFill>
              </a:rPr>
              <a:t>itemsets</a:t>
            </a:r>
            <a:endParaRPr lang="en-US" dirty="0">
              <a:solidFill>
                <a:schemeClr val="bg2"/>
              </a:solidFill>
            </a:endParaRPr>
          </a:p>
          <a:p>
            <a:pPr lvl="1" eaLnBrk="1" hangingPunct="1">
              <a:lnSpc>
                <a:spcPct val="120000"/>
              </a:lnSpc>
              <a:defRPr/>
            </a:pPr>
            <a:r>
              <a:rPr lang="en-US" dirty="0">
                <a:solidFill>
                  <a:schemeClr val="hlink"/>
                </a:solidFill>
              </a:rPr>
              <a:t>Test </a:t>
            </a:r>
            <a:r>
              <a:rPr lang="en-US" dirty="0">
                <a:solidFill>
                  <a:schemeClr val="bg2"/>
                </a:solidFill>
              </a:rPr>
              <a:t>the candidates against DB</a:t>
            </a:r>
          </a:p>
          <a:p>
            <a:pPr lvl="1" eaLnBrk="1" hangingPunct="1">
              <a:lnSpc>
                <a:spcPct val="120000"/>
              </a:lnSpc>
              <a:defRPr/>
            </a:pPr>
            <a:r>
              <a:rPr lang="en-US" dirty="0">
                <a:solidFill>
                  <a:schemeClr val="bg2"/>
                </a:solidFill>
              </a:rPr>
              <a:t>Terminate when no frequent or candidate set can be generated</a:t>
            </a:r>
          </a:p>
        </p:txBody>
      </p:sp>
    </p:spTree>
    <p:extLst>
      <p:ext uri="{BB962C8B-B14F-4D97-AF65-F5344CB8AC3E}">
        <p14:creationId xmlns:p14="http://schemas.microsoft.com/office/powerpoint/2010/main" val="2750203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xfrm>
            <a:off x="2057400" y="6477000"/>
            <a:ext cx="1905000" cy="381000"/>
          </a:xfrm>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4DA41C9-EF47-4017-A8BE-BFB60712B221}" type="datetime4">
              <a:rPr lang="en-US" altLang="en-US" sz="1200"/>
              <a:pPr>
                <a:spcBef>
                  <a:spcPct val="0"/>
                </a:spcBef>
                <a:buClrTx/>
                <a:buSzTx/>
                <a:buFontTx/>
                <a:buNone/>
              </a:pPr>
              <a:t>April 7, 2020</a:t>
            </a:fld>
            <a:endParaRPr lang="en-US" altLang="en-US" sz="1200"/>
          </a:p>
        </p:txBody>
      </p:sp>
      <p:sp>
        <p:nvSpPr>
          <p:cNvPr id="14339" name="Footer Placeholder 4"/>
          <p:cNvSpPr>
            <a:spLocks noGrp="1"/>
          </p:cNvSpPr>
          <p:nvPr>
            <p:ph type="ftr" sz="quarter" idx="11"/>
          </p:nvPr>
        </p:nvSpPr>
        <p:spPr>
          <a:xfrm>
            <a:off x="5105400" y="6477000"/>
            <a:ext cx="2895600" cy="381000"/>
          </a:xfrm>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t>Data Mining: Concepts and Techniques</a:t>
            </a:r>
          </a:p>
        </p:txBody>
      </p:sp>
      <p:sp>
        <p:nvSpPr>
          <p:cNvPr id="14340" name="Slide Number Placeholder 5"/>
          <p:cNvSpPr>
            <a:spLocks noGrp="1"/>
          </p:cNvSpPr>
          <p:nvPr>
            <p:ph type="sldNum" sz="quarter" idx="12"/>
          </p:nvPr>
        </p:nvSpPr>
        <p:spPr>
          <a:xfrm>
            <a:off x="8991600" y="6477000"/>
            <a:ext cx="1371600" cy="381000"/>
          </a:xfrm>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150851A-49C0-4B08-822A-6FD3A4048E02}" type="slidenum">
              <a:rPr lang="en-US" altLang="en-US" sz="1200"/>
              <a:pPr>
                <a:spcBef>
                  <a:spcPct val="0"/>
                </a:spcBef>
                <a:buClrTx/>
                <a:buSzTx/>
                <a:buFontTx/>
                <a:buNone/>
              </a:pPr>
              <a:t>37</a:t>
            </a:fld>
            <a:endParaRPr lang="en-US" altLang="en-US" sz="1200"/>
          </a:p>
        </p:txBody>
      </p:sp>
      <p:sp>
        <p:nvSpPr>
          <p:cNvPr id="14341" name="Rectangle 2"/>
          <p:cNvSpPr>
            <a:spLocks noGrp="1" noChangeArrowheads="1"/>
          </p:cNvSpPr>
          <p:nvPr>
            <p:ph type="title"/>
          </p:nvPr>
        </p:nvSpPr>
        <p:spPr>
          <a:xfrm>
            <a:off x="2590800" y="304800"/>
            <a:ext cx="7793038" cy="609600"/>
          </a:xfrm>
        </p:spPr>
        <p:txBody>
          <a:bodyPr/>
          <a:lstStyle/>
          <a:p>
            <a:pPr eaLnBrk="1" hangingPunct="1"/>
            <a:r>
              <a:rPr lang="en-US" altLang="en-US" sz="3200"/>
              <a:t>The Apriori Algorithm—An Example </a:t>
            </a:r>
          </a:p>
        </p:txBody>
      </p:sp>
      <p:sp>
        <p:nvSpPr>
          <p:cNvPr id="14342" name="Text Box 3"/>
          <p:cNvSpPr txBox="1">
            <a:spLocks noChangeArrowheads="1"/>
          </p:cNvSpPr>
          <p:nvPr/>
        </p:nvSpPr>
        <p:spPr bwMode="auto">
          <a:xfrm>
            <a:off x="1752601" y="1371600"/>
            <a:ext cx="19859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Database TDB</a:t>
            </a:r>
          </a:p>
        </p:txBody>
      </p:sp>
      <p:sp>
        <p:nvSpPr>
          <p:cNvPr id="14343" name="Text Box 4"/>
          <p:cNvSpPr txBox="1">
            <a:spLocks noChangeArrowheads="1"/>
          </p:cNvSpPr>
          <p:nvPr/>
        </p:nvSpPr>
        <p:spPr bwMode="auto">
          <a:xfrm>
            <a:off x="3929063" y="2273300"/>
            <a:ext cx="10906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1</a:t>
            </a:r>
            <a:r>
              <a:rPr lang="en-US" altLang="en-US" sz="2400" baseline="30000">
                <a:latin typeface="Times New Roman" panose="02020603050405020304" pitchFamily="18" charset="0"/>
              </a:rPr>
              <a:t>st</a:t>
            </a:r>
            <a:r>
              <a:rPr lang="en-US" altLang="en-US" sz="2400">
                <a:latin typeface="Times New Roman" panose="02020603050405020304" pitchFamily="18" charset="0"/>
              </a:rPr>
              <a:t> scan</a:t>
            </a:r>
          </a:p>
        </p:txBody>
      </p:sp>
      <p:sp>
        <p:nvSpPr>
          <p:cNvPr id="14344" name="Line 5"/>
          <p:cNvSpPr>
            <a:spLocks noChangeShapeType="1"/>
          </p:cNvSpPr>
          <p:nvPr/>
        </p:nvSpPr>
        <p:spPr bwMode="auto">
          <a:xfrm>
            <a:off x="4049713" y="2719388"/>
            <a:ext cx="8318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4345" name="Text Box 6"/>
          <p:cNvSpPr txBox="1">
            <a:spLocks noChangeArrowheads="1"/>
          </p:cNvSpPr>
          <p:nvPr/>
        </p:nvSpPr>
        <p:spPr bwMode="auto">
          <a:xfrm>
            <a:off x="4511675" y="1720850"/>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i="1">
                <a:latin typeface="Times New Roman" panose="02020603050405020304" pitchFamily="18" charset="0"/>
              </a:rPr>
              <a:t>C</a:t>
            </a:r>
            <a:r>
              <a:rPr lang="en-US" altLang="en-US" sz="2400" i="1" baseline="-25000">
                <a:latin typeface="Times New Roman" panose="02020603050405020304" pitchFamily="18" charset="0"/>
              </a:rPr>
              <a:t>1</a:t>
            </a:r>
          </a:p>
        </p:txBody>
      </p:sp>
      <p:sp>
        <p:nvSpPr>
          <p:cNvPr id="14346" name="Text Box 7"/>
          <p:cNvSpPr txBox="1">
            <a:spLocks noChangeArrowheads="1"/>
          </p:cNvSpPr>
          <p:nvPr/>
        </p:nvSpPr>
        <p:spPr bwMode="auto">
          <a:xfrm>
            <a:off x="7099301" y="1563688"/>
            <a:ext cx="455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i="1">
                <a:latin typeface="Times New Roman" panose="02020603050405020304" pitchFamily="18" charset="0"/>
              </a:rPr>
              <a:t>L</a:t>
            </a:r>
            <a:r>
              <a:rPr lang="en-US" altLang="en-US" sz="2400" i="1" baseline="-25000">
                <a:latin typeface="Times New Roman" panose="02020603050405020304" pitchFamily="18" charset="0"/>
              </a:rPr>
              <a:t>1</a:t>
            </a:r>
          </a:p>
        </p:txBody>
      </p:sp>
      <p:sp>
        <p:nvSpPr>
          <p:cNvPr id="14347" name="Text Box 8"/>
          <p:cNvSpPr txBox="1">
            <a:spLocks noChangeArrowheads="1"/>
          </p:cNvSpPr>
          <p:nvPr/>
        </p:nvSpPr>
        <p:spPr bwMode="auto">
          <a:xfrm>
            <a:off x="2054226" y="3729038"/>
            <a:ext cx="455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i="1">
                <a:latin typeface="Times New Roman" panose="02020603050405020304" pitchFamily="18" charset="0"/>
              </a:rPr>
              <a:t>L</a:t>
            </a:r>
            <a:r>
              <a:rPr lang="en-US" altLang="en-US" sz="2400" i="1" baseline="-25000">
                <a:latin typeface="Times New Roman" panose="02020603050405020304" pitchFamily="18" charset="0"/>
              </a:rPr>
              <a:t>2</a:t>
            </a:r>
          </a:p>
        </p:txBody>
      </p:sp>
      <p:sp>
        <p:nvSpPr>
          <p:cNvPr id="14348" name="Text Box 9"/>
          <p:cNvSpPr txBox="1">
            <a:spLocks noChangeArrowheads="1"/>
          </p:cNvSpPr>
          <p:nvPr/>
        </p:nvSpPr>
        <p:spPr bwMode="auto">
          <a:xfrm>
            <a:off x="4481513" y="3332163"/>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i="1">
                <a:latin typeface="Times New Roman" panose="02020603050405020304" pitchFamily="18" charset="0"/>
              </a:rPr>
              <a:t>C</a:t>
            </a:r>
            <a:r>
              <a:rPr lang="en-US" altLang="en-US" sz="2400" i="1" baseline="-25000">
                <a:latin typeface="Times New Roman" panose="02020603050405020304" pitchFamily="18" charset="0"/>
              </a:rPr>
              <a:t>2</a:t>
            </a:r>
          </a:p>
        </p:txBody>
      </p:sp>
      <p:sp>
        <p:nvSpPr>
          <p:cNvPr id="14349" name="Text Box 10"/>
          <p:cNvSpPr txBox="1">
            <a:spLocks noChangeArrowheads="1"/>
          </p:cNvSpPr>
          <p:nvPr/>
        </p:nvSpPr>
        <p:spPr bwMode="auto">
          <a:xfrm>
            <a:off x="7769225" y="3382963"/>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i="1">
                <a:latin typeface="Times New Roman" panose="02020603050405020304" pitchFamily="18" charset="0"/>
              </a:rPr>
              <a:t>C</a:t>
            </a:r>
            <a:r>
              <a:rPr lang="en-US" altLang="en-US" sz="2400" i="1" baseline="-25000">
                <a:latin typeface="Times New Roman" panose="02020603050405020304" pitchFamily="18" charset="0"/>
              </a:rPr>
              <a:t>2</a:t>
            </a:r>
          </a:p>
        </p:txBody>
      </p:sp>
      <p:sp>
        <p:nvSpPr>
          <p:cNvPr id="14350" name="Line 11"/>
          <p:cNvSpPr>
            <a:spLocks noChangeShapeType="1"/>
          </p:cNvSpPr>
          <p:nvPr/>
        </p:nvSpPr>
        <p:spPr bwMode="auto">
          <a:xfrm flipH="1">
            <a:off x="6880226" y="4252913"/>
            <a:ext cx="11207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4351" name="Text Box 12"/>
          <p:cNvSpPr txBox="1">
            <a:spLocks noChangeArrowheads="1"/>
          </p:cNvSpPr>
          <p:nvPr/>
        </p:nvSpPr>
        <p:spPr bwMode="auto">
          <a:xfrm>
            <a:off x="6861175" y="3751263"/>
            <a:ext cx="1157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2</a:t>
            </a:r>
            <a:r>
              <a:rPr lang="en-US" altLang="en-US" sz="2400" baseline="30000">
                <a:latin typeface="Times New Roman" panose="02020603050405020304" pitchFamily="18" charset="0"/>
              </a:rPr>
              <a:t>nd</a:t>
            </a:r>
            <a:r>
              <a:rPr lang="en-US" altLang="en-US" sz="2400">
                <a:latin typeface="Times New Roman" panose="02020603050405020304" pitchFamily="18" charset="0"/>
              </a:rPr>
              <a:t> scan</a:t>
            </a:r>
          </a:p>
        </p:txBody>
      </p:sp>
      <p:sp>
        <p:nvSpPr>
          <p:cNvPr id="14352" name="AutoShape 13"/>
          <p:cNvSpPr>
            <a:spLocks noChangeArrowheads="1"/>
          </p:cNvSpPr>
          <p:nvPr/>
        </p:nvSpPr>
        <p:spPr bwMode="auto">
          <a:xfrm>
            <a:off x="9613901" y="3267225"/>
            <a:ext cx="627063" cy="461665"/>
          </a:xfrm>
          <a:prstGeom prst="curvedLeftArrow">
            <a:avLst>
              <a:gd name="adj1" fmla="val 27291"/>
              <a:gd name="adj2" fmla="val 54582"/>
              <a:gd name="adj3" fmla="val 3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4353" name="Line 14"/>
          <p:cNvSpPr>
            <a:spLocks noChangeShapeType="1"/>
          </p:cNvSpPr>
          <p:nvPr/>
        </p:nvSpPr>
        <p:spPr bwMode="auto">
          <a:xfrm>
            <a:off x="4287839" y="6299200"/>
            <a:ext cx="16922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4354" name="Text Box 15"/>
          <p:cNvSpPr txBox="1">
            <a:spLocks noChangeArrowheads="1"/>
          </p:cNvSpPr>
          <p:nvPr/>
        </p:nvSpPr>
        <p:spPr bwMode="auto">
          <a:xfrm>
            <a:off x="2451100" y="5802313"/>
            <a:ext cx="488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i="1">
                <a:latin typeface="Times New Roman" panose="02020603050405020304" pitchFamily="18" charset="0"/>
              </a:rPr>
              <a:t>C</a:t>
            </a:r>
            <a:r>
              <a:rPr lang="en-US" altLang="en-US" sz="2400" i="1" baseline="-25000">
                <a:latin typeface="Times New Roman" panose="02020603050405020304" pitchFamily="18" charset="0"/>
              </a:rPr>
              <a:t>3</a:t>
            </a:r>
          </a:p>
        </p:txBody>
      </p:sp>
      <p:sp>
        <p:nvSpPr>
          <p:cNvPr id="14355" name="Text Box 16"/>
          <p:cNvSpPr txBox="1">
            <a:spLocks noChangeArrowheads="1"/>
          </p:cNvSpPr>
          <p:nvPr/>
        </p:nvSpPr>
        <p:spPr bwMode="auto">
          <a:xfrm>
            <a:off x="5867401" y="5791200"/>
            <a:ext cx="455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i="1">
                <a:latin typeface="Times New Roman" panose="02020603050405020304" pitchFamily="18" charset="0"/>
              </a:rPr>
              <a:t>L</a:t>
            </a:r>
            <a:r>
              <a:rPr lang="en-US" altLang="en-US" sz="2400" i="1" baseline="-25000">
                <a:latin typeface="Times New Roman" panose="02020603050405020304" pitchFamily="18" charset="0"/>
              </a:rPr>
              <a:t>3</a:t>
            </a:r>
          </a:p>
        </p:txBody>
      </p:sp>
      <p:sp>
        <p:nvSpPr>
          <p:cNvPr id="14356" name="Text Box 17"/>
          <p:cNvSpPr txBox="1">
            <a:spLocks noChangeArrowheads="1"/>
          </p:cNvSpPr>
          <p:nvPr/>
        </p:nvSpPr>
        <p:spPr bwMode="auto">
          <a:xfrm>
            <a:off x="4460875" y="5881688"/>
            <a:ext cx="1123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3</a:t>
            </a:r>
            <a:r>
              <a:rPr lang="en-US" altLang="en-US" sz="2400" baseline="30000">
                <a:latin typeface="Times New Roman" panose="02020603050405020304" pitchFamily="18" charset="0"/>
              </a:rPr>
              <a:t>rd</a:t>
            </a:r>
            <a:r>
              <a:rPr lang="en-US" altLang="en-US" sz="2400">
                <a:latin typeface="Times New Roman" panose="02020603050405020304" pitchFamily="18" charset="0"/>
              </a:rPr>
              <a:t> scan</a:t>
            </a:r>
          </a:p>
        </p:txBody>
      </p:sp>
      <p:sp>
        <p:nvSpPr>
          <p:cNvPr id="14357" name="AutoShape 18"/>
          <p:cNvSpPr>
            <a:spLocks noChangeArrowheads="1"/>
          </p:cNvSpPr>
          <p:nvPr/>
        </p:nvSpPr>
        <p:spPr bwMode="auto">
          <a:xfrm>
            <a:off x="1954214" y="5240487"/>
            <a:ext cx="184731" cy="461665"/>
          </a:xfrm>
          <a:prstGeom prst="curvedRightArrow">
            <a:avLst>
              <a:gd name="adj1" fmla="val 56619"/>
              <a:gd name="adj2" fmla="val 113237"/>
              <a:gd name="adj3" fmla="val 3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14358" name="Line 19"/>
          <p:cNvSpPr>
            <a:spLocks noChangeShapeType="1"/>
          </p:cNvSpPr>
          <p:nvPr/>
        </p:nvSpPr>
        <p:spPr bwMode="auto">
          <a:xfrm>
            <a:off x="7086600" y="2438400"/>
            <a:ext cx="5270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14359" name="Line 20"/>
          <p:cNvSpPr>
            <a:spLocks noChangeShapeType="1"/>
          </p:cNvSpPr>
          <p:nvPr/>
        </p:nvSpPr>
        <p:spPr bwMode="auto">
          <a:xfrm flipH="1">
            <a:off x="4419600" y="4648200"/>
            <a:ext cx="3810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graphicFrame>
        <p:nvGraphicFramePr>
          <p:cNvPr id="1532949" name="Group 21"/>
          <p:cNvGraphicFramePr>
            <a:graphicFrameLocks noGrp="1"/>
          </p:cNvGraphicFramePr>
          <p:nvPr/>
        </p:nvGraphicFramePr>
        <p:xfrm>
          <a:off x="1905000" y="1828800"/>
          <a:ext cx="1905000" cy="1554220"/>
        </p:xfrm>
        <a:graphic>
          <a:graphicData uri="http://schemas.openxmlformats.org/drawingml/2006/table">
            <a:tbl>
              <a:tblPr/>
              <a:tblGrid>
                <a:gridCol w="685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Tid</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10</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C, D</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20</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 E</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30</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B, C, E</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40</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E</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32969" name="Group 41"/>
          <p:cNvGraphicFramePr>
            <a:graphicFrameLocks noGrp="1"/>
          </p:cNvGraphicFramePr>
          <p:nvPr/>
        </p:nvGraphicFramePr>
        <p:xfrm>
          <a:off x="5181600" y="1219200"/>
          <a:ext cx="1752600" cy="1865328"/>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{D}</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31088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{E}</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716" marB="4571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532992" name="Group 64"/>
          <p:cNvGraphicFramePr>
            <a:graphicFrameLocks noGrp="1"/>
          </p:cNvGraphicFramePr>
          <p:nvPr/>
        </p:nvGraphicFramePr>
        <p:xfrm>
          <a:off x="7696200" y="1371600"/>
          <a:ext cx="1752600" cy="1554220"/>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err="1">
                          <a:ln>
                            <a:noFill/>
                          </a:ln>
                          <a:solidFill>
                            <a:schemeClr val="hlink"/>
                          </a:solidFill>
                          <a:effectLst/>
                          <a:latin typeface="Tahoma" pitchFamily="34" charset="0"/>
                        </a:rPr>
                        <a:t>Itemset</a:t>
                      </a:r>
                      <a:endParaRPr kumimoji="0" lang="en-US" sz="1600" b="1" i="0" u="none" strike="noStrike" cap="none" normalizeH="0" baseline="0" dirty="0">
                        <a:ln>
                          <a:noFill/>
                        </a:ln>
                        <a:solidFill>
                          <a:schemeClr val="hlink"/>
                        </a:solidFill>
                        <a:effectLst/>
                        <a:latin typeface="Tahoma" pitchFamily="34" charset="0"/>
                      </a:endParaRP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3</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083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{E}</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94" marB="4569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33012" name="Group 84"/>
          <p:cNvGraphicFramePr>
            <a:graphicFrameLocks noGrp="1"/>
          </p:cNvGraphicFramePr>
          <p:nvPr/>
        </p:nvGraphicFramePr>
        <p:xfrm>
          <a:off x="8305800" y="3581401"/>
          <a:ext cx="1143000" cy="2176461"/>
        </p:xfrm>
        <a:graphic>
          <a:graphicData uri="http://schemas.openxmlformats.org/drawingml/2006/table">
            <a:tbl>
              <a:tblPr/>
              <a:tblGrid>
                <a:gridCol w="1143000">
                  <a:extLst>
                    <a:ext uri="{9D8B030D-6E8A-4147-A177-3AD203B41FA5}">
                      <a16:colId xmlns:a16="http://schemas.microsoft.com/office/drawing/2014/main" val="20000"/>
                    </a:ext>
                  </a:extLst>
                </a:gridCol>
              </a:tblGrid>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err="1">
                          <a:ln>
                            <a:noFill/>
                          </a:ln>
                          <a:solidFill>
                            <a:schemeClr val="hlink"/>
                          </a:solidFill>
                          <a:effectLst/>
                          <a:latin typeface="Tahoma" pitchFamily="34" charset="0"/>
                        </a:rPr>
                        <a:t>Itemset</a:t>
                      </a:r>
                      <a:endParaRPr kumimoji="0" lang="en-US" sz="1600" b="1" i="0" u="none" strike="noStrike" cap="none" normalizeH="0" baseline="0" dirty="0">
                        <a:ln>
                          <a:noFill/>
                        </a:ln>
                        <a:solidFill>
                          <a:schemeClr val="hlink"/>
                        </a:solidFill>
                        <a:effectLst/>
                        <a:latin typeface="Tahoma" pitchFamily="34" charset="0"/>
                      </a:endParaRP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B}</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C}</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0923">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 E}</a:t>
                      </a:r>
                    </a:p>
                  </a:txBody>
                  <a:tcPr marT="45724" marB="45724"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533030" name="Group 102"/>
          <p:cNvGraphicFramePr>
            <a:graphicFrameLocks noGrp="1"/>
          </p:cNvGraphicFramePr>
          <p:nvPr/>
        </p:nvGraphicFramePr>
        <p:xfrm>
          <a:off x="4953000" y="3429000"/>
          <a:ext cx="1752600" cy="2005094"/>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685" marB="4568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marT="45685" marB="4568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B}</a:t>
                      </a:r>
                    </a:p>
                  </a:txBody>
                  <a:tcPr marT="45685" marB="4568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a:t>
                      </a:r>
                    </a:p>
                  </a:txBody>
                  <a:tcPr marT="45685" marB="4568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C}</a:t>
                      </a:r>
                    </a:p>
                  </a:txBody>
                  <a:tcPr marT="45685" marB="4568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85" marB="4568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E}</a:t>
                      </a:r>
                    </a:p>
                  </a:txBody>
                  <a:tcPr marT="45685" marB="4568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a:t>
                      </a:r>
                    </a:p>
                  </a:txBody>
                  <a:tcPr marT="45685" marB="4568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a:t>
                      </a:r>
                    </a:p>
                  </a:txBody>
                  <a:tcPr marT="45685" marB="4568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85" marB="4568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E}</a:t>
                      </a:r>
                    </a:p>
                  </a:txBody>
                  <a:tcPr marT="45685" marB="4568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85" marB="4568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6430">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 E}</a:t>
                      </a:r>
                    </a:p>
                  </a:txBody>
                  <a:tcPr marT="45685" marB="4568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85" marB="45685"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533056" name="Group 128"/>
          <p:cNvGraphicFramePr>
            <a:graphicFrameLocks noGrp="1"/>
          </p:cNvGraphicFramePr>
          <p:nvPr/>
        </p:nvGraphicFramePr>
        <p:xfrm>
          <a:off x="2514600" y="3862388"/>
          <a:ext cx="1752600" cy="1432020"/>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666" marB="4566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marT="45666" marB="4566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{A, C}</a:t>
                      </a:r>
                    </a:p>
                  </a:txBody>
                  <a:tcPr marT="45666" marB="4566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66" marB="4566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a:t>
                      </a:r>
                    </a:p>
                  </a:txBody>
                  <a:tcPr marT="45666" marB="4566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66" marB="4566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E}</a:t>
                      </a:r>
                    </a:p>
                  </a:txBody>
                  <a:tcPr marT="45666" marB="4566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a:t>
                      </a:r>
                    </a:p>
                  </a:txBody>
                  <a:tcPr marT="45666" marB="4566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6385">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{C, E}</a:t>
                      </a:r>
                    </a:p>
                  </a:txBody>
                  <a:tcPr marT="45666" marB="4566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marT="45666" marB="45666"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33076" name="Group 148"/>
          <p:cNvGraphicFramePr>
            <a:graphicFrameLocks noGrp="1"/>
          </p:cNvGraphicFramePr>
          <p:nvPr/>
        </p:nvGraphicFramePr>
        <p:xfrm>
          <a:off x="2895600" y="5867401"/>
          <a:ext cx="1143000" cy="658813"/>
        </p:xfrm>
        <a:graphic>
          <a:graphicData uri="http://schemas.openxmlformats.org/drawingml/2006/table">
            <a:tbl>
              <a:tblPr/>
              <a:tblGrid>
                <a:gridCol w="1143000">
                  <a:extLst>
                    <a:ext uri="{9D8B030D-6E8A-4147-A177-3AD203B41FA5}">
                      <a16:colId xmlns:a16="http://schemas.microsoft.com/office/drawing/2014/main" val="20000"/>
                    </a:ext>
                  </a:extLst>
                </a:gridCol>
              </a:tblGrid>
              <a:tr h="311016">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marT="45738" marB="4573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47797">
                <a:tc>
                  <a:txBody>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 E}</a:t>
                      </a:r>
                    </a:p>
                  </a:txBody>
                  <a:tcPr marT="45738" marB="45738"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33084" name="Group 156"/>
          <p:cNvGraphicFramePr>
            <a:graphicFrameLocks noGrp="1"/>
          </p:cNvGraphicFramePr>
          <p:nvPr/>
        </p:nvGraphicFramePr>
        <p:xfrm>
          <a:off x="6324600" y="5867400"/>
          <a:ext cx="1752600" cy="619126"/>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09563">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Itemset</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a:ln>
                            <a:noFill/>
                          </a:ln>
                          <a:solidFill>
                            <a:schemeClr val="hlink"/>
                          </a:solidFill>
                          <a:effectLst/>
                          <a:latin typeface="Tahoma" pitchFamily="34" charset="0"/>
                        </a:rPr>
                        <a:t>sup</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09563">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{B, C, E}</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2</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506" name="Text Box 167"/>
          <p:cNvSpPr txBox="1">
            <a:spLocks noChangeArrowheads="1"/>
          </p:cNvSpPr>
          <p:nvPr/>
        </p:nvSpPr>
        <p:spPr bwMode="auto">
          <a:xfrm>
            <a:off x="3581400" y="11430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2400"/>
              <a:t>Sup</a:t>
            </a:r>
            <a:r>
              <a:rPr lang="en-US" altLang="en-US" sz="2400" baseline="-25000"/>
              <a:t>min</a:t>
            </a:r>
            <a:r>
              <a:rPr lang="en-US" altLang="en-US" sz="2400"/>
              <a:t> = 2</a:t>
            </a:r>
          </a:p>
        </p:txBody>
      </p:sp>
    </p:spTree>
    <p:extLst>
      <p:ext uri="{BB962C8B-B14F-4D97-AF65-F5344CB8AC3E}">
        <p14:creationId xmlns:p14="http://schemas.microsoft.com/office/powerpoint/2010/main" val="2146694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408D8A3-B613-4225-9C2F-886B1AC6A45F}" type="datetime4">
              <a:rPr lang="en-US" altLang="en-US" sz="1200"/>
              <a:pPr>
                <a:spcBef>
                  <a:spcPct val="0"/>
                </a:spcBef>
                <a:buClrTx/>
                <a:buSzTx/>
                <a:buFontTx/>
                <a:buNone/>
              </a:pPr>
              <a:t>April 7, 2020</a:t>
            </a:fld>
            <a:endParaRPr lang="en-US" altLang="en-US" sz="1200"/>
          </a:p>
        </p:txBody>
      </p:sp>
      <p:sp>
        <p:nvSpPr>
          <p:cNvPr id="15363"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t>Data Mining: Concepts and Techniques</a:t>
            </a:r>
          </a:p>
        </p:txBody>
      </p:sp>
      <p:sp>
        <p:nvSpPr>
          <p:cNvPr id="15364"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60176C8-18FF-4FE6-B142-73EF85DA8AAF}" type="slidenum">
              <a:rPr lang="en-US" altLang="en-US" sz="1200"/>
              <a:pPr>
                <a:spcBef>
                  <a:spcPct val="0"/>
                </a:spcBef>
                <a:buClrTx/>
                <a:buSzTx/>
                <a:buFontTx/>
                <a:buNone/>
              </a:pPr>
              <a:t>38</a:t>
            </a:fld>
            <a:endParaRPr lang="en-US" altLang="en-US" sz="1200"/>
          </a:p>
        </p:txBody>
      </p:sp>
      <p:sp>
        <p:nvSpPr>
          <p:cNvPr id="15365" name="Rectangle 2"/>
          <p:cNvSpPr>
            <a:spLocks noGrp="1" noChangeArrowheads="1"/>
          </p:cNvSpPr>
          <p:nvPr>
            <p:ph type="title"/>
          </p:nvPr>
        </p:nvSpPr>
        <p:spPr>
          <a:xfrm>
            <a:off x="2286000" y="304800"/>
            <a:ext cx="7543800" cy="762000"/>
          </a:xfrm>
        </p:spPr>
        <p:txBody>
          <a:bodyPr/>
          <a:lstStyle/>
          <a:p>
            <a:pPr eaLnBrk="1" hangingPunct="1"/>
            <a:r>
              <a:rPr lang="en-US" altLang="en-US"/>
              <a:t>The Apriori Algorithm</a:t>
            </a:r>
          </a:p>
        </p:txBody>
      </p:sp>
      <p:sp>
        <p:nvSpPr>
          <p:cNvPr id="15366" name="Rectangle 3"/>
          <p:cNvSpPr>
            <a:spLocks noGrp="1" noChangeArrowheads="1"/>
          </p:cNvSpPr>
          <p:nvPr>
            <p:ph type="body" idx="1"/>
          </p:nvPr>
        </p:nvSpPr>
        <p:spPr>
          <a:xfrm>
            <a:off x="1905000" y="1447800"/>
            <a:ext cx="8610600" cy="5181600"/>
          </a:xfrm>
        </p:spPr>
        <p:txBody>
          <a:bodyPr/>
          <a:lstStyle/>
          <a:p>
            <a:pPr eaLnBrk="1" hangingPunct="1"/>
            <a:r>
              <a:rPr lang="en-US" altLang="en-US" sz="2400" u="sng"/>
              <a:t>Pseudo-code</a:t>
            </a:r>
            <a:r>
              <a:rPr lang="en-US" altLang="en-US" sz="2400"/>
              <a:t>:</a:t>
            </a:r>
          </a:p>
          <a:p>
            <a:pPr lvl="2" eaLnBrk="1" hangingPunct="1">
              <a:spcBef>
                <a:spcPct val="0"/>
              </a:spcBef>
              <a:buFont typeface="Wingdings" panose="05000000000000000000" pitchFamily="2" charset="2"/>
              <a:buNone/>
            </a:pPr>
            <a:r>
              <a:rPr lang="en-US" altLang="en-US" i="1"/>
              <a:t>C</a:t>
            </a:r>
            <a:r>
              <a:rPr lang="en-US" altLang="en-US" i="1" baseline="-25000"/>
              <a:t>k</a:t>
            </a:r>
            <a:r>
              <a:rPr lang="en-US" altLang="en-US"/>
              <a:t>: Candidate itemset of size k</a:t>
            </a:r>
          </a:p>
          <a:p>
            <a:pPr lvl="2" eaLnBrk="1" hangingPunct="1">
              <a:spcBef>
                <a:spcPct val="0"/>
              </a:spcBef>
              <a:buFont typeface="Wingdings" panose="05000000000000000000" pitchFamily="2" charset="2"/>
              <a:buNone/>
            </a:pPr>
            <a:r>
              <a:rPr lang="en-US" altLang="en-US" i="1"/>
              <a:t>L</a:t>
            </a:r>
            <a:r>
              <a:rPr lang="en-US" altLang="en-US" i="1" baseline="-25000"/>
              <a:t>k</a:t>
            </a:r>
            <a:r>
              <a:rPr lang="en-US" altLang="en-US"/>
              <a:t> : frequent itemset of size k</a:t>
            </a:r>
          </a:p>
          <a:p>
            <a:pPr eaLnBrk="1" hangingPunct="1">
              <a:spcBef>
                <a:spcPct val="0"/>
              </a:spcBef>
              <a:buFont typeface="Wingdings" panose="05000000000000000000" pitchFamily="2" charset="2"/>
              <a:buNone/>
            </a:pPr>
            <a:endParaRPr lang="en-US" altLang="en-US" sz="1600"/>
          </a:p>
          <a:p>
            <a:pPr lvl="2" eaLnBrk="1" hangingPunct="1">
              <a:spcBef>
                <a:spcPct val="0"/>
              </a:spcBef>
              <a:buFont typeface="Wingdings" panose="05000000000000000000" pitchFamily="2" charset="2"/>
              <a:buNone/>
            </a:pPr>
            <a:r>
              <a:rPr lang="en-US" altLang="en-US" i="1"/>
              <a:t>L</a:t>
            </a:r>
            <a:r>
              <a:rPr lang="en-US" altLang="en-US" i="1" baseline="-25000"/>
              <a:t>1</a:t>
            </a:r>
            <a:r>
              <a:rPr lang="en-US" altLang="en-US"/>
              <a:t> = {frequent items};</a:t>
            </a:r>
          </a:p>
          <a:p>
            <a:pPr lvl="2" eaLnBrk="1" hangingPunct="1">
              <a:spcBef>
                <a:spcPct val="0"/>
              </a:spcBef>
              <a:buFont typeface="Wingdings" panose="05000000000000000000" pitchFamily="2" charset="2"/>
              <a:buNone/>
            </a:pPr>
            <a:r>
              <a:rPr lang="en-US" altLang="en-US" b="1">
                <a:solidFill>
                  <a:srgbClr val="F83F24"/>
                </a:solidFill>
              </a:rPr>
              <a:t>for</a:t>
            </a:r>
            <a:r>
              <a:rPr lang="en-US" altLang="en-US" b="1"/>
              <a:t> </a:t>
            </a:r>
            <a:r>
              <a:rPr lang="en-US" altLang="en-US"/>
              <a:t>(</a:t>
            </a:r>
            <a:r>
              <a:rPr lang="en-US" altLang="en-US" i="1"/>
              <a:t>k</a:t>
            </a:r>
            <a:r>
              <a:rPr lang="en-US" altLang="en-US"/>
              <a:t> = 1; </a:t>
            </a:r>
            <a:r>
              <a:rPr lang="en-US" altLang="en-US" i="1"/>
              <a:t>L</a:t>
            </a:r>
            <a:r>
              <a:rPr lang="en-US" altLang="en-US" i="1" baseline="-25000"/>
              <a:t>k</a:t>
            </a:r>
            <a:r>
              <a:rPr lang="en-US" altLang="en-US"/>
              <a:t> !=</a:t>
            </a:r>
            <a:r>
              <a:rPr lang="en-US" altLang="en-US">
                <a:sym typeface="Symbol" panose="05050102010706020507" pitchFamily="18" charset="2"/>
              </a:rPr>
              <a:t></a:t>
            </a:r>
            <a:r>
              <a:rPr lang="en-US" altLang="en-US"/>
              <a:t>; </a:t>
            </a:r>
            <a:r>
              <a:rPr lang="en-US" altLang="en-US" i="1"/>
              <a:t>k</a:t>
            </a:r>
            <a:r>
              <a:rPr lang="en-US" altLang="en-US"/>
              <a:t>++) </a:t>
            </a:r>
            <a:r>
              <a:rPr lang="en-US" altLang="en-US" b="1">
                <a:solidFill>
                  <a:srgbClr val="F83F24"/>
                </a:solidFill>
              </a:rPr>
              <a:t>do begin</a:t>
            </a:r>
            <a:endParaRPr lang="en-US" altLang="en-US"/>
          </a:p>
          <a:p>
            <a:pPr lvl="2" eaLnBrk="1" hangingPunct="1">
              <a:spcBef>
                <a:spcPct val="0"/>
              </a:spcBef>
              <a:buFont typeface="Wingdings" panose="05000000000000000000" pitchFamily="2" charset="2"/>
              <a:buNone/>
            </a:pPr>
            <a:r>
              <a:rPr lang="en-US" altLang="en-US"/>
              <a:t>     </a:t>
            </a:r>
            <a:r>
              <a:rPr lang="en-US" altLang="en-US" i="1"/>
              <a:t>C</a:t>
            </a:r>
            <a:r>
              <a:rPr lang="en-US" altLang="en-US" i="1" baseline="-25000"/>
              <a:t>k+1</a:t>
            </a:r>
            <a:r>
              <a:rPr lang="en-US" altLang="en-US"/>
              <a:t> = candidates generated from </a:t>
            </a:r>
            <a:r>
              <a:rPr lang="en-US" altLang="en-US" i="1"/>
              <a:t>L</a:t>
            </a:r>
            <a:r>
              <a:rPr lang="en-US" altLang="en-US" i="1" baseline="-25000"/>
              <a:t>k</a:t>
            </a:r>
            <a:r>
              <a:rPr lang="en-US" altLang="en-US"/>
              <a:t>;</a:t>
            </a:r>
          </a:p>
          <a:p>
            <a:pPr lvl="2" eaLnBrk="1" hangingPunct="1">
              <a:spcBef>
                <a:spcPct val="0"/>
              </a:spcBef>
              <a:buFont typeface="Wingdings" panose="05000000000000000000" pitchFamily="2" charset="2"/>
              <a:buNone/>
            </a:pPr>
            <a:r>
              <a:rPr lang="en-US" altLang="en-US"/>
              <a:t>    </a:t>
            </a:r>
            <a:r>
              <a:rPr lang="en-US" altLang="en-US" b="1">
                <a:solidFill>
                  <a:srgbClr val="F83F24"/>
                </a:solidFill>
              </a:rPr>
              <a:t>for each</a:t>
            </a:r>
            <a:r>
              <a:rPr lang="en-US" altLang="en-US"/>
              <a:t> transaction </a:t>
            </a:r>
            <a:r>
              <a:rPr lang="en-US" altLang="en-US" i="1"/>
              <a:t>t</a:t>
            </a:r>
            <a:r>
              <a:rPr lang="en-US" altLang="en-US"/>
              <a:t> in database do</a:t>
            </a:r>
          </a:p>
          <a:p>
            <a:pPr lvl="3" eaLnBrk="1" hangingPunct="1">
              <a:spcBef>
                <a:spcPct val="0"/>
              </a:spcBef>
              <a:buFont typeface="Wingdings" panose="05000000000000000000" pitchFamily="2" charset="2"/>
              <a:buNone/>
            </a:pPr>
            <a:r>
              <a:rPr lang="en-US" altLang="en-US" sz="3200"/>
              <a:t>       </a:t>
            </a:r>
            <a:r>
              <a:rPr lang="en-US" altLang="en-US" sz="2400"/>
              <a:t>increment the count of all candidates in </a:t>
            </a:r>
            <a:r>
              <a:rPr lang="en-US" altLang="en-US" sz="2400" i="1"/>
              <a:t>C</a:t>
            </a:r>
            <a:r>
              <a:rPr lang="en-US" altLang="en-US" sz="2400" i="1" baseline="-25000"/>
              <a:t>k+1</a:t>
            </a:r>
            <a:r>
              <a:rPr lang="en-US" altLang="en-US" sz="2400"/>
              <a:t>                            that are contained in </a:t>
            </a:r>
            <a:r>
              <a:rPr lang="en-US" altLang="en-US" sz="2400" i="1"/>
              <a:t>t</a:t>
            </a:r>
            <a:endParaRPr lang="en-US" altLang="en-US" sz="2400"/>
          </a:p>
          <a:p>
            <a:pPr lvl="2" eaLnBrk="1" hangingPunct="1">
              <a:spcBef>
                <a:spcPct val="0"/>
              </a:spcBef>
              <a:buFont typeface="Wingdings" panose="05000000000000000000" pitchFamily="2" charset="2"/>
              <a:buNone/>
            </a:pPr>
            <a:r>
              <a:rPr lang="en-US" altLang="en-US"/>
              <a:t>    </a:t>
            </a:r>
            <a:r>
              <a:rPr lang="en-US" altLang="en-US" i="1"/>
              <a:t>L</a:t>
            </a:r>
            <a:r>
              <a:rPr lang="en-US" altLang="en-US" i="1" baseline="-25000"/>
              <a:t>k+1</a:t>
            </a:r>
            <a:r>
              <a:rPr lang="en-US" altLang="en-US"/>
              <a:t>  = candidates in </a:t>
            </a:r>
            <a:r>
              <a:rPr lang="en-US" altLang="en-US" i="1"/>
              <a:t>C</a:t>
            </a:r>
            <a:r>
              <a:rPr lang="en-US" altLang="en-US" i="1" baseline="-25000"/>
              <a:t>k+1</a:t>
            </a:r>
            <a:r>
              <a:rPr lang="en-US" altLang="en-US"/>
              <a:t> with min_support</a:t>
            </a:r>
          </a:p>
          <a:p>
            <a:pPr lvl="2" eaLnBrk="1" hangingPunct="1">
              <a:spcBef>
                <a:spcPct val="0"/>
              </a:spcBef>
              <a:buFont typeface="Wingdings" panose="05000000000000000000" pitchFamily="2" charset="2"/>
              <a:buNone/>
            </a:pPr>
            <a:r>
              <a:rPr lang="en-US" altLang="en-US"/>
              <a:t>   </a:t>
            </a:r>
            <a:r>
              <a:rPr lang="en-US" altLang="en-US" b="1">
                <a:solidFill>
                  <a:srgbClr val="F83F24"/>
                </a:solidFill>
              </a:rPr>
              <a:t> end</a:t>
            </a:r>
            <a:endParaRPr lang="en-US" altLang="en-US"/>
          </a:p>
          <a:p>
            <a:pPr lvl="2" eaLnBrk="1" hangingPunct="1">
              <a:spcBef>
                <a:spcPct val="0"/>
              </a:spcBef>
              <a:buFont typeface="Wingdings" panose="05000000000000000000" pitchFamily="2" charset="2"/>
              <a:buNone/>
            </a:pPr>
            <a:r>
              <a:rPr lang="en-US" altLang="en-US" b="1">
                <a:solidFill>
                  <a:srgbClr val="F83F24"/>
                </a:solidFill>
              </a:rPr>
              <a:t>return</a:t>
            </a:r>
            <a:r>
              <a:rPr lang="en-US" altLang="en-US"/>
              <a:t> </a:t>
            </a:r>
            <a:r>
              <a:rPr lang="en-US" altLang="en-US">
                <a:sym typeface="Symbol" panose="05050102010706020507" pitchFamily="18" charset="2"/>
              </a:rPr>
              <a:t></a:t>
            </a:r>
            <a:r>
              <a:rPr lang="en-US" altLang="en-US" i="1" baseline="-25000"/>
              <a:t>k</a:t>
            </a:r>
            <a:r>
              <a:rPr lang="en-US" altLang="en-US"/>
              <a:t> </a:t>
            </a:r>
            <a:r>
              <a:rPr lang="en-US" altLang="en-US" i="1"/>
              <a:t>L</a:t>
            </a:r>
            <a:r>
              <a:rPr lang="en-US" altLang="en-US" i="1" baseline="-25000"/>
              <a:t>k</a:t>
            </a:r>
            <a:r>
              <a:rPr lang="en-US" altLang="en-US"/>
              <a:t>;</a:t>
            </a:r>
          </a:p>
        </p:txBody>
      </p:sp>
    </p:spTree>
    <p:extLst>
      <p:ext uri="{BB962C8B-B14F-4D97-AF65-F5344CB8AC3E}">
        <p14:creationId xmlns:p14="http://schemas.microsoft.com/office/powerpoint/2010/main" val="3702407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44B87F8-4CF6-49FB-B763-7C9C0A354202}" type="datetime4">
              <a:rPr lang="en-US" altLang="en-US" sz="1200"/>
              <a:pPr>
                <a:spcBef>
                  <a:spcPct val="0"/>
                </a:spcBef>
                <a:buClrTx/>
                <a:buSzTx/>
                <a:buFontTx/>
                <a:buNone/>
              </a:pPr>
              <a:t>April 7, 2020</a:t>
            </a:fld>
            <a:endParaRPr lang="en-US" altLang="en-US" sz="1200"/>
          </a:p>
        </p:txBody>
      </p:sp>
      <p:sp>
        <p:nvSpPr>
          <p:cNvPr id="16387"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t>Data Mining: Concepts and Techniques</a:t>
            </a:r>
          </a:p>
        </p:txBody>
      </p:sp>
      <p:sp>
        <p:nvSpPr>
          <p:cNvPr id="16388"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835BB0B-AE58-486B-9261-E20056CEC195}" type="slidenum">
              <a:rPr lang="en-US" altLang="en-US" sz="1200"/>
              <a:pPr>
                <a:spcBef>
                  <a:spcPct val="0"/>
                </a:spcBef>
                <a:buClrTx/>
                <a:buSzTx/>
                <a:buFontTx/>
                <a:buNone/>
              </a:pPr>
              <a:t>39</a:t>
            </a:fld>
            <a:endParaRPr lang="en-US" altLang="en-US" sz="1200"/>
          </a:p>
        </p:txBody>
      </p:sp>
      <p:sp>
        <p:nvSpPr>
          <p:cNvPr id="16389" name="Rectangle 2"/>
          <p:cNvSpPr>
            <a:spLocks noGrp="1" noChangeArrowheads="1"/>
          </p:cNvSpPr>
          <p:nvPr>
            <p:ph type="title"/>
          </p:nvPr>
        </p:nvSpPr>
        <p:spPr/>
        <p:txBody>
          <a:bodyPr/>
          <a:lstStyle/>
          <a:p>
            <a:pPr eaLnBrk="1" hangingPunct="1"/>
            <a:r>
              <a:rPr lang="en-US" altLang="en-US"/>
              <a:t>Important Details of Apriori</a:t>
            </a:r>
          </a:p>
        </p:txBody>
      </p:sp>
      <p:sp>
        <p:nvSpPr>
          <p:cNvPr id="16390" name="Rectangle 3"/>
          <p:cNvSpPr>
            <a:spLocks noGrp="1" noChangeArrowheads="1"/>
          </p:cNvSpPr>
          <p:nvPr>
            <p:ph type="body" idx="1"/>
          </p:nvPr>
        </p:nvSpPr>
        <p:spPr>
          <a:xfrm>
            <a:off x="1905000" y="1447800"/>
            <a:ext cx="8382000" cy="5029200"/>
          </a:xfrm>
        </p:spPr>
        <p:txBody>
          <a:bodyPr/>
          <a:lstStyle/>
          <a:p>
            <a:pPr eaLnBrk="1" hangingPunct="1">
              <a:lnSpc>
                <a:spcPct val="110000"/>
              </a:lnSpc>
            </a:pPr>
            <a:r>
              <a:rPr lang="en-US" altLang="en-US" sz="2000"/>
              <a:t>How to generate candidates?</a:t>
            </a:r>
          </a:p>
          <a:p>
            <a:pPr lvl="1" eaLnBrk="1" hangingPunct="1">
              <a:lnSpc>
                <a:spcPct val="110000"/>
              </a:lnSpc>
            </a:pPr>
            <a:r>
              <a:rPr lang="en-US" altLang="en-US" sz="2000"/>
              <a:t>Step 1: self-joining </a:t>
            </a:r>
            <a:r>
              <a:rPr lang="en-US" altLang="en-US" sz="2000" i="1"/>
              <a:t>L</a:t>
            </a:r>
            <a:r>
              <a:rPr lang="en-US" altLang="en-US" sz="2000" i="1" baseline="-25000"/>
              <a:t>k</a:t>
            </a:r>
          </a:p>
          <a:p>
            <a:pPr lvl="1" eaLnBrk="1" hangingPunct="1">
              <a:lnSpc>
                <a:spcPct val="110000"/>
              </a:lnSpc>
            </a:pPr>
            <a:r>
              <a:rPr lang="en-US" altLang="en-US" sz="2000"/>
              <a:t>Step 2: pruning</a:t>
            </a:r>
          </a:p>
          <a:p>
            <a:pPr eaLnBrk="1" hangingPunct="1">
              <a:lnSpc>
                <a:spcPct val="110000"/>
              </a:lnSpc>
            </a:pPr>
            <a:r>
              <a:rPr lang="en-US" altLang="en-US" sz="2000"/>
              <a:t>How to count supports of candidates?</a:t>
            </a:r>
          </a:p>
          <a:p>
            <a:pPr eaLnBrk="1" hangingPunct="1">
              <a:lnSpc>
                <a:spcPct val="110000"/>
              </a:lnSpc>
            </a:pPr>
            <a:r>
              <a:rPr lang="en-US" altLang="en-US" sz="2000"/>
              <a:t>Example of Candidate-generation</a:t>
            </a:r>
          </a:p>
          <a:p>
            <a:pPr lvl="1" eaLnBrk="1" hangingPunct="1">
              <a:lnSpc>
                <a:spcPct val="110000"/>
              </a:lnSpc>
            </a:pPr>
            <a:r>
              <a:rPr lang="en-US" altLang="en-US" sz="2000" i="1"/>
              <a:t>L</a:t>
            </a:r>
            <a:r>
              <a:rPr lang="en-US" altLang="en-US" sz="2000" i="1" baseline="-25000"/>
              <a:t>3</a:t>
            </a:r>
            <a:r>
              <a:rPr lang="en-US" altLang="en-US" sz="2000" i="1"/>
              <a:t>=</a:t>
            </a:r>
            <a:r>
              <a:rPr lang="en-US" altLang="en-US" sz="2000"/>
              <a:t>{</a:t>
            </a:r>
            <a:r>
              <a:rPr lang="en-US" altLang="en-US" sz="2000" i="1"/>
              <a:t>abc, abd, acd, ace, bcd</a:t>
            </a:r>
            <a:r>
              <a:rPr lang="en-US" altLang="en-US" sz="2000"/>
              <a:t>}</a:t>
            </a:r>
          </a:p>
          <a:p>
            <a:pPr lvl="1" eaLnBrk="1" hangingPunct="1">
              <a:lnSpc>
                <a:spcPct val="110000"/>
              </a:lnSpc>
            </a:pPr>
            <a:r>
              <a:rPr lang="en-US" altLang="en-US" sz="2000"/>
              <a:t>Self-joining: </a:t>
            </a:r>
            <a:r>
              <a:rPr lang="en-US" altLang="en-US" sz="2000" i="1"/>
              <a:t>L</a:t>
            </a:r>
            <a:r>
              <a:rPr lang="en-US" altLang="en-US" sz="2000" i="1" baseline="-25000"/>
              <a:t>3</a:t>
            </a:r>
            <a:r>
              <a:rPr lang="en-US" altLang="en-US" sz="2000" i="1"/>
              <a:t>*L</a:t>
            </a:r>
            <a:r>
              <a:rPr lang="en-US" altLang="en-US" sz="2000" i="1" baseline="-25000"/>
              <a:t>3</a:t>
            </a:r>
            <a:endParaRPr lang="en-US" altLang="en-US" sz="2000" i="1"/>
          </a:p>
          <a:p>
            <a:pPr lvl="2" eaLnBrk="1" hangingPunct="1">
              <a:lnSpc>
                <a:spcPct val="110000"/>
              </a:lnSpc>
            </a:pPr>
            <a:r>
              <a:rPr lang="en-US" altLang="en-US" sz="1800" i="1"/>
              <a:t>abcd </a:t>
            </a:r>
            <a:r>
              <a:rPr lang="en-US" altLang="en-US" sz="1800"/>
              <a:t>from </a:t>
            </a:r>
            <a:r>
              <a:rPr lang="en-US" altLang="en-US" sz="1800" i="1"/>
              <a:t>abc</a:t>
            </a:r>
            <a:r>
              <a:rPr lang="en-US" altLang="en-US" sz="1800"/>
              <a:t> and </a:t>
            </a:r>
            <a:r>
              <a:rPr lang="en-US" altLang="en-US" sz="1800" i="1"/>
              <a:t>abd</a:t>
            </a:r>
          </a:p>
          <a:p>
            <a:pPr lvl="2" eaLnBrk="1" hangingPunct="1">
              <a:lnSpc>
                <a:spcPct val="110000"/>
              </a:lnSpc>
            </a:pPr>
            <a:r>
              <a:rPr lang="en-US" altLang="en-US" sz="1800" i="1"/>
              <a:t>acde</a:t>
            </a:r>
            <a:r>
              <a:rPr lang="en-US" altLang="en-US" sz="1800"/>
              <a:t> from </a:t>
            </a:r>
            <a:r>
              <a:rPr lang="en-US" altLang="en-US" sz="1800" i="1"/>
              <a:t>acd</a:t>
            </a:r>
            <a:r>
              <a:rPr lang="en-US" altLang="en-US" sz="1800"/>
              <a:t> and </a:t>
            </a:r>
            <a:r>
              <a:rPr lang="en-US" altLang="en-US" sz="1800" i="1"/>
              <a:t>ace</a:t>
            </a:r>
          </a:p>
          <a:p>
            <a:pPr lvl="1" eaLnBrk="1" hangingPunct="1">
              <a:lnSpc>
                <a:spcPct val="110000"/>
              </a:lnSpc>
            </a:pPr>
            <a:r>
              <a:rPr lang="en-US" altLang="en-US" sz="2000"/>
              <a:t>Pruning:</a:t>
            </a:r>
          </a:p>
          <a:p>
            <a:pPr lvl="2" eaLnBrk="1" hangingPunct="1">
              <a:lnSpc>
                <a:spcPct val="110000"/>
              </a:lnSpc>
            </a:pPr>
            <a:r>
              <a:rPr lang="en-US" altLang="en-US" sz="1800" i="1"/>
              <a:t>acde</a:t>
            </a:r>
            <a:r>
              <a:rPr lang="en-US" altLang="en-US" sz="1800"/>
              <a:t> is removed because </a:t>
            </a:r>
            <a:r>
              <a:rPr lang="en-US" altLang="en-US" sz="1800" i="1"/>
              <a:t>ade</a:t>
            </a:r>
            <a:r>
              <a:rPr lang="en-US" altLang="en-US" sz="1800"/>
              <a:t> is not in </a:t>
            </a:r>
            <a:r>
              <a:rPr lang="en-US" altLang="en-US" sz="1800" i="1"/>
              <a:t>L</a:t>
            </a:r>
            <a:r>
              <a:rPr lang="en-US" altLang="en-US" sz="1800" i="1" baseline="-25000"/>
              <a:t>3</a:t>
            </a:r>
          </a:p>
          <a:p>
            <a:pPr lvl="1" eaLnBrk="1" hangingPunct="1">
              <a:lnSpc>
                <a:spcPct val="110000"/>
              </a:lnSpc>
            </a:pPr>
            <a:r>
              <a:rPr lang="en-US" altLang="en-US" sz="2000" i="1"/>
              <a:t>C</a:t>
            </a:r>
            <a:r>
              <a:rPr lang="en-US" altLang="en-US" sz="2000" i="1" baseline="-25000"/>
              <a:t>4</a:t>
            </a:r>
            <a:r>
              <a:rPr lang="en-US" altLang="en-US" sz="2000"/>
              <a:t>={</a:t>
            </a:r>
            <a:r>
              <a:rPr lang="en-US" altLang="en-US" sz="2000" i="1"/>
              <a:t>abcd</a:t>
            </a:r>
            <a:r>
              <a:rPr lang="en-US" altLang="en-US" sz="2000"/>
              <a:t>}</a:t>
            </a:r>
          </a:p>
          <a:p>
            <a:pPr eaLnBrk="1" hangingPunct="1">
              <a:lnSpc>
                <a:spcPct val="110000"/>
              </a:lnSpc>
            </a:pPr>
            <a:endParaRPr lang="en-US" altLang="en-US" sz="1800"/>
          </a:p>
        </p:txBody>
      </p:sp>
    </p:spTree>
    <p:extLst>
      <p:ext uri="{BB962C8B-B14F-4D97-AF65-F5344CB8AC3E}">
        <p14:creationId xmlns:p14="http://schemas.microsoft.com/office/powerpoint/2010/main" val="382919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452"/>
            <a:ext cx="10515600" cy="812511"/>
          </a:xfrm>
        </p:spPr>
        <p:txBody>
          <a:bodyPr/>
          <a:lstStyle/>
          <a:p>
            <a:pPr algn="ctr"/>
            <a:r>
              <a:rPr lang="en-US" dirty="0"/>
              <a:t>Clustering</a:t>
            </a:r>
            <a:endParaRPr lang="en-IN" dirty="0"/>
          </a:p>
        </p:txBody>
      </p:sp>
      <p:sp>
        <p:nvSpPr>
          <p:cNvPr id="3" name="Content Placeholder 2"/>
          <p:cNvSpPr>
            <a:spLocks noGrp="1"/>
          </p:cNvSpPr>
          <p:nvPr>
            <p:ph idx="1"/>
          </p:nvPr>
        </p:nvSpPr>
        <p:spPr>
          <a:xfrm>
            <a:off x="838200" y="1219200"/>
            <a:ext cx="10515600" cy="4957763"/>
          </a:xfrm>
        </p:spPr>
        <p:txBody>
          <a:bodyPr>
            <a:normAutofit lnSpcReduction="10000"/>
          </a:bodyPr>
          <a:lstStyle/>
          <a:p>
            <a:r>
              <a:rPr lang="en-US" dirty="0"/>
              <a:t> clustering is the use of unsupervised techniques for grouping similar objects.</a:t>
            </a:r>
          </a:p>
          <a:p>
            <a:r>
              <a:rPr lang="en-US" dirty="0"/>
              <a:t>Clustering techniques are unsupervised in the sense that the data scientist does not determine, in advance, the labels to apply to the clusters. </a:t>
            </a:r>
          </a:p>
          <a:p>
            <a:r>
              <a:rPr lang="en-US" dirty="0"/>
              <a:t>For example, based on customers' personal income, it is straightforward to divide the customers into three groups depending on arbitrarily selected values. The customers could be divided into three groups as follows: </a:t>
            </a:r>
          </a:p>
          <a:p>
            <a:r>
              <a:rPr lang="en-US" dirty="0"/>
              <a:t>• Earn less than $10,000 </a:t>
            </a:r>
          </a:p>
          <a:p>
            <a:r>
              <a:rPr lang="en-US" dirty="0"/>
              <a:t>• Earn between 510,000 and $99,999 </a:t>
            </a:r>
          </a:p>
          <a:p>
            <a:r>
              <a:rPr lang="en-US" dirty="0"/>
              <a:t>• Earn $100,000 or more </a:t>
            </a:r>
            <a:endParaRPr lang="en-IN" dirty="0"/>
          </a:p>
        </p:txBody>
      </p:sp>
    </p:spTree>
    <p:extLst>
      <p:ext uri="{BB962C8B-B14F-4D97-AF65-F5344CB8AC3E}">
        <p14:creationId xmlns:p14="http://schemas.microsoft.com/office/powerpoint/2010/main" val="37585598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9F4D73C-C0D6-4F75-A7F2-009091E8643C}" type="datetime4">
              <a:rPr lang="en-US" altLang="en-US" sz="1200"/>
              <a:pPr>
                <a:spcBef>
                  <a:spcPct val="0"/>
                </a:spcBef>
                <a:buClrTx/>
                <a:buSzTx/>
                <a:buFontTx/>
                <a:buNone/>
              </a:pPr>
              <a:t>April 7, 2020</a:t>
            </a:fld>
            <a:endParaRPr lang="en-US" altLang="en-US" sz="1200"/>
          </a:p>
        </p:txBody>
      </p:sp>
      <p:sp>
        <p:nvSpPr>
          <p:cNvPr id="17411"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t>Data Mining: Concepts and Techniques</a:t>
            </a:r>
          </a:p>
        </p:txBody>
      </p:sp>
      <p:sp>
        <p:nvSpPr>
          <p:cNvPr id="17412"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33B8D03-0DBD-4B98-886A-444B245F5FED}" type="slidenum">
              <a:rPr lang="en-US" altLang="en-US" sz="1200"/>
              <a:pPr>
                <a:spcBef>
                  <a:spcPct val="0"/>
                </a:spcBef>
                <a:buClrTx/>
                <a:buSzTx/>
                <a:buFontTx/>
                <a:buNone/>
              </a:pPr>
              <a:t>40</a:t>
            </a:fld>
            <a:endParaRPr lang="en-US" altLang="en-US" sz="1200"/>
          </a:p>
        </p:txBody>
      </p:sp>
      <p:sp>
        <p:nvSpPr>
          <p:cNvPr id="17413" name="Rectangle 2"/>
          <p:cNvSpPr>
            <a:spLocks noGrp="1" noChangeArrowheads="1"/>
          </p:cNvSpPr>
          <p:nvPr>
            <p:ph type="title"/>
          </p:nvPr>
        </p:nvSpPr>
        <p:spPr>
          <a:xfrm>
            <a:off x="2057400" y="381001"/>
            <a:ext cx="8174038" cy="639763"/>
          </a:xfrm>
        </p:spPr>
        <p:txBody>
          <a:bodyPr>
            <a:normAutofit fontScale="90000"/>
          </a:bodyPr>
          <a:lstStyle/>
          <a:p>
            <a:pPr eaLnBrk="1" hangingPunct="1"/>
            <a:r>
              <a:rPr lang="en-US" altLang="en-US"/>
              <a:t>How to Generate Candidates?</a:t>
            </a:r>
          </a:p>
        </p:txBody>
      </p:sp>
      <p:sp>
        <p:nvSpPr>
          <p:cNvPr id="17414" name="Rectangle 3"/>
          <p:cNvSpPr>
            <a:spLocks noGrp="1" noChangeArrowheads="1"/>
          </p:cNvSpPr>
          <p:nvPr>
            <p:ph type="body" idx="1"/>
          </p:nvPr>
        </p:nvSpPr>
        <p:spPr>
          <a:xfrm>
            <a:off x="2133600" y="1524000"/>
            <a:ext cx="8229600" cy="4876800"/>
          </a:xfrm>
        </p:spPr>
        <p:txBody>
          <a:bodyPr/>
          <a:lstStyle/>
          <a:p>
            <a:pPr eaLnBrk="1" hangingPunct="1">
              <a:lnSpc>
                <a:spcPct val="110000"/>
              </a:lnSpc>
            </a:pPr>
            <a:r>
              <a:rPr lang="en-US" altLang="en-US" sz="2400"/>
              <a:t>Suppose the items in </a:t>
            </a:r>
            <a:r>
              <a:rPr lang="en-US" altLang="en-US" sz="2400" i="1"/>
              <a:t>L</a:t>
            </a:r>
            <a:r>
              <a:rPr lang="en-US" altLang="en-US" sz="2400" i="1" baseline="-25000"/>
              <a:t>k-1</a:t>
            </a:r>
            <a:r>
              <a:rPr lang="en-US" altLang="en-US" sz="2400"/>
              <a:t> are listed in an order</a:t>
            </a:r>
          </a:p>
          <a:p>
            <a:pPr eaLnBrk="1" hangingPunct="1">
              <a:lnSpc>
                <a:spcPct val="110000"/>
              </a:lnSpc>
            </a:pPr>
            <a:r>
              <a:rPr lang="en-US" altLang="en-US" sz="2400"/>
              <a:t>Step 1: self-joining </a:t>
            </a:r>
            <a:r>
              <a:rPr lang="en-US" altLang="en-US" sz="2400" i="1"/>
              <a:t>L</a:t>
            </a:r>
            <a:r>
              <a:rPr lang="en-US" altLang="en-US" sz="2400" i="1" baseline="-25000"/>
              <a:t>k-1</a:t>
            </a:r>
            <a:r>
              <a:rPr lang="en-US" altLang="en-US" sz="2400"/>
              <a:t> </a:t>
            </a:r>
          </a:p>
          <a:p>
            <a:pPr lvl="1" eaLnBrk="1" hangingPunct="1">
              <a:lnSpc>
                <a:spcPct val="110000"/>
              </a:lnSpc>
              <a:buFont typeface="Wingdings" panose="05000000000000000000" pitchFamily="2" charset="2"/>
              <a:buNone/>
            </a:pPr>
            <a:r>
              <a:rPr lang="en-US" altLang="en-US" sz="2000"/>
              <a:t>insert into</a:t>
            </a:r>
            <a:r>
              <a:rPr lang="en-US" altLang="en-US" sz="2000" b="1"/>
              <a:t> </a:t>
            </a:r>
            <a:r>
              <a:rPr lang="en-US" altLang="en-US" sz="2000" b="1" i="1"/>
              <a:t>C</a:t>
            </a:r>
            <a:r>
              <a:rPr lang="en-US" altLang="en-US" sz="2000" b="1" i="1" baseline="-25000"/>
              <a:t>k</a:t>
            </a:r>
          </a:p>
          <a:p>
            <a:pPr lvl="1" eaLnBrk="1" hangingPunct="1">
              <a:lnSpc>
                <a:spcPct val="110000"/>
              </a:lnSpc>
              <a:buFont typeface="Wingdings" panose="05000000000000000000" pitchFamily="2" charset="2"/>
              <a:buNone/>
            </a:pPr>
            <a:r>
              <a:rPr lang="en-US" altLang="en-US" sz="2000"/>
              <a:t>select </a:t>
            </a:r>
            <a:r>
              <a:rPr lang="en-US" altLang="en-US" sz="2000" b="1" i="1"/>
              <a:t>p.item</a:t>
            </a:r>
            <a:r>
              <a:rPr lang="en-US" altLang="en-US" sz="2000" b="1" i="1" baseline="-25000"/>
              <a:t>1</a:t>
            </a:r>
            <a:r>
              <a:rPr lang="en-US" altLang="en-US" sz="2000" b="1" i="1"/>
              <a:t>, p.item</a:t>
            </a:r>
            <a:r>
              <a:rPr lang="en-US" altLang="en-US" sz="2000" b="1" i="1" baseline="-25000"/>
              <a:t>2</a:t>
            </a:r>
            <a:r>
              <a:rPr lang="en-US" altLang="en-US" sz="2000" b="1" i="1"/>
              <a:t>, …, p.item</a:t>
            </a:r>
            <a:r>
              <a:rPr lang="en-US" altLang="en-US" sz="2000" b="1" i="1" baseline="-25000"/>
              <a:t>k-1</a:t>
            </a:r>
            <a:r>
              <a:rPr lang="en-US" altLang="en-US" sz="2000" b="1" i="1"/>
              <a:t>, q.item</a:t>
            </a:r>
            <a:r>
              <a:rPr lang="en-US" altLang="en-US" sz="2000" b="1" i="1" baseline="-25000"/>
              <a:t>k-1</a:t>
            </a:r>
            <a:endParaRPr lang="en-US" altLang="en-US" sz="2000" b="1"/>
          </a:p>
          <a:p>
            <a:pPr lvl="1" eaLnBrk="1" hangingPunct="1">
              <a:lnSpc>
                <a:spcPct val="110000"/>
              </a:lnSpc>
              <a:buFont typeface="Wingdings" panose="05000000000000000000" pitchFamily="2" charset="2"/>
              <a:buNone/>
            </a:pPr>
            <a:r>
              <a:rPr lang="en-US" altLang="en-US" sz="2000"/>
              <a:t>from </a:t>
            </a:r>
            <a:r>
              <a:rPr lang="en-US" altLang="en-US" sz="2000" b="1" i="1"/>
              <a:t>L</a:t>
            </a:r>
            <a:r>
              <a:rPr lang="en-US" altLang="en-US" sz="2000" b="1" i="1" baseline="-25000"/>
              <a:t>k-1</a:t>
            </a:r>
            <a:r>
              <a:rPr lang="en-US" altLang="en-US" sz="2000" b="1" i="1"/>
              <a:t> p, L</a:t>
            </a:r>
            <a:r>
              <a:rPr lang="en-US" altLang="en-US" sz="2000" b="1" i="1" baseline="-25000"/>
              <a:t>k-1 </a:t>
            </a:r>
            <a:r>
              <a:rPr lang="en-US" altLang="en-US" sz="2000" b="1" i="1"/>
              <a:t>q</a:t>
            </a:r>
          </a:p>
          <a:p>
            <a:pPr lvl="1" eaLnBrk="1" hangingPunct="1">
              <a:lnSpc>
                <a:spcPct val="110000"/>
              </a:lnSpc>
              <a:buFont typeface="Wingdings" panose="05000000000000000000" pitchFamily="2" charset="2"/>
              <a:buNone/>
            </a:pPr>
            <a:r>
              <a:rPr lang="en-US" altLang="en-US" sz="2000"/>
              <a:t>where </a:t>
            </a:r>
            <a:r>
              <a:rPr lang="en-US" altLang="en-US" sz="2000" b="1" i="1"/>
              <a:t>p.item</a:t>
            </a:r>
            <a:r>
              <a:rPr lang="en-US" altLang="en-US" sz="2000" b="1" i="1" baseline="-25000"/>
              <a:t>1</a:t>
            </a:r>
            <a:r>
              <a:rPr lang="en-US" altLang="en-US" sz="2000" b="1" i="1"/>
              <a:t>=q.item</a:t>
            </a:r>
            <a:r>
              <a:rPr lang="en-US" altLang="en-US" sz="2000" b="1" i="1" baseline="-25000"/>
              <a:t>1</a:t>
            </a:r>
            <a:r>
              <a:rPr lang="en-US" altLang="en-US" sz="2000" b="1" i="1"/>
              <a:t>, …, p.item</a:t>
            </a:r>
            <a:r>
              <a:rPr lang="en-US" altLang="en-US" sz="2000" b="1" i="1" baseline="-25000"/>
              <a:t>k-2</a:t>
            </a:r>
            <a:r>
              <a:rPr lang="en-US" altLang="en-US" sz="2000" b="1" i="1"/>
              <a:t>=q.item</a:t>
            </a:r>
            <a:r>
              <a:rPr lang="en-US" altLang="en-US" sz="2000" b="1" i="1" baseline="-25000"/>
              <a:t>k-2</a:t>
            </a:r>
            <a:r>
              <a:rPr lang="en-US" altLang="en-US" sz="2000" b="1" i="1"/>
              <a:t>, p.item</a:t>
            </a:r>
            <a:r>
              <a:rPr lang="en-US" altLang="en-US" sz="2000" b="1" i="1" baseline="-25000"/>
              <a:t>k-1 </a:t>
            </a:r>
            <a:r>
              <a:rPr lang="en-US" altLang="en-US" sz="2000" b="1" i="1"/>
              <a:t>&lt; q.item</a:t>
            </a:r>
            <a:r>
              <a:rPr lang="en-US" altLang="en-US" sz="2000" b="1" i="1" baseline="-25000"/>
              <a:t>k-1</a:t>
            </a:r>
          </a:p>
          <a:p>
            <a:pPr eaLnBrk="1" hangingPunct="1">
              <a:lnSpc>
                <a:spcPct val="110000"/>
              </a:lnSpc>
            </a:pPr>
            <a:r>
              <a:rPr lang="en-US" altLang="en-US" sz="2400"/>
              <a:t>Step 2: pruning</a:t>
            </a:r>
          </a:p>
          <a:p>
            <a:pPr lvl="1" eaLnBrk="1" hangingPunct="1">
              <a:lnSpc>
                <a:spcPct val="110000"/>
              </a:lnSpc>
              <a:buFont typeface="Wingdings" panose="05000000000000000000" pitchFamily="2" charset="2"/>
              <a:buNone/>
            </a:pPr>
            <a:r>
              <a:rPr lang="en-US" altLang="en-US" sz="2000"/>
              <a:t>forall </a:t>
            </a:r>
            <a:r>
              <a:rPr lang="en-US" altLang="en-US" sz="2000" b="1" i="1"/>
              <a:t>itemsets c in C</a:t>
            </a:r>
            <a:r>
              <a:rPr lang="en-US" altLang="en-US" sz="2000" b="1" i="1" baseline="-25000"/>
              <a:t>k</a:t>
            </a:r>
            <a:r>
              <a:rPr lang="en-US" altLang="en-US" sz="2000" b="1" i="1"/>
              <a:t> </a:t>
            </a:r>
            <a:r>
              <a:rPr lang="en-US" altLang="en-US" sz="2000"/>
              <a:t>do</a:t>
            </a:r>
          </a:p>
          <a:p>
            <a:pPr lvl="2" eaLnBrk="1" hangingPunct="1">
              <a:lnSpc>
                <a:spcPct val="110000"/>
              </a:lnSpc>
              <a:buFont typeface="Wingdings" panose="05000000000000000000" pitchFamily="2" charset="2"/>
              <a:buNone/>
            </a:pPr>
            <a:r>
              <a:rPr lang="en-US" altLang="en-US"/>
              <a:t>forall </a:t>
            </a:r>
            <a:r>
              <a:rPr lang="en-US" altLang="en-US" b="1" i="1"/>
              <a:t>(k-1)-subsets s of c </a:t>
            </a:r>
            <a:r>
              <a:rPr lang="en-US" altLang="en-US"/>
              <a:t>do</a:t>
            </a:r>
          </a:p>
          <a:p>
            <a:pPr lvl="3" eaLnBrk="1" hangingPunct="1">
              <a:lnSpc>
                <a:spcPct val="110000"/>
              </a:lnSpc>
              <a:buFont typeface="Wingdings" panose="05000000000000000000" pitchFamily="2" charset="2"/>
              <a:buNone/>
            </a:pPr>
            <a:r>
              <a:rPr lang="en-US" altLang="en-US" sz="2300" b="1"/>
              <a:t>if </a:t>
            </a:r>
            <a:r>
              <a:rPr lang="en-US" altLang="en-US" sz="2300" i="1"/>
              <a:t>(s is not in L</a:t>
            </a:r>
            <a:r>
              <a:rPr lang="en-US" altLang="en-US" sz="2300" i="1" baseline="-25000"/>
              <a:t>k-1</a:t>
            </a:r>
            <a:r>
              <a:rPr lang="en-US" altLang="en-US" sz="2300" i="1"/>
              <a:t>) </a:t>
            </a:r>
            <a:r>
              <a:rPr lang="en-US" altLang="en-US" sz="2300" b="1"/>
              <a:t>then delete </a:t>
            </a:r>
            <a:r>
              <a:rPr lang="en-US" altLang="en-US" sz="2300" i="1"/>
              <a:t>c</a:t>
            </a:r>
            <a:r>
              <a:rPr lang="en-US" altLang="en-US" sz="2300" b="1"/>
              <a:t> from </a:t>
            </a:r>
            <a:r>
              <a:rPr lang="en-US" altLang="en-US" sz="2300" i="1"/>
              <a:t>C</a:t>
            </a:r>
            <a:r>
              <a:rPr lang="en-US" altLang="en-US" sz="2300" i="1" baseline="-25000"/>
              <a:t>k</a:t>
            </a:r>
            <a:endParaRPr lang="en-US" altLang="en-US" sz="2300" b="1"/>
          </a:p>
        </p:txBody>
      </p:sp>
    </p:spTree>
    <p:extLst>
      <p:ext uri="{BB962C8B-B14F-4D97-AF65-F5344CB8AC3E}">
        <p14:creationId xmlns:p14="http://schemas.microsoft.com/office/powerpoint/2010/main" val="3696684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EDF3714-BAF1-4ADD-8DCD-1AB0275566B5}" type="datetime4">
              <a:rPr lang="en-US" altLang="en-US" sz="1200"/>
              <a:pPr>
                <a:spcBef>
                  <a:spcPct val="0"/>
                </a:spcBef>
                <a:buClrTx/>
                <a:buSzTx/>
                <a:buFontTx/>
                <a:buNone/>
              </a:pPr>
              <a:t>April 7, 2020</a:t>
            </a:fld>
            <a:endParaRPr lang="en-US" altLang="en-US" sz="1200"/>
          </a:p>
        </p:txBody>
      </p:sp>
      <p:sp>
        <p:nvSpPr>
          <p:cNvPr id="18435"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t>Data Mining: Concepts and Techniques</a:t>
            </a:r>
          </a:p>
        </p:txBody>
      </p:sp>
      <p:sp>
        <p:nvSpPr>
          <p:cNvPr id="18436"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CCE626C-5358-4138-B23B-B5DC5AFB3E58}" type="slidenum">
              <a:rPr lang="en-US" altLang="en-US" sz="1200"/>
              <a:pPr>
                <a:spcBef>
                  <a:spcPct val="0"/>
                </a:spcBef>
                <a:buClrTx/>
                <a:buSzTx/>
                <a:buFontTx/>
                <a:buNone/>
              </a:pPr>
              <a:t>41</a:t>
            </a:fld>
            <a:endParaRPr lang="en-US" altLang="en-US" sz="1200"/>
          </a:p>
        </p:txBody>
      </p:sp>
      <p:sp>
        <p:nvSpPr>
          <p:cNvPr id="18437" name="Rectangle 2"/>
          <p:cNvSpPr>
            <a:spLocks noGrp="1" noChangeArrowheads="1"/>
          </p:cNvSpPr>
          <p:nvPr>
            <p:ph type="title"/>
          </p:nvPr>
        </p:nvSpPr>
        <p:spPr>
          <a:xfrm>
            <a:off x="1981200" y="381000"/>
            <a:ext cx="8153400" cy="685800"/>
          </a:xfrm>
        </p:spPr>
        <p:txBody>
          <a:bodyPr/>
          <a:lstStyle/>
          <a:p>
            <a:pPr eaLnBrk="1" hangingPunct="1"/>
            <a:r>
              <a:rPr lang="en-US" altLang="en-US" sz="3200"/>
              <a:t>How to Count Supports of Candidates?</a:t>
            </a:r>
          </a:p>
        </p:txBody>
      </p:sp>
      <p:sp>
        <p:nvSpPr>
          <p:cNvPr id="18438" name="Rectangle 3"/>
          <p:cNvSpPr>
            <a:spLocks noGrp="1" noChangeArrowheads="1"/>
          </p:cNvSpPr>
          <p:nvPr>
            <p:ph type="body" idx="1"/>
          </p:nvPr>
        </p:nvSpPr>
        <p:spPr>
          <a:xfrm>
            <a:off x="1981200" y="1676400"/>
            <a:ext cx="8229600" cy="4724400"/>
          </a:xfrm>
        </p:spPr>
        <p:txBody>
          <a:bodyPr/>
          <a:lstStyle/>
          <a:p>
            <a:pPr eaLnBrk="1" hangingPunct="1">
              <a:lnSpc>
                <a:spcPct val="110000"/>
              </a:lnSpc>
            </a:pPr>
            <a:r>
              <a:rPr lang="en-US" altLang="en-US" sz="2400"/>
              <a:t>Why counting supports of candidates a problem?</a:t>
            </a:r>
          </a:p>
          <a:p>
            <a:pPr lvl="1" eaLnBrk="1" hangingPunct="1">
              <a:lnSpc>
                <a:spcPct val="110000"/>
              </a:lnSpc>
            </a:pPr>
            <a:r>
              <a:rPr lang="en-US" altLang="en-US"/>
              <a:t>The total number of candidates can be very huge</a:t>
            </a:r>
          </a:p>
          <a:p>
            <a:pPr lvl="1" eaLnBrk="1" hangingPunct="1">
              <a:lnSpc>
                <a:spcPct val="110000"/>
              </a:lnSpc>
            </a:pPr>
            <a:r>
              <a:rPr lang="en-US" altLang="en-US"/>
              <a:t> One transaction may contain many candidates</a:t>
            </a:r>
          </a:p>
          <a:p>
            <a:pPr eaLnBrk="1" hangingPunct="1">
              <a:lnSpc>
                <a:spcPct val="110000"/>
              </a:lnSpc>
            </a:pPr>
            <a:r>
              <a:rPr lang="en-US" altLang="en-US" sz="2400"/>
              <a:t>Method:</a:t>
            </a:r>
          </a:p>
          <a:p>
            <a:pPr lvl="1" eaLnBrk="1" hangingPunct="1">
              <a:lnSpc>
                <a:spcPct val="110000"/>
              </a:lnSpc>
            </a:pPr>
            <a:r>
              <a:rPr lang="en-US" altLang="en-US"/>
              <a:t>Candidate itemsets are stored in a </a:t>
            </a:r>
            <a:r>
              <a:rPr lang="en-US" altLang="en-US" i="1">
                <a:solidFill>
                  <a:schemeClr val="hlink"/>
                </a:solidFill>
              </a:rPr>
              <a:t>hash-tree</a:t>
            </a:r>
          </a:p>
          <a:p>
            <a:pPr lvl="1" eaLnBrk="1" hangingPunct="1">
              <a:lnSpc>
                <a:spcPct val="110000"/>
              </a:lnSpc>
            </a:pPr>
            <a:r>
              <a:rPr lang="en-US" altLang="en-US" i="1">
                <a:solidFill>
                  <a:schemeClr val="hlink"/>
                </a:solidFill>
              </a:rPr>
              <a:t>Leaf </a:t>
            </a:r>
            <a:r>
              <a:rPr lang="en-US" altLang="en-US">
                <a:solidFill>
                  <a:schemeClr val="hlink"/>
                </a:solidFill>
              </a:rPr>
              <a:t>node </a:t>
            </a:r>
            <a:r>
              <a:rPr lang="en-US" altLang="en-US"/>
              <a:t>of hash-tree contains a list of itemsets and counts</a:t>
            </a:r>
          </a:p>
          <a:p>
            <a:pPr lvl="1" eaLnBrk="1" hangingPunct="1">
              <a:lnSpc>
                <a:spcPct val="110000"/>
              </a:lnSpc>
            </a:pPr>
            <a:r>
              <a:rPr lang="en-US" altLang="en-US" i="1">
                <a:solidFill>
                  <a:schemeClr val="hlink"/>
                </a:solidFill>
              </a:rPr>
              <a:t>Interior </a:t>
            </a:r>
            <a:r>
              <a:rPr lang="en-US" altLang="en-US">
                <a:solidFill>
                  <a:schemeClr val="hlink"/>
                </a:solidFill>
              </a:rPr>
              <a:t>node</a:t>
            </a:r>
            <a:r>
              <a:rPr lang="en-US" altLang="en-US"/>
              <a:t> contains a hash table</a:t>
            </a:r>
          </a:p>
          <a:p>
            <a:pPr lvl="1" eaLnBrk="1" hangingPunct="1">
              <a:lnSpc>
                <a:spcPct val="110000"/>
              </a:lnSpc>
            </a:pPr>
            <a:r>
              <a:rPr lang="en-US" altLang="en-US" i="1">
                <a:solidFill>
                  <a:schemeClr val="hlink"/>
                </a:solidFill>
              </a:rPr>
              <a:t>Subset function</a:t>
            </a:r>
            <a:r>
              <a:rPr lang="en-US" altLang="en-US"/>
              <a:t>: finds all the candidates contained in a transaction</a:t>
            </a:r>
            <a:endParaRPr lang="en-US" altLang="en-US" i="1"/>
          </a:p>
        </p:txBody>
      </p:sp>
    </p:spTree>
    <p:extLst>
      <p:ext uri="{BB962C8B-B14F-4D97-AF65-F5344CB8AC3E}">
        <p14:creationId xmlns:p14="http://schemas.microsoft.com/office/powerpoint/2010/main" val="4249303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AB44E8A-4D64-4257-A6B6-948003D6086B}" type="datetime4">
              <a:rPr lang="en-US" altLang="en-US" sz="1200"/>
              <a:pPr>
                <a:spcBef>
                  <a:spcPct val="0"/>
                </a:spcBef>
                <a:buClrTx/>
                <a:buSzTx/>
                <a:buFontTx/>
                <a:buNone/>
              </a:pPr>
              <a:t>April 7, 2020</a:t>
            </a:fld>
            <a:endParaRPr lang="en-US" altLang="en-US" sz="1200"/>
          </a:p>
        </p:txBody>
      </p:sp>
      <p:sp>
        <p:nvSpPr>
          <p:cNvPr id="19459"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t>Data Mining: Concepts and Techniques</a:t>
            </a:r>
          </a:p>
        </p:txBody>
      </p:sp>
      <p:sp>
        <p:nvSpPr>
          <p:cNvPr id="19460"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A75A3A0-175F-41BA-AEA8-33BC6E209EC9}" type="slidenum">
              <a:rPr lang="en-US" altLang="en-US" sz="1200"/>
              <a:pPr>
                <a:spcBef>
                  <a:spcPct val="0"/>
                </a:spcBef>
                <a:buClrTx/>
                <a:buSzTx/>
                <a:buFontTx/>
                <a:buNone/>
              </a:pPr>
              <a:t>42</a:t>
            </a:fld>
            <a:endParaRPr lang="en-US" altLang="en-US" sz="1200"/>
          </a:p>
        </p:txBody>
      </p:sp>
      <p:sp>
        <p:nvSpPr>
          <p:cNvPr id="19461" name="Rectangle 2"/>
          <p:cNvSpPr>
            <a:spLocks noGrp="1" noChangeArrowheads="1"/>
          </p:cNvSpPr>
          <p:nvPr>
            <p:ph type="title"/>
          </p:nvPr>
        </p:nvSpPr>
        <p:spPr>
          <a:xfrm>
            <a:off x="2209800" y="381000"/>
            <a:ext cx="7793038" cy="609600"/>
          </a:xfrm>
        </p:spPr>
        <p:txBody>
          <a:bodyPr/>
          <a:lstStyle/>
          <a:p>
            <a:pPr eaLnBrk="1" hangingPunct="1"/>
            <a:r>
              <a:rPr lang="en-US" altLang="en-US" sz="2800"/>
              <a:t>Example: Counting Supports of Candidates</a:t>
            </a:r>
          </a:p>
        </p:txBody>
      </p:sp>
      <p:grpSp>
        <p:nvGrpSpPr>
          <p:cNvPr id="19462" name="Group 3"/>
          <p:cNvGrpSpPr>
            <a:grpSpLocks/>
          </p:cNvGrpSpPr>
          <p:nvPr/>
        </p:nvGrpSpPr>
        <p:grpSpPr bwMode="auto">
          <a:xfrm>
            <a:off x="2667000" y="1752601"/>
            <a:ext cx="2286000" cy="1249363"/>
            <a:chOff x="144" y="912"/>
            <a:chExt cx="1440" cy="787"/>
          </a:xfrm>
        </p:grpSpPr>
        <p:sp>
          <p:nvSpPr>
            <p:cNvPr id="19498" name="Line 4"/>
            <p:cNvSpPr>
              <a:spLocks noChangeShapeType="1"/>
            </p:cNvSpPr>
            <p:nvPr/>
          </p:nvSpPr>
          <p:spPr bwMode="auto">
            <a:xfrm flipH="1">
              <a:off x="480" y="1200"/>
              <a:ext cx="38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9" name="Line 5"/>
            <p:cNvSpPr>
              <a:spLocks noChangeShapeType="1"/>
            </p:cNvSpPr>
            <p:nvPr/>
          </p:nvSpPr>
          <p:spPr bwMode="auto">
            <a:xfrm>
              <a:off x="864" y="120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00" name="Text Box 6"/>
            <p:cNvSpPr txBox="1">
              <a:spLocks noChangeArrowheads="1"/>
            </p:cNvSpPr>
            <p:nvPr/>
          </p:nvSpPr>
          <p:spPr bwMode="auto">
            <a:xfrm>
              <a:off x="240" y="120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1,4,7</a:t>
              </a:r>
            </a:p>
          </p:txBody>
        </p:sp>
        <p:sp>
          <p:nvSpPr>
            <p:cNvPr id="19501" name="Text Box 7"/>
            <p:cNvSpPr txBox="1">
              <a:spLocks noChangeArrowheads="1"/>
            </p:cNvSpPr>
            <p:nvPr/>
          </p:nvSpPr>
          <p:spPr bwMode="auto">
            <a:xfrm>
              <a:off x="662" y="1449"/>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2,5,8</a:t>
              </a:r>
            </a:p>
          </p:txBody>
        </p:sp>
        <p:sp>
          <p:nvSpPr>
            <p:cNvPr id="19502" name="Line 8"/>
            <p:cNvSpPr>
              <a:spLocks noChangeShapeType="1"/>
            </p:cNvSpPr>
            <p:nvPr/>
          </p:nvSpPr>
          <p:spPr bwMode="auto">
            <a:xfrm>
              <a:off x="864" y="1200"/>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503" name="Text Box 9"/>
            <p:cNvSpPr txBox="1">
              <a:spLocks noChangeArrowheads="1"/>
            </p:cNvSpPr>
            <p:nvPr/>
          </p:nvSpPr>
          <p:spPr bwMode="auto">
            <a:xfrm>
              <a:off x="998" y="1113"/>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3,6,9</a:t>
              </a:r>
            </a:p>
          </p:txBody>
        </p:sp>
        <p:sp>
          <p:nvSpPr>
            <p:cNvPr id="19504" name="Text Box 10"/>
            <p:cNvSpPr txBox="1">
              <a:spLocks noChangeArrowheads="1"/>
            </p:cNvSpPr>
            <p:nvPr/>
          </p:nvSpPr>
          <p:spPr bwMode="auto">
            <a:xfrm>
              <a:off x="336" y="912"/>
              <a:ext cx="111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Subset function</a:t>
              </a:r>
            </a:p>
          </p:txBody>
        </p:sp>
        <p:sp>
          <p:nvSpPr>
            <p:cNvPr id="19505" name="Rectangle 11"/>
            <p:cNvSpPr>
              <a:spLocks noChangeArrowheads="1"/>
            </p:cNvSpPr>
            <p:nvPr/>
          </p:nvSpPr>
          <p:spPr bwMode="auto">
            <a:xfrm>
              <a:off x="144" y="912"/>
              <a:ext cx="1440" cy="768"/>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grpSp>
        <p:nvGrpSpPr>
          <p:cNvPr id="19463" name="Group 12"/>
          <p:cNvGrpSpPr>
            <a:grpSpLocks/>
          </p:cNvGrpSpPr>
          <p:nvPr/>
        </p:nvGrpSpPr>
        <p:grpSpPr bwMode="auto">
          <a:xfrm>
            <a:off x="4572001" y="3352801"/>
            <a:ext cx="4943475" cy="2682875"/>
            <a:chOff x="1632" y="1536"/>
            <a:chExt cx="3114" cy="1690"/>
          </a:xfrm>
        </p:grpSpPr>
        <p:sp>
          <p:nvSpPr>
            <p:cNvPr id="19477" name="Line 13"/>
            <p:cNvSpPr>
              <a:spLocks noChangeShapeType="1"/>
            </p:cNvSpPr>
            <p:nvPr/>
          </p:nvSpPr>
          <p:spPr bwMode="auto">
            <a:xfrm flipH="1">
              <a:off x="2496" y="1536"/>
              <a:ext cx="672" cy="33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8" name="Line 14"/>
            <p:cNvSpPr>
              <a:spLocks noChangeShapeType="1"/>
            </p:cNvSpPr>
            <p:nvPr/>
          </p:nvSpPr>
          <p:spPr bwMode="auto">
            <a:xfrm>
              <a:off x="3168" y="1536"/>
              <a:ext cx="816" cy="288"/>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9" name="Line 15"/>
            <p:cNvSpPr>
              <a:spLocks noChangeShapeType="1"/>
            </p:cNvSpPr>
            <p:nvPr/>
          </p:nvSpPr>
          <p:spPr bwMode="auto">
            <a:xfrm>
              <a:off x="3168" y="1536"/>
              <a:ext cx="0" cy="24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80" name="Text Box 16"/>
            <p:cNvSpPr txBox="1">
              <a:spLocks noChangeArrowheads="1"/>
            </p:cNvSpPr>
            <p:nvPr/>
          </p:nvSpPr>
          <p:spPr bwMode="auto">
            <a:xfrm>
              <a:off x="2976" y="1728"/>
              <a:ext cx="4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2 3 4</a:t>
              </a:r>
            </a:p>
            <a:p>
              <a:pPr>
                <a:spcBef>
                  <a:spcPct val="0"/>
                </a:spcBef>
                <a:buClrTx/>
                <a:buSzTx/>
                <a:buFontTx/>
                <a:buNone/>
              </a:pPr>
              <a:r>
                <a:rPr lang="en-US" altLang="en-US" sz="2000">
                  <a:latin typeface="Times New Roman" panose="02020603050405020304" pitchFamily="18" charset="0"/>
                </a:rPr>
                <a:t>5 6 7</a:t>
              </a:r>
            </a:p>
          </p:txBody>
        </p:sp>
        <p:sp>
          <p:nvSpPr>
            <p:cNvPr id="19481" name="Line 17"/>
            <p:cNvSpPr>
              <a:spLocks noChangeShapeType="1"/>
            </p:cNvSpPr>
            <p:nvPr/>
          </p:nvSpPr>
          <p:spPr bwMode="auto">
            <a:xfrm flipH="1">
              <a:off x="1917" y="1871"/>
              <a:ext cx="576" cy="288"/>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82" name="Text Box 18"/>
            <p:cNvSpPr txBox="1">
              <a:spLocks noChangeArrowheads="1"/>
            </p:cNvSpPr>
            <p:nvPr/>
          </p:nvSpPr>
          <p:spPr bwMode="auto">
            <a:xfrm>
              <a:off x="1728" y="216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1 4 5</a:t>
              </a:r>
            </a:p>
          </p:txBody>
        </p:sp>
        <p:sp>
          <p:nvSpPr>
            <p:cNvPr id="19483" name="Line 19"/>
            <p:cNvSpPr>
              <a:spLocks noChangeShapeType="1"/>
            </p:cNvSpPr>
            <p:nvPr/>
          </p:nvSpPr>
          <p:spPr bwMode="auto">
            <a:xfrm>
              <a:off x="2493" y="1871"/>
              <a:ext cx="3" cy="481"/>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84" name="Line 20"/>
            <p:cNvSpPr>
              <a:spLocks noChangeShapeType="1"/>
            </p:cNvSpPr>
            <p:nvPr/>
          </p:nvSpPr>
          <p:spPr bwMode="auto">
            <a:xfrm>
              <a:off x="2493" y="1871"/>
              <a:ext cx="576" cy="38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85" name="Text Box 21"/>
            <p:cNvSpPr txBox="1">
              <a:spLocks noChangeArrowheads="1"/>
            </p:cNvSpPr>
            <p:nvPr/>
          </p:nvSpPr>
          <p:spPr bwMode="auto">
            <a:xfrm>
              <a:off x="2870" y="2265"/>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1 3 6</a:t>
              </a:r>
            </a:p>
          </p:txBody>
        </p:sp>
        <p:sp>
          <p:nvSpPr>
            <p:cNvPr id="19486" name="Line 22"/>
            <p:cNvSpPr>
              <a:spLocks noChangeShapeType="1"/>
            </p:cNvSpPr>
            <p:nvPr/>
          </p:nvSpPr>
          <p:spPr bwMode="auto">
            <a:xfrm flipH="1">
              <a:off x="1824" y="2352"/>
              <a:ext cx="672" cy="33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87" name="Text Box 23"/>
            <p:cNvSpPr txBox="1">
              <a:spLocks noChangeArrowheads="1"/>
            </p:cNvSpPr>
            <p:nvPr/>
          </p:nvSpPr>
          <p:spPr bwMode="auto">
            <a:xfrm>
              <a:off x="1632" y="2640"/>
              <a:ext cx="4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1 2 4</a:t>
              </a:r>
            </a:p>
            <a:p>
              <a:pPr>
                <a:spcBef>
                  <a:spcPct val="0"/>
                </a:spcBef>
                <a:buClrTx/>
                <a:buSzTx/>
                <a:buFontTx/>
                <a:buNone/>
              </a:pPr>
              <a:r>
                <a:rPr lang="en-US" altLang="en-US" sz="2000">
                  <a:latin typeface="Times New Roman" panose="02020603050405020304" pitchFamily="18" charset="0"/>
                </a:rPr>
                <a:t>4 5 7</a:t>
              </a:r>
            </a:p>
          </p:txBody>
        </p:sp>
        <p:sp>
          <p:nvSpPr>
            <p:cNvPr id="19488" name="Line 24"/>
            <p:cNvSpPr>
              <a:spLocks noChangeShapeType="1"/>
            </p:cNvSpPr>
            <p:nvPr/>
          </p:nvSpPr>
          <p:spPr bwMode="auto">
            <a:xfrm>
              <a:off x="2496" y="2352"/>
              <a:ext cx="0" cy="432"/>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89" name="Text Box 25"/>
            <p:cNvSpPr txBox="1">
              <a:spLocks noChangeArrowheads="1"/>
            </p:cNvSpPr>
            <p:nvPr/>
          </p:nvSpPr>
          <p:spPr bwMode="auto">
            <a:xfrm>
              <a:off x="2256" y="2784"/>
              <a:ext cx="4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solidFill>
                    <a:schemeClr val="hlink"/>
                  </a:solidFill>
                  <a:latin typeface="Times New Roman" panose="02020603050405020304" pitchFamily="18" charset="0"/>
                </a:rPr>
                <a:t>1 2 5</a:t>
              </a:r>
            </a:p>
            <a:p>
              <a:pPr>
                <a:spcBef>
                  <a:spcPct val="0"/>
                </a:spcBef>
                <a:buClrTx/>
                <a:buSzTx/>
                <a:buFontTx/>
                <a:buNone/>
              </a:pPr>
              <a:r>
                <a:rPr lang="en-US" altLang="en-US" sz="2000">
                  <a:latin typeface="Times New Roman" panose="02020603050405020304" pitchFamily="18" charset="0"/>
                </a:rPr>
                <a:t>4 5 8</a:t>
              </a:r>
            </a:p>
          </p:txBody>
        </p:sp>
        <p:sp>
          <p:nvSpPr>
            <p:cNvPr id="19490" name="Line 26"/>
            <p:cNvSpPr>
              <a:spLocks noChangeShapeType="1"/>
            </p:cNvSpPr>
            <p:nvPr/>
          </p:nvSpPr>
          <p:spPr bwMode="auto">
            <a:xfrm>
              <a:off x="2496" y="2352"/>
              <a:ext cx="576" cy="432"/>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1" name="Text Box 27"/>
            <p:cNvSpPr txBox="1">
              <a:spLocks noChangeArrowheads="1"/>
            </p:cNvSpPr>
            <p:nvPr/>
          </p:nvSpPr>
          <p:spPr bwMode="auto">
            <a:xfrm>
              <a:off x="2832" y="2784"/>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1 5 9</a:t>
              </a:r>
            </a:p>
          </p:txBody>
        </p:sp>
        <p:sp>
          <p:nvSpPr>
            <p:cNvPr id="19492" name="Line 28"/>
            <p:cNvSpPr>
              <a:spLocks noChangeShapeType="1"/>
            </p:cNvSpPr>
            <p:nvPr/>
          </p:nvSpPr>
          <p:spPr bwMode="auto">
            <a:xfrm flipH="1">
              <a:off x="3456" y="1824"/>
              <a:ext cx="528" cy="33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3" name="Text Box 29"/>
            <p:cNvSpPr txBox="1">
              <a:spLocks noChangeArrowheads="1"/>
            </p:cNvSpPr>
            <p:nvPr/>
          </p:nvSpPr>
          <p:spPr bwMode="auto">
            <a:xfrm>
              <a:off x="3254" y="2169"/>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3 4 5</a:t>
              </a:r>
            </a:p>
          </p:txBody>
        </p:sp>
        <p:sp>
          <p:nvSpPr>
            <p:cNvPr id="19494" name="Line 30"/>
            <p:cNvSpPr>
              <a:spLocks noChangeShapeType="1"/>
            </p:cNvSpPr>
            <p:nvPr/>
          </p:nvSpPr>
          <p:spPr bwMode="auto">
            <a:xfrm>
              <a:off x="3984" y="1824"/>
              <a:ext cx="0" cy="33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5" name="Text Box 31"/>
            <p:cNvSpPr txBox="1">
              <a:spLocks noChangeArrowheads="1"/>
            </p:cNvSpPr>
            <p:nvPr/>
          </p:nvSpPr>
          <p:spPr bwMode="auto">
            <a:xfrm>
              <a:off x="3792" y="2160"/>
              <a:ext cx="43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3 5 6</a:t>
              </a:r>
            </a:p>
            <a:p>
              <a:pPr>
                <a:spcBef>
                  <a:spcPct val="0"/>
                </a:spcBef>
                <a:buClrTx/>
                <a:buSzTx/>
                <a:buFontTx/>
                <a:buNone/>
              </a:pPr>
              <a:r>
                <a:rPr lang="en-US" altLang="en-US" sz="2000">
                  <a:latin typeface="Times New Roman" panose="02020603050405020304" pitchFamily="18" charset="0"/>
                </a:rPr>
                <a:t>3 5 7</a:t>
              </a:r>
            </a:p>
            <a:p>
              <a:pPr>
                <a:spcBef>
                  <a:spcPct val="0"/>
                </a:spcBef>
                <a:buClrTx/>
                <a:buSzTx/>
                <a:buFontTx/>
                <a:buNone/>
              </a:pPr>
              <a:r>
                <a:rPr lang="en-US" altLang="en-US" sz="2000">
                  <a:latin typeface="Times New Roman" panose="02020603050405020304" pitchFamily="18" charset="0"/>
                </a:rPr>
                <a:t>6 8 9</a:t>
              </a:r>
            </a:p>
          </p:txBody>
        </p:sp>
        <p:sp>
          <p:nvSpPr>
            <p:cNvPr id="19496" name="Line 32"/>
            <p:cNvSpPr>
              <a:spLocks noChangeShapeType="1"/>
            </p:cNvSpPr>
            <p:nvPr/>
          </p:nvSpPr>
          <p:spPr bwMode="auto">
            <a:xfrm>
              <a:off x="3984" y="1824"/>
              <a:ext cx="528" cy="33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97" name="Text Box 33"/>
            <p:cNvSpPr txBox="1">
              <a:spLocks noChangeArrowheads="1"/>
            </p:cNvSpPr>
            <p:nvPr/>
          </p:nvSpPr>
          <p:spPr bwMode="auto">
            <a:xfrm>
              <a:off x="4310" y="2121"/>
              <a:ext cx="4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3 6 7</a:t>
              </a:r>
            </a:p>
            <a:p>
              <a:pPr>
                <a:spcBef>
                  <a:spcPct val="0"/>
                </a:spcBef>
                <a:buClrTx/>
                <a:buSzTx/>
                <a:buFontTx/>
                <a:buNone/>
              </a:pPr>
              <a:r>
                <a:rPr lang="en-US" altLang="en-US" sz="2000">
                  <a:latin typeface="Times New Roman" panose="02020603050405020304" pitchFamily="18" charset="0"/>
                </a:rPr>
                <a:t>3 6 8</a:t>
              </a:r>
            </a:p>
          </p:txBody>
        </p:sp>
      </p:grpSp>
      <p:sp>
        <p:nvSpPr>
          <p:cNvPr id="19464" name="Text Box 34"/>
          <p:cNvSpPr txBox="1">
            <a:spLocks noChangeArrowheads="1"/>
          </p:cNvSpPr>
          <p:nvPr/>
        </p:nvSpPr>
        <p:spPr bwMode="auto">
          <a:xfrm>
            <a:off x="5715001" y="1905001"/>
            <a:ext cx="2403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Transaction: 1 2 3 5 6</a:t>
            </a:r>
          </a:p>
        </p:txBody>
      </p:sp>
      <p:sp>
        <p:nvSpPr>
          <p:cNvPr id="19465" name="Line 35"/>
          <p:cNvSpPr>
            <a:spLocks noChangeShapeType="1"/>
          </p:cNvSpPr>
          <p:nvPr/>
        </p:nvSpPr>
        <p:spPr bwMode="auto">
          <a:xfrm>
            <a:off x="6858000" y="2286000"/>
            <a:ext cx="152400" cy="1066800"/>
          </a:xfrm>
          <a:prstGeom prst="line">
            <a:avLst/>
          </a:prstGeom>
          <a:noFill/>
          <a:ln w="19050">
            <a:solidFill>
              <a:schemeClr val="folHlink"/>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66" name="Text Box 36"/>
          <p:cNvSpPr txBox="1">
            <a:spLocks noChangeArrowheads="1"/>
          </p:cNvSpPr>
          <p:nvPr/>
        </p:nvSpPr>
        <p:spPr bwMode="auto">
          <a:xfrm>
            <a:off x="3489326" y="3214689"/>
            <a:ext cx="1279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1 + 2 3 5 6</a:t>
            </a:r>
          </a:p>
        </p:txBody>
      </p:sp>
      <p:sp>
        <p:nvSpPr>
          <p:cNvPr id="19467" name="Line 37"/>
          <p:cNvSpPr>
            <a:spLocks noChangeShapeType="1"/>
          </p:cNvSpPr>
          <p:nvPr/>
        </p:nvSpPr>
        <p:spPr bwMode="auto">
          <a:xfrm>
            <a:off x="4800600" y="3429000"/>
            <a:ext cx="1143000" cy="457200"/>
          </a:xfrm>
          <a:prstGeom prst="line">
            <a:avLst/>
          </a:prstGeom>
          <a:noFill/>
          <a:ln w="19050">
            <a:solidFill>
              <a:schemeClr val="folHlink"/>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68" name="Text Box 38"/>
          <p:cNvSpPr txBox="1">
            <a:spLocks noChangeArrowheads="1"/>
          </p:cNvSpPr>
          <p:nvPr/>
        </p:nvSpPr>
        <p:spPr bwMode="auto">
          <a:xfrm>
            <a:off x="3108326" y="4814889"/>
            <a:ext cx="1279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1 2 + 3 5 6</a:t>
            </a:r>
          </a:p>
        </p:txBody>
      </p:sp>
      <p:sp>
        <p:nvSpPr>
          <p:cNvPr id="19469" name="Line 39"/>
          <p:cNvSpPr>
            <a:spLocks noChangeShapeType="1"/>
          </p:cNvSpPr>
          <p:nvPr/>
        </p:nvSpPr>
        <p:spPr bwMode="auto">
          <a:xfrm flipV="1">
            <a:off x="4419600" y="4648200"/>
            <a:ext cx="1524000" cy="381000"/>
          </a:xfrm>
          <a:prstGeom prst="line">
            <a:avLst/>
          </a:prstGeom>
          <a:noFill/>
          <a:ln w="19050">
            <a:solidFill>
              <a:schemeClr val="folHlink"/>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0" name="Text Box 40"/>
          <p:cNvSpPr txBox="1">
            <a:spLocks noChangeArrowheads="1"/>
          </p:cNvSpPr>
          <p:nvPr/>
        </p:nvSpPr>
        <p:spPr bwMode="auto">
          <a:xfrm>
            <a:off x="3200401" y="3733801"/>
            <a:ext cx="1089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1 3 + 5 6</a:t>
            </a:r>
          </a:p>
        </p:txBody>
      </p:sp>
      <p:sp>
        <p:nvSpPr>
          <p:cNvPr id="19471" name="Line 41"/>
          <p:cNvSpPr>
            <a:spLocks noChangeShapeType="1"/>
          </p:cNvSpPr>
          <p:nvPr/>
        </p:nvSpPr>
        <p:spPr bwMode="auto">
          <a:xfrm>
            <a:off x="4267200" y="3962400"/>
            <a:ext cx="2590800" cy="533400"/>
          </a:xfrm>
          <a:prstGeom prst="line">
            <a:avLst/>
          </a:prstGeom>
          <a:noFill/>
          <a:ln w="19050">
            <a:solidFill>
              <a:schemeClr val="folHlink"/>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2" name="Line 42"/>
          <p:cNvSpPr>
            <a:spLocks noChangeShapeType="1"/>
          </p:cNvSpPr>
          <p:nvPr/>
        </p:nvSpPr>
        <p:spPr bwMode="auto">
          <a:xfrm flipH="1">
            <a:off x="5943600" y="3276600"/>
            <a:ext cx="914400" cy="457200"/>
          </a:xfrm>
          <a:prstGeom prst="line">
            <a:avLst/>
          </a:prstGeom>
          <a:noFill/>
          <a:ln w="9525">
            <a:solidFill>
              <a:schemeClr val="hlink"/>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9473" name="Line 43"/>
          <p:cNvSpPr>
            <a:spLocks noChangeShapeType="1"/>
          </p:cNvSpPr>
          <p:nvPr/>
        </p:nvSpPr>
        <p:spPr bwMode="auto">
          <a:xfrm>
            <a:off x="6096000" y="4648200"/>
            <a:ext cx="685800" cy="533400"/>
          </a:xfrm>
          <a:prstGeom prst="line">
            <a:avLst/>
          </a:prstGeom>
          <a:noFill/>
          <a:ln w="9525">
            <a:solidFill>
              <a:schemeClr val="hlink"/>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9474" name="Line 44"/>
          <p:cNvSpPr>
            <a:spLocks noChangeShapeType="1"/>
          </p:cNvSpPr>
          <p:nvPr/>
        </p:nvSpPr>
        <p:spPr bwMode="auto">
          <a:xfrm>
            <a:off x="6019800" y="4800600"/>
            <a:ext cx="685800" cy="533400"/>
          </a:xfrm>
          <a:prstGeom prst="line">
            <a:avLst/>
          </a:prstGeom>
          <a:noFill/>
          <a:ln w="9525">
            <a:solidFill>
              <a:schemeClr val="hlink"/>
            </a:solidFill>
            <a:miter lim="800000"/>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9475" name="Line 45"/>
          <p:cNvSpPr>
            <a:spLocks noChangeShapeType="1"/>
          </p:cNvSpPr>
          <p:nvPr/>
        </p:nvSpPr>
        <p:spPr bwMode="auto">
          <a:xfrm>
            <a:off x="6019800" y="4038600"/>
            <a:ext cx="0" cy="533400"/>
          </a:xfrm>
          <a:prstGeom prst="line">
            <a:avLst/>
          </a:prstGeom>
          <a:noFill/>
          <a:ln w="9525">
            <a:solidFill>
              <a:schemeClr val="hlink"/>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9476" name="Line 46"/>
          <p:cNvSpPr>
            <a:spLocks noChangeShapeType="1"/>
          </p:cNvSpPr>
          <p:nvPr/>
        </p:nvSpPr>
        <p:spPr bwMode="auto">
          <a:xfrm>
            <a:off x="6019800" y="4800600"/>
            <a:ext cx="0" cy="533400"/>
          </a:xfrm>
          <a:prstGeom prst="line">
            <a:avLst/>
          </a:prstGeom>
          <a:noFill/>
          <a:ln w="9525">
            <a:solidFill>
              <a:schemeClr val="hlink"/>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extLst>
      <p:ext uri="{BB962C8B-B14F-4D97-AF65-F5344CB8AC3E}">
        <p14:creationId xmlns:p14="http://schemas.microsoft.com/office/powerpoint/2010/main" val="2089127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4A02462-AE8C-4C3F-BF7D-1EAA0670DC7E}" type="datetime4">
              <a:rPr lang="en-US" altLang="en-US" sz="1200"/>
              <a:pPr>
                <a:spcBef>
                  <a:spcPct val="0"/>
                </a:spcBef>
                <a:buClrTx/>
                <a:buSzTx/>
                <a:buFontTx/>
                <a:buNone/>
              </a:pPr>
              <a:t>April 7, 2020</a:t>
            </a:fld>
            <a:endParaRPr lang="en-US" altLang="en-US" sz="1200"/>
          </a:p>
        </p:txBody>
      </p:sp>
      <p:sp>
        <p:nvSpPr>
          <p:cNvPr id="20483"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t>Data Mining: Concepts and Techniques</a:t>
            </a:r>
          </a:p>
        </p:txBody>
      </p:sp>
      <p:sp>
        <p:nvSpPr>
          <p:cNvPr id="20484"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D0981C9-7E48-407A-915B-ACEFE38E0F97}" type="slidenum">
              <a:rPr lang="en-US" altLang="en-US" sz="1200"/>
              <a:pPr>
                <a:spcBef>
                  <a:spcPct val="0"/>
                </a:spcBef>
                <a:buClrTx/>
                <a:buSzTx/>
                <a:buFontTx/>
                <a:buNone/>
              </a:pPr>
              <a:t>43</a:t>
            </a:fld>
            <a:endParaRPr lang="en-US" altLang="en-US" sz="1200"/>
          </a:p>
        </p:txBody>
      </p:sp>
      <p:sp>
        <p:nvSpPr>
          <p:cNvPr id="20485" name="Rectangle 2"/>
          <p:cNvSpPr>
            <a:spLocks noGrp="1" noChangeArrowheads="1"/>
          </p:cNvSpPr>
          <p:nvPr>
            <p:ph type="title"/>
          </p:nvPr>
        </p:nvSpPr>
        <p:spPr>
          <a:xfrm>
            <a:off x="2147888" y="381000"/>
            <a:ext cx="8062912" cy="609600"/>
          </a:xfrm>
        </p:spPr>
        <p:txBody>
          <a:bodyPr/>
          <a:lstStyle/>
          <a:p>
            <a:pPr eaLnBrk="1" hangingPunct="1"/>
            <a:r>
              <a:rPr lang="en-US" altLang="en-US" sz="3200"/>
              <a:t>Challenges of Frequent Pattern Mining</a:t>
            </a:r>
          </a:p>
        </p:txBody>
      </p:sp>
      <p:sp>
        <p:nvSpPr>
          <p:cNvPr id="20486" name="Rectangle 3"/>
          <p:cNvSpPr>
            <a:spLocks noGrp="1" noChangeArrowheads="1"/>
          </p:cNvSpPr>
          <p:nvPr>
            <p:ph type="body" idx="1"/>
          </p:nvPr>
        </p:nvSpPr>
        <p:spPr>
          <a:xfrm>
            <a:off x="1905000" y="1447800"/>
            <a:ext cx="8497888" cy="5029200"/>
          </a:xfrm>
        </p:spPr>
        <p:txBody>
          <a:bodyPr/>
          <a:lstStyle/>
          <a:p>
            <a:pPr eaLnBrk="1" hangingPunct="1">
              <a:lnSpc>
                <a:spcPct val="130000"/>
              </a:lnSpc>
            </a:pPr>
            <a:r>
              <a:rPr lang="en-US" altLang="en-US" sz="2400"/>
              <a:t>Challenges</a:t>
            </a:r>
          </a:p>
          <a:p>
            <a:pPr lvl="1" eaLnBrk="1" hangingPunct="1">
              <a:lnSpc>
                <a:spcPct val="130000"/>
              </a:lnSpc>
            </a:pPr>
            <a:r>
              <a:rPr lang="en-US" altLang="en-US"/>
              <a:t>Multiple scans of transaction database</a:t>
            </a:r>
          </a:p>
          <a:p>
            <a:pPr lvl="1" eaLnBrk="1" hangingPunct="1">
              <a:lnSpc>
                <a:spcPct val="130000"/>
              </a:lnSpc>
            </a:pPr>
            <a:r>
              <a:rPr lang="en-US" altLang="en-US"/>
              <a:t>Huge number of candidates</a:t>
            </a:r>
          </a:p>
          <a:p>
            <a:pPr lvl="1" eaLnBrk="1" hangingPunct="1">
              <a:lnSpc>
                <a:spcPct val="130000"/>
              </a:lnSpc>
            </a:pPr>
            <a:r>
              <a:rPr lang="en-US" altLang="en-US"/>
              <a:t>Tedious workload of support counting for candidates</a:t>
            </a:r>
          </a:p>
          <a:p>
            <a:pPr eaLnBrk="1" hangingPunct="1">
              <a:lnSpc>
                <a:spcPct val="130000"/>
              </a:lnSpc>
            </a:pPr>
            <a:r>
              <a:rPr lang="en-US" altLang="en-US" sz="2400"/>
              <a:t>Improving Apriori: general ideas</a:t>
            </a:r>
          </a:p>
          <a:p>
            <a:pPr lvl="1" eaLnBrk="1" hangingPunct="1">
              <a:lnSpc>
                <a:spcPct val="130000"/>
              </a:lnSpc>
            </a:pPr>
            <a:r>
              <a:rPr lang="en-US" altLang="en-US"/>
              <a:t>Reduce passes of transaction database scans</a:t>
            </a:r>
          </a:p>
          <a:p>
            <a:pPr lvl="1" eaLnBrk="1" hangingPunct="1">
              <a:lnSpc>
                <a:spcPct val="130000"/>
              </a:lnSpc>
            </a:pPr>
            <a:r>
              <a:rPr lang="en-US" altLang="en-US"/>
              <a:t>Shrink number of candidates</a:t>
            </a:r>
          </a:p>
          <a:p>
            <a:pPr lvl="1" eaLnBrk="1" hangingPunct="1">
              <a:lnSpc>
                <a:spcPct val="130000"/>
              </a:lnSpc>
            </a:pPr>
            <a:r>
              <a:rPr lang="en-US" altLang="en-US"/>
              <a:t>Facilitate support counting of candidates</a:t>
            </a:r>
          </a:p>
        </p:txBody>
      </p:sp>
    </p:spTree>
    <p:extLst>
      <p:ext uri="{BB962C8B-B14F-4D97-AF65-F5344CB8AC3E}">
        <p14:creationId xmlns:p14="http://schemas.microsoft.com/office/powerpoint/2010/main" val="689192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B4CFF18-8DD6-4E44-8B10-6DF2C01115EB}" type="datetime4">
              <a:rPr lang="en-US" altLang="en-US" sz="1200"/>
              <a:pPr>
                <a:spcBef>
                  <a:spcPct val="0"/>
                </a:spcBef>
                <a:buClrTx/>
                <a:buSzTx/>
                <a:buFontTx/>
                <a:buNone/>
              </a:pPr>
              <a:t>April 7, 2020</a:t>
            </a:fld>
            <a:endParaRPr lang="en-US" altLang="en-US" sz="1200"/>
          </a:p>
        </p:txBody>
      </p:sp>
      <p:sp>
        <p:nvSpPr>
          <p:cNvPr id="21507" name="Footer Placeholder 4"/>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t>Data Mining: Concepts and Techniques</a:t>
            </a:r>
          </a:p>
        </p:txBody>
      </p:sp>
      <p:sp>
        <p:nvSpPr>
          <p:cNvPr id="21508" name="Slide Number Placeholder 5"/>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390A9BA-3993-4F81-A1C6-75D62D156904}" type="slidenum">
              <a:rPr lang="en-US" altLang="en-US" sz="1200"/>
              <a:pPr>
                <a:spcBef>
                  <a:spcPct val="0"/>
                </a:spcBef>
                <a:buClrTx/>
                <a:buSzTx/>
                <a:buFontTx/>
                <a:buNone/>
              </a:pPr>
              <a:t>44</a:t>
            </a:fld>
            <a:endParaRPr lang="en-US" altLang="en-US" sz="1200"/>
          </a:p>
        </p:txBody>
      </p:sp>
      <p:sp>
        <p:nvSpPr>
          <p:cNvPr id="21509" name="Rectangle 2"/>
          <p:cNvSpPr>
            <a:spLocks noGrp="1" noChangeArrowheads="1"/>
          </p:cNvSpPr>
          <p:nvPr>
            <p:ph type="title"/>
          </p:nvPr>
        </p:nvSpPr>
        <p:spPr>
          <a:xfrm>
            <a:off x="2438400" y="457200"/>
            <a:ext cx="7488238" cy="609600"/>
          </a:xfrm>
        </p:spPr>
        <p:txBody>
          <a:bodyPr/>
          <a:lstStyle/>
          <a:p>
            <a:pPr eaLnBrk="1" hangingPunct="1"/>
            <a:r>
              <a:rPr lang="en-US" altLang="en-US" sz="3200"/>
              <a:t>Partition: Scan Database Only Twice</a:t>
            </a:r>
          </a:p>
        </p:txBody>
      </p:sp>
      <p:sp>
        <p:nvSpPr>
          <p:cNvPr id="21510" name="Rectangle 3"/>
          <p:cNvSpPr>
            <a:spLocks noGrp="1" noChangeArrowheads="1"/>
          </p:cNvSpPr>
          <p:nvPr>
            <p:ph type="body" idx="1"/>
          </p:nvPr>
        </p:nvSpPr>
        <p:spPr/>
        <p:txBody>
          <a:bodyPr/>
          <a:lstStyle/>
          <a:p>
            <a:pPr eaLnBrk="1" hangingPunct="1">
              <a:lnSpc>
                <a:spcPct val="140000"/>
              </a:lnSpc>
            </a:pPr>
            <a:r>
              <a:rPr lang="en-US" altLang="en-US" sz="2400"/>
              <a:t>Any itemset that is potentially frequent in DB must be frequent in at least one of the partitions of DB</a:t>
            </a:r>
          </a:p>
          <a:p>
            <a:pPr lvl="1" eaLnBrk="1" hangingPunct="1">
              <a:lnSpc>
                <a:spcPct val="140000"/>
              </a:lnSpc>
            </a:pPr>
            <a:r>
              <a:rPr lang="en-US" altLang="en-US"/>
              <a:t>Scan 1: partition database and find local frequent patterns</a:t>
            </a:r>
          </a:p>
          <a:p>
            <a:pPr lvl="1" eaLnBrk="1" hangingPunct="1">
              <a:lnSpc>
                <a:spcPct val="140000"/>
              </a:lnSpc>
            </a:pPr>
            <a:r>
              <a:rPr lang="en-US" altLang="en-US"/>
              <a:t>Scan 2: consolidate global frequent patterns</a:t>
            </a:r>
          </a:p>
        </p:txBody>
      </p:sp>
    </p:spTree>
    <p:extLst>
      <p:ext uri="{BB962C8B-B14F-4D97-AF65-F5344CB8AC3E}">
        <p14:creationId xmlns:p14="http://schemas.microsoft.com/office/powerpoint/2010/main" val="1588105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782" y="993608"/>
            <a:ext cx="10778836" cy="5078313"/>
          </a:xfrm>
          <a:prstGeom prst="rect">
            <a:avLst/>
          </a:prstGeom>
        </p:spPr>
        <p:txBody>
          <a:bodyPr wrap="square">
            <a:spAutoFit/>
          </a:bodyPr>
          <a:lstStyle/>
          <a:p>
            <a:r>
              <a:rPr lang="en-US" sz="3600" b="1" dirty="0">
                <a:solidFill>
                  <a:srgbClr val="002060"/>
                </a:solidFill>
                <a:latin typeface="Arial" panose="020B0604020202020204" pitchFamily="34" charset="0"/>
              </a:rPr>
              <a:t>Exercises</a:t>
            </a:r>
            <a:r>
              <a:rPr lang="en-US" sz="2400" b="1" dirty="0">
                <a:solidFill>
                  <a:srgbClr val="002060"/>
                </a:solidFill>
                <a:latin typeface="Times New Roman" panose="02020603050405020304" pitchFamily="18" charset="0"/>
              </a:rPr>
              <a:t> </a:t>
            </a:r>
          </a:p>
          <a:p>
            <a:r>
              <a:rPr lang="en-US" sz="2400" b="1" dirty="0">
                <a:solidFill>
                  <a:srgbClr val="002060"/>
                </a:solidFill>
                <a:latin typeface="Georgia" panose="02040502050405020303" pitchFamily="18" charset="0"/>
              </a:rPr>
              <a:t>1. What is the </a:t>
            </a:r>
            <a:r>
              <a:rPr lang="en-US" sz="2400" b="1" dirty="0" err="1">
                <a:solidFill>
                  <a:srgbClr val="002060"/>
                </a:solidFill>
                <a:latin typeface="Georgia" panose="02040502050405020303" pitchFamily="18" charset="0"/>
              </a:rPr>
              <a:t>Apriori</a:t>
            </a:r>
            <a:r>
              <a:rPr lang="en-US" sz="2400" b="1" dirty="0">
                <a:solidFill>
                  <a:srgbClr val="002060"/>
                </a:solidFill>
                <a:latin typeface="Georgia" panose="02040502050405020303" pitchFamily="18" charset="0"/>
              </a:rPr>
              <a:t> property?</a:t>
            </a:r>
            <a:r>
              <a:rPr lang="en-US" sz="2400" b="1" dirty="0">
                <a:solidFill>
                  <a:srgbClr val="002060"/>
                </a:solidFill>
                <a:latin typeface="Times New Roman" panose="02020603050405020304" pitchFamily="18" charset="0"/>
              </a:rPr>
              <a:t> </a:t>
            </a:r>
          </a:p>
          <a:p>
            <a:r>
              <a:rPr lang="en-US" sz="2400" b="1" dirty="0">
                <a:solidFill>
                  <a:srgbClr val="002060"/>
                </a:solidFill>
                <a:latin typeface="Georgia" panose="02040502050405020303" pitchFamily="18" charset="0"/>
              </a:rPr>
              <a:t>2. Following is a list of five transactions that include items A, B, C, and D:</a:t>
            </a:r>
            <a:r>
              <a:rPr lang="en-US" sz="2400" b="1" dirty="0">
                <a:solidFill>
                  <a:srgbClr val="002060"/>
                </a:solidFill>
                <a:latin typeface="Times New Roman" panose="02020603050405020304" pitchFamily="18" charset="0"/>
              </a:rPr>
              <a:t> </a:t>
            </a:r>
          </a:p>
          <a:p>
            <a:r>
              <a:rPr lang="en-US" sz="2400" b="1" dirty="0">
                <a:solidFill>
                  <a:srgbClr val="002060"/>
                </a:solidFill>
                <a:latin typeface="Georgia" panose="02040502050405020303" pitchFamily="18" charset="0"/>
              </a:rPr>
              <a:t>• T1 : </a:t>
            </a:r>
            <a:r>
              <a:rPr lang="en-US" sz="2400" b="1" dirty="0">
                <a:solidFill>
                  <a:srgbClr val="002060"/>
                </a:solidFill>
                <a:latin typeface="Courier New" panose="02070309020205020404" pitchFamily="49" charset="0"/>
              </a:rPr>
              <a:t>{ A,B,C }</a:t>
            </a:r>
            <a:r>
              <a:rPr lang="en-US" sz="2400" b="1" dirty="0">
                <a:solidFill>
                  <a:srgbClr val="002060"/>
                </a:solidFill>
                <a:latin typeface="Times New Roman" panose="02020603050405020304" pitchFamily="18" charset="0"/>
              </a:rPr>
              <a:t> </a:t>
            </a:r>
          </a:p>
          <a:p>
            <a:r>
              <a:rPr lang="en-US" sz="2400" b="1" dirty="0">
                <a:solidFill>
                  <a:srgbClr val="002060"/>
                </a:solidFill>
                <a:latin typeface="Georgia" panose="02040502050405020303" pitchFamily="18" charset="0"/>
              </a:rPr>
              <a:t>• T2 : </a:t>
            </a:r>
            <a:r>
              <a:rPr lang="en-US" sz="2400" b="1" dirty="0">
                <a:solidFill>
                  <a:srgbClr val="002060"/>
                </a:solidFill>
                <a:latin typeface="Courier New" panose="02070309020205020404" pitchFamily="49" charset="0"/>
              </a:rPr>
              <a:t>{ A,C }</a:t>
            </a:r>
            <a:r>
              <a:rPr lang="en-US" sz="2400" b="1" dirty="0">
                <a:solidFill>
                  <a:srgbClr val="002060"/>
                </a:solidFill>
                <a:latin typeface="Times New Roman" panose="02020603050405020304" pitchFamily="18" charset="0"/>
              </a:rPr>
              <a:t> </a:t>
            </a:r>
          </a:p>
          <a:p>
            <a:r>
              <a:rPr lang="en-US" sz="2400" b="1" dirty="0">
                <a:solidFill>
                  <a:srgbClr val="002060"/>
                </a:solidFill>
                <a:latin typeface="Georgia" panose="02040502050405020303" pitchFamily="18" charset="0"/>
              </a:rPr>
              <a:t>• T3 : </a:t>
            </a:r>
            <a:r>
              <a:rPr lang="en-US" sz="2400" b="1" dirty="0">
                <a:solidFill>
                  <a:srgbClr val="002060"/>
                </a:solidFill>
                <a:latin typeface="Courier New" panose="02070309020205020404" pitchFamily="49" charset="0"/>
              </a:rPr>
              <a:t>{ B,C }</a:t>
            </a:r>
            <a:r>
              <a:rPr lang="en-US" sz="2400" b="1" dirty="0">
                <a:solidFill>
                  <a:srgbClr val="002060"/>
                </a:solidFill>
                <a:latin typeface="Times New Roman" panose="02020603050405020304" pitchFamily="18" charset="0"/>
              </a:rPr>
              <a:t> </a:t>
            </a:r>
          </a:p>
          <a:p>
            <a:r>
              <a:rPr lang="en-US" sz="2400" b="1" dirty="0">
                <a:solidFill>
                  <a:srgbClr val="002060"/>
                </a:solidFill>
                <a:latin typeface="Georgia" panose="02040502050405020303" pitchFamily="18" charset="0"/>
              </a:rPr>
              <a:t>• T4 : </a:t>
            </a:r>
            <a:r>
              <a:rPr lang="en-US" sz="2400" b="1" dirty="0">
                <a:solidFill>
                  <a:srgbClr val="002060"/>
                </a:solidFill>
                <a:latin typeface="Courier New" panose="02070309020205020404" pitchFamily="49" charset="0"/>
              </a:rPr>
              <a:t>{ A,D }</a:t>
            </a:r>
            <a:r>
              <a:rPr lang="en-US" sz="2400" b="1" dirty="0">
                <a:solidFill>
                  <a:srgbClr val="002060"/>
                </a:solidFill>
                <a:latin typeface="Times New Roman" panose="02020603050405020304" pitchFamily="18" charset="0"/>
              </a:rPr>
              <a:t> </a:t>
            </a:r>
          </a:p>
          <a:p>
            <a:r>
              <a:rPr lang="en-US" sz="2400" b="1" dirty="0">
                <a:solidFill>
                  <a:srgbClr val="002060"/>
                </a:solidFill>
                <a:latin typeface="Georgia" panose="02040502050405020303" pitchFamily="18" charset="0"/>
              </a:rPr>
              <a:t>• T5 : </a:t>
            </a:r>
            <a:r>
              <a:rPr lang="en-US" sz="2400" b="1" dirty="0">
                <a:solidFill>
                  <a:srgbClr val="002060"/>
                </a:solidFill>
                <a:latin typeface="Courier New" panose="02070309020205020404" pitchFamily="49" charset="0"/>
              </a:rPr>
              <a:t>{ A,C,D }</a:t>
            </a:r>
            <a:r>
              <a:rPr lang="en-US" sz="2400" b="1" dirty="0">
                <a:solidFill>
                  <a:srgbClr val="002060"/>
                </a:solidFill>
                <a:latin typeface="Times New Roman" panose="02020603050405020304" pitchFamily="18" charset="0"/>
              </a:rPr>
              <a:t> </a:t>
            </a:r>
          </a:p>
          <a:p>
            <a:r>
              <a:rPr lang="en-US" sz="2400" b="1" dirty="0">
                <a:solidFill>
                  <a:srgbClr val="002060"/>
                </a:solidFill>
                <a:latin typeface="Georgia" panose="02040502050405020303" pitchFamily="18" charset="0"/>
              </a:rPr>
              <a:t>Which </a:t>
            </a:r>
            <a:r>
              <a:rPr lang="en-US" sz="2400" b="1" dirty="0" err="1">
                <a:solidFill>
                  <a:srgbClr val="002060"/>
                </a:solidFill>
                <a:latin typeface="Georgia" panose="02040502050405020303" pitchFamily="18" charset="0"/>
              </a:rPr>
              <a:t>itemsets</a:t>
            </a:r>
            <a:r>
              <a:rPr lang="en-US" sz="2400" b="1" dirty="0">
                <a:solidFill>
                  <a:srgbClr val="002060"/>
                </a:solidFill>
                <a:latin typeface="Georgia" panose="02040502050405020303" pitchFamily="18" charset="0"/>
              </a:rPr>
              <a:t> satisfy the minimum support of 0.5? (Hint: An </a:t>
            </a:r>
            <a:r>
              <a:rPr lang="en-US" sz="2400" b="1" dirty="0" err="1">
                <a:solidFill>
                  <a:srgbClr val="002060"/>
                </a:solidFill>
                <a:latin typeface="Georgia" panose="02040502050405020303" pitchFamily="18" charset="0"/>
              </a:rPr>
              <a:t>itemset</a:t>
            </a:r>
            <a:r>
              <a:rPr lang="en-US" sz="2400" b="1" dirty="0">
                <a:solidFill>
                  <a:srgbClr val="002060"/>
                </a:solidFill>
                <a:latin typeface="Georgia" panose="02040502050405020303" pitchFamily="18" charset="0"/>
              </a:rPr>
              <a:t> may include more than one item.)</a:t>
            </a:r>
            <a:r>
              <a:rPr lang="en-US" sz="2400" b="1" dirty="0">
                <a:solidFill>
                  <a:srgbClr val="002060"/>
                </a:solidFill>
                <a:latin typeface="Times New Roman" panose="02020603050405020304" pitchFamily="18" charset="0"/>
              </a:rPr>
              <a:t> </a:t>
            </a:r>
          </a:p>
          <a:p>
            <a:r>
              <a:rPr lang="en-US" sz="2400" b="1" dirty="0">
                <a:solidFill>
                  <a:srgbClr val="002060"/>
                </a:solidFill>
                <a:latin typeface="Georgia" panose="02040502050405020303" pitchFamily="18" charset="0"/>
              </a:rPr>
              <a:t>3. How are interesting rules identified? How are interesting rules</a:t>
            </a:r>
            <a:r>
              <a:rPr lang="en-US" sz="2400" b="1" dirty="0">
                <a:solidFill>
                  <a:srgbClr val="002060"/>
                </a:solidFill>
                <a:latin typeface="Times New Roman" panose="02020603050405020304" pitchFamily="18" charset="0"/>
              </a:rPr>
              <a:t> </a:t>
            </a:r>
          </a:p>
          <a:p>
            <a:r>
              <a:rPr lang="en-US" sz="2400" b="1" dirty="0">
                <a:solidFill>
                  <a:srgbClr val="002060"/>
                </a:solidFill>
                <a:latin typeface="Georgia" panose="02040502050405020303" pitchFamily="18" charset="0"/>
              </a:rPr>
              <a:t>distinguished from coincidental rules?</a:t>
            </a:r>
            <a:r>
              <a:rPr lang="en-US" sz="2400" b="1" dirty="0">
                <a:solidFill>
                  <a:srgbClr val="002060"/>
                </a:solidFill>
                <a:latin typeface="Times New Roman" panose="02020603050405020304" pitchFamily="18" charset="0"/>
              </a:rPr>
              <a:t> </a:t>
            </a:r>
          </a:p>
        </p:txBody>
      </p:sp>
    </p:spTree>
    <p:extLst>
      <p:ext uri="{BB962C8B-B14F-4D97-AF65-F5344CB8AC3E}">
        <p14:creationId xmlns:p14="http://schemas.microsoft.com/office/powerpoint/2010/main" val="1479417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57EFAF-3898-5D41-8687-6C63FE10A0F1}"/>
              </a:ext>
            </a:extLst>
          </p:cNvPr>
          <p:cNvSpPr/>
          <p:nvPr/>
        </p:nvSpPr>
        <p:spPr>
          <a:xfrm>
            <a:off x="2093494" y="2331349"/>
            <a:ext cx="7724273" cy="830997"/>
          </a:xfrm>
          <a:prstGeom prst="rect">
            <a:avLst/>
          </a:prstGeom>
        </p:spPr>
        <p:txBody>
          <a:bodyPr wrap="square">
            <a:spAutoFit/>
          </a:bodyPr>
          <a:lstStyle/>
          <a:p>
            <a:pPr algn="ctr"/>
            <a:r>
              <a:rPr lang="en-IN" sz="4800" b="1" dirty="0">
                <a:latin typeface="TimesNewRomanPS"/>
              </a:rPr>
              <a:t>Regression Analysis </a:t>
            </a:r>
            <a:endParaRPr lang="en-IN" sz="4800" dirty="0">
              <a:effectLst/>
            </a:endParaRPr>
          </a:p>
        </p:txBody>
      </p:sp>
    </p:spTree>
    <p:extLst>
      <p:ext uri="{BB962C8B-B14F-4D97-AF65-F5344CB8AC3E}">
        <p14:creationId xmlns:p14="http://schemas.microsoft.com/office/powerpoint/2010/main" val="35615563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A7DB-9102-DF4D-9267-7873FDDC657A}"/>
              </a:ext>
            </a:extLst>
          </p:cNvPr>
          <p:cNvSpPr>
            <a:spLocks noGrp="1"/>
          </p:cNvSpPr>
          <p:nvPr>
            <p:ph type="title"/>
          </p:nvPr>
        </p:nvSpPr>
        <p:spPr/>
        <p:txBody>
          <a:bodyPr>
            <a:noAutofit/>
          </a:bodyPr>
          <a:lstStyle/>
          <a:p>
            <a:r>
              <a:rPr lang="en-IN" sz="3200" dirty="0"/>
              <a:t>Regression analysis is useful for answering the following kinds of questions: </a:t>
            </a:r>
            <a:br>
              <a:rPr lang="en-IN" sz="3200" dirty="0"/>
            </a:br>
            <a:endParaRPr lang="en-US" sz="3200" dirty="0"/>
          </a:p>
        </p:txBody>
      </p:sp>
      <p:sp>
        <p:nvSpPr>
          <p:cNvPr id="3" name="Content Placeholder 2">
            <a:extLst>
              <a:ext uri="{FF2B5EF4-FFF2-40B4-BE49-F238E27FC236}">
                <a16:creationId xmlns:a16="http://schemas.microsoft.com/office/drawing/2014/main" id="{6914C2DC-C9A6-0840-A001-1C2CD8729643}"/>
              </a:ext>
            </a:extLst>
          </p:cNvPr>
          <p:cNvSpPr>
            <a:spLocks noGrp="1"/>
          </p:cNvSpPr>
          <p:nvPr>
            <p:ph idx="1"/>
          </p:nvPr>
        </p:nvSpPr>
        <p:spPr/>
        <p:txBody>
          <a:bodyPr/>
          <a:lstStyle/>
          <a:p>
            <a:pPr marL="0" indent="0">
              <a:buNone/>
            </a:pPr>
            <a:r>
              <a:rPr lang="en-IN" dirty="0"/>
              <a:t>• What is a person's expected income? </a:t>
            </a:r>
          </a:p>
          <a:p>
            <a:pPr marL="0" indent="0">
              <a:buNone/>
            </a:pPr>
            <a:r>
              <a:rPr lang="en-IN" dirty="0"/>
              <a:t>• What is the probability that an applicant will default on a loan?</a:t>
            </a:r>
            <a:br>
              <a:rPr lang="en-IN" dirty="0"/>
            </a:br>
            <a:endParaRPr lang="en-IN" dirty="0"/>
          </a:p>
          <a:p>
            <a:pPr marL="0" indent="0">
              <a:buNone/>
            </a:pPr>
            <a:endParaRPr lang="en-IN" dirty="0"/>
          </a:p>
          <a:p>
            <a:pPr marL="0" indent="0">
              <a:buNone/>
            </a:pPr>
            <a:endParaRPr lang="en-IN" dirty="0"/>
          </a:p>
          <a:p>
            <a:pPr marL="0" indent="0">
              <a:buNone/>
            </a:pPr>
            <a:r>
              <a:rPr lang="en-IN" dirty="0"/>
              <a:t>Regression analysis is a useful explanatory tool that can identify the input variables that have the greatest statistical influence on the outcome. </a:t>
            </a:r>
          </a:p>
          <a:p>
            <a:pPr marL="0" indent="0">
              <a:buNone/>
            </a:pPr>
            <a:endParaRPr lang="en-IN" dirty="0"/>
          </a:p>
          <a:p>
            <a:endParaRPr lang="en-US" dirty="0"/>
          </a:p>
        </p:txBody>
      </p:sp>
    </p:spTree>
    <p:extLst>
      <p:ext uri="{BB962C8B-B14F-4D97-AF65-F5344CB8AC3E}">
        <p14:creationId xmlns:p14="http://schemas.microsoft.com/office/powerpoint/2010/main" val="168288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8E07-D789-474E-BAEC-7B0D14580BE8}"/>
              </a:ext>
            </a:extLst>
          </p:cNvPr>
          <p:cNvSpPr>
            <a:spLocks noGrp="1"/>
          </p:cNvSpPr>
          <p:nvPr>
            <p:ph type="title"/>
          </p:nvPr>
        </p:nvSpPr>
        <p:spPr>
          <a:xfrm>
            <a:off x="838200" y="168441"/>
            <a:ext cx="10515600" cy="1239253"/>
          </a:xfrm>
        </p:spPr>
        <p:txBody>
          <a:bodyPr>
            <a:normAutofit fontScale="90000"/>
          </a:bodyPr>
          <a:lstStyle/>
          <a:p>
            <a:pPr algn="ctr"/>
            <a:r>
              <a:rPr lang="en-IN" b="1" dirty="0">
                <a:latin typeface="TimesNewRomanPS"/>
              </a:rPr>
              <a:t>Regression Analysis </a:t>
            </a:r>
            <a:br>
              <a:rPr lang="en-IN" dirty="0"/>
            </a:br>
            <a:endParaRPr lang="en-US" dirty="0"/>
          </a:p>
        </p:txBody>
      </p:sp>
      <p:sp>
        <p:nvSpPr>
          <p:cNvPr id="3" name="Content Placeholder 2">
            <a:extLst>
              <a:ext uri="{FF2B5EF4-FFF2-40B4-BE49-F238E27FC236}">
                <a16:creationId xmlns:a16="http://schemas.microsoft.com/office/drawing/2014/main" id="{844DEAF2-ED7A-094A-9019-755F0ABF3194}"/>
              </a:ext>
            </a:extLst>
          </p:cNvPr>
          <p:cNvSpPr>
            <a:spLocks noGrp="1"/>
          </p:cNvSpPr>
          <p:nvPr>
            <p:ph idx="1"/>
          </p:nvPr>
        </p:nvSpPr>
        <p:spPr>
          <a:xfrm>
            <a:off x="838200" y="1572961"/>
            <a:ext cx="10515600" cy="4351338"/>
          </a:xfrm>
        </p:spPr>
        <p:txBody>
          <a:bodyPr/>
          <a:lstStyle/>
          <a:p>
            <a:pPr algn="just"/>
            <a:r>
              <a:rPr lang="en-IN" dirty="0">
                <a:latin typeface="Apple Braille" pitchFamily="2" charset="0"/>
              </a:rPr>
              <a:t>Regression analysis is a useful explanatory tool that can identify the input variables that have the greatest statistical influence on the outcome. </a:t>
            </a:r>
          </a:p>
          <a:p>
            <a:pPr algn="just"/>
            <a:r>
              <a:rPr lang="en-IN" dirty="0">
                <a:latin typeface="Apple Braille" pitchFamily="2" charset="0"/>
              </a:rPr>
              <a:t>For example, if it is found that the reading level of 10- year-old students is an excellent predictor of the students' success in high school and a factor in their attending college, then additional emphasis on reading can be considered, implemented, and evaluated to improve students' reading levels at a younger age.</a:t>
            </a:r>
            <a:br>
              <a:rPr lang="en-IN" dirty="0">
                <a:latin typeface="Apple Braille" pitchFamily="2" charset="0"/>
              </a:rPr>
            </a:br>
            <a:endParaRPr lang="en-IN" dirty="0">
              <a:latin typeface="Apple Braille" pitchFamily="2" charset="0"/>
            </a:endParaRPr>
          </a:p>
          <a:p>
            <a:pPr algn="just"/>
            <a:endParaRPr lang="en-US" dirty="0">
              <a:latin typeface="Apple Braille" pitchFamily="2" charset="0"/>
            </a:endParaRPr>
          </a:p>
        </p:txBody>
      </p:sp>
    </p:spTree>
    <p:extLst>
      <p:ext uri="{BB962C8B-B14F-4D97-AF65-F5344CB8AC3E}">
        <p14:creationId xmlns:p14="http://schemas.microsoft.com/office/powerpoint/2010/main" val="3787061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E231-D56F-FF44-ACC7-BC4FE88DA881}"/>
              </a:ext>
            </a:extLst>
          </p:cNvPr>
          <p:cNvSpPr>
            <a:spLocks noGrp="1"/>
          </p:cNvSpPr>
          <p:nvPr>
            <p:ph type="title"/>
          </p:nvPr>
        </p:nvSpPr>
        <p:spPr/>
        <p:txBody>
          <a:bodyPr/>
          <a:lstStyle/>
          <a:p>
            <a:r>
              <a:rPr lang="en-IN" b="1" dirty="0"/>
              <a:t>Linear Regression </a:t>
            </a:r>
            <a:br>
              <a:rPr lang="en-IN" dirty="0"/>
            </a:br>
            <a:endParaRPr lang="en-US" dirty="0"/>
          </a:p>
        </p:txBody>
      </p:sp>
      <p:sp>
        <p:nvSpPr>
          <p:cNvPr id="3" name="Content Placeholder 2">
            <a:extLst>
              <a:ext uri="{FF2B5EF4-FFF2-40B4-BE49-F238E27FC236}">
                <a16:creationId xmlns:a16="http://schemas.microsoft.com/office/drawing/2014/main" id="{E1F8F8F1-B094-B749-A0FB-BEF7DB25A73E}"/>
              </a:ext>
            </a:extLst>
          </p:cNvPr>
          <p:cNvSpPr>
            <a:spLocks noGrp="1"/>
          </p:cNvSpPr>
          <p:nvPr>
            <p:ph idx="1"/>
          </p:nvPr>
        </p:nvSpPr>
        <p:spPr/>
        <p:txBody>
          <a:bodyPr/>
          <a:lstStyle/>
          <a:p>
            <a:pPr algn="just"/>
            <a:r>
              <a:rPr lang="en-IN" dirty="0"/>
              <a:t>Linear regression is an analytical technique used to model the relationship between several input variables and a continuous outcome variable. </a:t>
            </a:r>
          </a:p>
          <a:p>
            <a:pPr algn="just"/>
            <a:r>
              <a:rPr lang="en-IN" dirty="0"/>
              <a:t>A linear regression model is a probabilistic one that accounts for the randomness that can affect any particular outcome. </a:t>
            </a:r>
          </a:p>
          <a:p>
            <a:pPr algn="just"/>
            <a:r>
              <a:rPr lang="en-IN" dirty="0"/>
              <a:t>Based on known input values, a linear regression model provides the expected value of the outcome variable based on the values of the input variables, but some uncertainty may remain in predicting any particular outcome. </a:t>
            </a:r>
          </a:p>
          <a:p>
            <a:pPr algn="just"/>
            <a:endParaRPr lang="en-US" dirty="0"/>
          </a:p>
        </p:txBody>
      </p:sp>
    </p:spTree>
    <p:extLst>
      <p:ext uri="{BB962C8B-B14F-4D97-AF65-F5344CB8AC3E}">
        <p14:creationId xmlns:p14="http://schemas.microsoft.com/office/powerpoint/2010/main" val="4188397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82" y="166255"/>
            <a:ext cx="10681854" cy="6265113"/>
          </a:xfrm>
          <a:prstGeom prst="rect">
            <a:avLst/>
          </a:prstGeom>
        </p:spPr>
      </p:pic>
    </p:spTree>
    <p:extLst>
      <p:ext uri="{BB962C8B-B14F-4D97-AF65-F5344CB8AC3E}">
        <p14:creationId xmlns:p14="http://schemas.microsoft.com/office/powerpoint/2010/main" val="1100344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90B2-8EAE-7545-BEC4-3E1E6C5BB3C4}"/>
              </a:ext>
            </a:extLst>
          </p:cNvPr>
          <p:cNvSpPr>
            <a:spLocks noGrp="1"/>
          </p:cNvSpPr>
          <p:nvPr>
            <p:ph type="title"/>
          </p:nvPr>
        </p:nvSpPr>
        <p:spPr>
          <a:xfrm>
            <a:off x="838200" y="365126"/>
            <a:ext cx="10515600" cy="1090696"/>
          </a:xfrm>
        </p:spPr>
        <p:txBody>
          <a:bodyPr>
            <a:normAutofit fontScale="90000"/>
          </a:bodyPr>
          <a:lstStyle/>
          <a:p>
            <a:pPr algn="ctr"/>
            <a:r>
              <a:rPr lang="en-IN" b="1" dirty="0"/>
              <a:t>Use Cases </a:t>
            </a:r>
            <a:br>
              <a:rPr lang="en-IN" dirty="0"/>
            </a:br>
            <a:endParaRPr lang="en-US" dirty="0"/>
          </a:p>
        </p:txBody>
      </p:sp>
      <p:sp>
        <p:nvSpPr>
          <p:cNvPr id="3" name="Content Placeholder 2">
            <a:extLst>
              <a:ext uri="{FF2B5EF4-FFF2-40B4-BE49-F238E27FC236}">
                <a16:creationId xmlns:a16="http://schemas.microsoft.com/office/drawing/2014/main" id="{E60332C7-4B17-3443-B506-63641AEFD3DE}"/>
              </a:ext>
            </a:extLst>
          </p:cNvPr>
          <p:cNvSpPr>
            <a:spLocks noGrp="1"/>
          </p:cNvSpPr>
          <p:nvPr>
            <p:ph idx="1"/>
          </p:nvPr>
        </p:nvSpPr>
        <p:spPr>
          <a:xfrm>
            <a:off x="838200" y="1455822"/>
            <a:ext cx="10515600" cy="3826041"/>
          </a:xfrm>
        </p:spPr>
        <p:txBody>
          <a:bodyPr/>
          <a:lstStyle/>
          <a:p>
            <a:pPr algn="just"/>
            <a:r>
              <a:rPr lang="en-IN" b="1" dirty="0"/>
              <a:t>Real estate: </a:t>
            </a:r>
            <a:r>
              <a:rPr lang="en-IN" dirty="0"/>
              <a:t>model helps set or evaluate the list price of a home on the market. </a:t>
            </a:r>
          </a:p>
          <a:p>
            <a:pPr algn="just"/>
            <a:endParaRPr lang="en-IN" dirty="0"/>
          </a:p>
          <a:p>
            <a:pPr algn="just"/>
            <a:r>
              <a:rPr lang="en-IN" b="1" dirty="0"/>
              <a:t>Demand forecasting: </a:t>
            </a:r>
            <a:r>
              <a:rPr lang="en-IN" dirty="0"/>
              <a:t>Businesses and governments can use linear regression models to predict demand for goods and services. </a:t>
            </a:r>
          </a:p>
          <a:p>
            <a:pPr algn="just"/>
            <a:endParaRPr lang="en-IN" dirty="0"/>
          </a:p>
          <a:p>
            <a:pPr algn="just"/>
            <a:r>
              <a:rPr lang="en-IN" b="1" dirty="0"/>
              <a:t>Medical: u</a:t>
            </a:r>
            <a:r>
              <a:rPr lang="en-IN" dirty="0"/>
              <a:t>sed to analyse the effect of a proposed radiation treatment on reducing tumour sizes. </a:t>
            </a:r>
          </a:p>
          <a:p>
            <a:pPr marL="0" indent="0" algn="just">
              <a:buNone/>
            </a:pPr>
            <a:endParaRPr lang="en-IN" dirty="0"/>
          </a:p>
        </p:txBody>
      </p:sp>
    </p:spTree>
    <p:extLst>
      <p:ext uri="{BB962C8B-B14F-4D97-AF65-F5344CB8AC3E}">
        <p14:creationId xmlns:p14="http://schemas.microsoft.com/office/powerpoint/2010/main" val="1257227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2A60-E025-C743-9994-B330B76A8156}"/>
              </a:ext>
            </a:extLst>
          </p:cNvPr>
          <p:cNvSpPr>
            <a:spLocks noGrp="1"/>
          </p:cNvSpPr>
          <p:nvPr>
            <p:ph type="title"/>
          </p:nvPr>
        </p:nvSpPr>
        <p:spPr>
          <a:xfrm>
            <a:off x="934453" y="243305"/>
            <a:ext cx="10515600" cy="482176"/>
          </a:xfrm>
        </p:spPr>
        <p:txBody>
          <a:bodyPr>
            <a:normAutofit fontScale="90000"/>
          </a:bodyPr>
          <a:lstStyle/>
          <a:p>
            <a:pPr algn="ctr"/>
            <a:r>
              <a:rPr lang="en-IN" b="1" dirty="0"/>
              <a:t>Model Description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7EB6472-60C1-CE48-B4FF-4F6DFC937640}"/>
                  </a:ext>
                </a:extLst>
              </p:cNvPr>
              <p:cNvSpPr>
                <a:spLocks noGrp="1"/>
              </p:cNvSpPr>
              <p:nvPr>
                <p:ph idx="1"/>
              </p:nvPr>
            </p:nvSpPr>
            <p:spPr>
              <a:xfrm>
                <a:off x="838200" y="1043572"/>
                <a:ext cx="10515600" cy="4351338"/>
              </a:xfrm>
            </p:spPr>
            <p:txBody>
              <a:bodyPr/>
              <a:lstStyle/>
              <a:p>
                <a:r>
                  <a:rPr lang="en-IN" dirty="0"/>
                  <a:t>there is a linear relationship between the input variables and the outcome variable. </a:t>
                </a:r>
              </a:p>
              <a:p>
                <a:r>
                  <a:rPr lang="en-IN" dirty="0"/>
                  <a:t>relationship can be expressed as shown in Equation </a:t>
                </a:r>
              </a:p>
              <a:p>
                <a:r>
                  <a:rPr lang="en-IN" dirty="0"/>
                  <a:t>Y = </a:t>
                </a:r>
                <a:r>
                  <a:rPr lang="el-GR" dirty="0"/>
                  <a:t>β0 + β1</a:t>
                </a:r>
                <a:r>
                  <a:rPr lang="en-IN" dirty="0"/>
                  <a:t>x1 + </a:t>
                </a:r>
                <a:r>
                  <a:rPr lang="el-GR" dirty="0"/>
                  <a:t>β2 </a:t>
                </a:r>
                <a:r>
                  <a:rPr lang="en-IN" dirty="0"/>
                  <a:t>x 2.......... + </a:t>
                </a:r>
                <a:r>
                  <a:rPr lang="el-GR" dirty="0"/>
                  <a:t>β</a:t>
                </a:r>
                <a:r>
                  <a:rPr lang="en-IN" dirty="0"/>
                  <a:t>p-1 x p-1 +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endParaRPr lang="en-IN" dirty="0"/>
              </a:p>
              <a:p>
                <a:endParaRPr lang="en-US" dirty="0"/>
              </a:p>
            </p:txBody>
          </p:sp>
        </mc:Choice>
        <mc:Fallback>
          <p:sp>
            <p:nvSpPr>
              <p:cNvPr id="3" name="Content Placeholder 2">
                <a:extLst>
                  <a:ext uri="{FF2B5EF4-FFF2-40B4-BE49-F238E27FC236}">
                    <a16:creationId xmlns:a16="http://schemas.microsoft.com/office/drawing/2014/main" id="{47EB6472-60C1-CE48-B4FF-4F6DFC937640}"/>
                  </a:ext>
                </a:extLst>
              </p:cNvPr>
              <p:cNvSpPr>
                <a:spLocks noGrp="1" noRot="1" noChangeAspect="1" noMove="1" noResize="1" noEditPoints="1" noAdjustHandles="1" noChangeArrowheads="1" noChangeShapeType="1" noTextEdit="1"/>
              </p:cNvSpPr>
              <p:nvPr>
                <p:ph idx="1"/>
              </p:nvPr>
            </p:nvSpPr>
            <p:spPr>
              <a:xfrm>
                <a:off x="838200" y="1043572"/>
                <a:ext cx="10515600" cy="4351338"/>
              </a:xfrm>
              <a:blipFill>
                <a:blip r:embed="rId2"/>
                <a:stretch>
                  <a:fillRect l="-965" t="-2326"/>
                </a:stretch>
              </a:blipFill>
            </p:spPr>
            <p:txBody>
              <a:bodyPr/>
              <a:lstStyle/>
              <a:p>
                <a:r>
                  <a:rPr lang="en-US">
                    <a:noFill/>
                  </a:rPr>
                  <a:t> </a:t>
                </a:r>
              </a:p>
            </p:txBody>
          </p:sp>
        </mc:Fallback>
      </mc:AlternateContent>
      <p:sp>
        <p:nvSpPr>
          <p:cNvPr id="4" name="Rectangle 1">
            <a:extLst>
              <a:ext uri="{FF2B5EF4-FFF2-40B4-BE49-F238E27FC236}">
                <a16:creationId xmlns:a16="http://schemas.microsoft.com/office/drawing/2014/main" id="{DAAC674B-FA49-7D4E-B0C9-E005360BBE8F}"/>
              </a:ext>
            </a:extLst>
          </p:cNvPr>
          <p:cNvSpPr>
            <a:spLocks noChangeArrowheads="1"/>
          </p:cNvSpPr>
          <p:nvPr/>
        </p:nvSpPr>
        <p:spPr bwMode="auto">
          <a:xfrm>
            <a:off x="934453" y="3262561"/>
            <a:ext cx="9260099"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NewRomanPSMT"/>
              </a:rPr>
              <a:t>where:</a:t>
            </a:r>
            <a:br>
              <a:rPr kumimoji="0" lang="en-US" altLang="en-US" sz="2400" b="0" i="0" u="none" strike="noStrike" cap="none" normalizeH="0" baseline="0" dirty="0">
                <a:ln>
                  <a:noFill/>
                </a:ln>
                <a:solidFill>
                  <a:schemeClr val="tx1"/>
                </a:solidFill>
                <a:effectLst/>
                <a:latin typeface="TimesNewRomanPSMT"/>
              </a:rPr>
            </a:br>
            <a:r>
              <a:rPr kumimoji="0" lang="en-US" altLang="en-US" sz="2400" b="0" i="0" u="none" strike="noStrike" cap="none" normalizeH="0" baseline="0" dirty="0">
                <a:ln>
                  <a:noFill/>
                </a:ln>
                <a:solidFill>
                  <a:schemeClr val="tx1"/>
                </a:solidFill>
                <a:effectLst/>
                <a:latin typeface="TimesNewRomanPSMT"/>
              </a:rPr>
              <a:t>y is the outcome variable</a:t>
            </a:r>
            <a:br>
              <a:rPr kumimoji="0" lang="en-US" altLang="en-US" sz="2400" b="0" i="0" u="none" strike="noStrike" cap="none" normalizeH="0" baseline="0" dirty="0">
                <a:ln>
                  <a:noFill/>
                </a:ln>
                <a:solidFill>
                  <a:schemeClr val="tx1"/>
                </a:solidFill>
                <a:effectLst/>
                <a:latin typeface="TimesNewRomanPSMT"/>
              </a:rPr>
            </a:br>
            <a:r>
              <a:rPr kumimoji="0" lang="en-US" altLang="en-US" sz="2800" b="0" i="0" u="none" strike="noStrike" cap="none" normalizeH="0" baseline="0" dirty="0" err="1">
                <a:ln>
                  <a:noFill/>
                </a:ln>
                <a:solidFill>
                  <a:schemeClr val="tx1"/>
                </a:solidFill>
                <a:effectLst/>
                <a:latin typeface="TimesNewRomanPSMT"/>
              </a:rPr>
              <a:t>x</a:t>
            </a:r>
            <a:r>
              <a:rPr kumimoji="0" lang="en-US" altLang="en-US" sz="1200" b="0" i="0" u="none" strike="noStrike" cap="none" normalizeH="0" baseline="0" dirty="0" err="1">
                <a:ln>
                  <a:noFill/>
                </a:ln>
                <a:solidFill>
                  <a:schemeClr val="tx1"/>
                </a:solidFill>
                <a:effectLst/>
                <a:latin typeface="TimesNewRomanPSMT"/>
              </a:rPr>
              <a:t>j</a:t>
            </a:r>
            <a:r>
              <a:rPr kumimoji="0" lang="en-US" altLang="en-US" sz="1200" b="0" i="0" u="none" strike="noStrike" cap="none" normalizeH="0" baseline="0" dirty="0">
                <a:ln>
                  <a:noFill/>
                </a:ln>
                <a:solidFill>
                  <a:schemeClr val="tx1"/>
                </a:solidFill>
                <a:effectLst/>
                <a:latin typeface="TimesNewRomanPSMT"/>
              </a:rPr>
              <a:t> </a:t>
            </a:r>
            <a:r>
              <a:rPr kumimoji="0" lang="en-US" altLang="en-US" sz="2400" b="0" i="0" u="none" strike="noStrike" cap="none" normalizeH="0" baseline="0" dirty="0">
                <a:ln>
                  <a:noFill/>
                </a:ln>
                <a:solidFill>
                  <a:schemeClr val="tx1"/>
                </a:solidFill>
                <a:effectLst/>
                <a:latin typeface="TimesNewRomanPSMT"/>
              </a:rPr>
              <a:t>are the input variables, for</a:t>
            </a:r>
            <a:br>
              <a:rPr kumimoji="0" lang="en-US" altLang="en-US" sz="2400" b="0" i="0" u="none" strike="noStrike" cap="none" normalizeH="0" baseline="0" dirty="0">
                <a:ln>
                  <a:noFill/>
                </a:ln>
                <a:solidFill>
                  <a:schemeClr val="tx1"/>
                </a:solidFill>
                <a:effectLst/>
                <a:latin typeface="TimesNewRomanPSMT"/>
              </a:rPr>
            </a:br>
            <a:r>
              <a:rPr kumimoji="0" lang="en-US" altLang="en-US" sz="2400" b="0" i="0" u="none" strike="noStrike" cap="none" normalizeH="0" baseline="0" dirty="0">
                <a:ln>
                  <a:noFill/>
                </a:ln>
                <a:solidFill>
                  <a:schemeClr val="tx1"/>
                </a:solidFill>
                <a:effectLst/>
                <a:latin typeface="TimesNewRomanPSMT"/>
              </a:rPr>
              <a:t>β</a:t>
            </a:r>
            <a:r>
              <a:rPr kumimoji="0" lang="en-US" altLang="en-US" sz="1200" b="0" i="0" u="none" strike="noStrike" cap="none" normalizeH="0" baseline="0" dirty="0">
                <a:ln>
                  <a:noFill/>
                </a:ln>
                <a:solidFill>
                  <a:schemeClr val="tx1"/>
                </a:solidFill>
                <a:effectLst/>
                <a:latin typeface="TimesNewRomanPSMT"/>
              </a:rPr>
              <a:t>0 </a:t>
            </a:r>
            <a:r>
              <a:rPr kumimoji="0" lang="en-US" altLang="en-US" sz="2400" b="0" i="0" u="none" strike="noStrike" cap="none" normalizeH="0" baseline="0" dirty="0">
                <a:ln>
                  <a:noFill/>
                </a:ln>
                <a:solidFill>
                  <a:schemeClr val="tx1"/>
                </a:solidFill>
                <a:effectLst/>
                <a:latin typeface="TimesNewRomanPSMT"/>
              </a:rPr>
              <a:t>is the value of y when each   </a:t>
            </a:r>
            <a:r>
              <a:rPr kumimoji="0" lang="en-US" altLang="en-US" sz="2000" b="0" i="0" u="none" strike="noStrike" cap="none" normalizeH="0" baseline="0" dirty="0">
                <a:ln>
                  <a:noFill/>
                </a:ln>
                <a:solidFill>
                  <a:schemeClr val="tx1"/>
                </a:solidFill>
                <a:effectLst/>
                <a:latin typeface="TimesNewRomanPSMT"/>
              </a:rPr>
              <a:t>    </a:t>
            </a:r>
            <a:r>
              <a:rPr kumimoji="0" lang="en-US" altLang="en-US" sz="2400" b="0" i="0" u="none" strike="noStrike" cap="none" normalizeH="0" baseline="0" dirty="0">
                <a:ln>
                  <a:noFill/>
                </a:ln>
                <a:solidFill>
                  <a:schemeClr val="tx1"/>
                </a:solidFill>
                <a:effectLst/>
                <a:latin typeface="TimesNewRomanPSMT"/>
              </a:rPr>
              <a:t>equals zero</a:t>
            </a:r>
            <a:br>
              <a:rPr kumimoji="0" lang="en-US" altLang="en-US" sz="2400" b="0" i="0" u="none" strike="noStrike" cap="none" normalizeH="0" baseline="0" dirty="0">
                <a:ln>
                  <a:noFill/>
                </a:ln>
                <a:solidFill>
                  <a:schemeClr val="tx1"/>
                </a:solidFill>
                <a:effectLst/>
                <a:latin typeface="TimesNewRomanPSMT"/>
              </a:rPr>
            </a:br>
            <a:r>
              <a:rPr kumimoji="0" lang="en-US" altLang="en-US" sz="2400" b="0" i="0" u="none" strike="noStrike" cap="none" normalizeH="0" baseline="0" dirty="0">
                <a:ln>
                  <a:noFill/>
                </a:ln>
                <a:solidFill>
                  <a:schemeClr val="tx1"/>
                </a:solidFill>
                <a:effectLst/>
                <a:latin typeface="TimesNewRomanPSMT"/>
              </a:rPr>
              <a:t>β</a:t>
            </a:r>
            <a:r>
              <a:rPr kumimoji="0" lang="en-US" altLang="en-US" sz="1200" b="0" i="0" u="none" strike="noStrike" cap="none" normalizeH="0" baseline="0" dirty="0">
                <a:ln>
                  <a:noFill/>
                </a:ln>
                <a:solidFill>
                  <a:schemeClr val="tx1"/>
                </a:solidFill>
                <a:effectLst/>
                <a:latin typeface="TimesNewRomanPSMT"/>
              </a:rPr>
              <a:t>j </a:t>
            </a:r>
            <a:r>
              <a:rPr kumimoji="0" lang="en-US" altLang="en-US" sz="2400" b="0" i="0" u="none" strike="noStrike" cap="none" normalizeH="0" baseline="0" dirty="0">
                <a:ln>
                  <a:noFill/>
                </a:ln>
                <a:solidFill>
                  <a:schemeClr val="tx1"/>
                </a:solidFill>
                <a:effectLst/>
                <a:latin typeface="TimesNewRomanPSMT"/>
              </a:rPr>
              <a:t>is the change in y based on a unit change in </a:t>
            </a:r>
            <a:r>
              <a:rPr kumimoji="0" lang="en-US" altLang="en-US" sz="2400" b="0" i="0" u="none" strike="noStrike" cap="none" normalizeH="0" baseline="0" dirty="0" err="1">
                <a:ln>
                  <a:noFill/>
                </a:ln>
                <a:solidFill>
                  <a:schemeClr val="tx1"/>
                </a:solidFill>
                <a:effectLst/>
                <a:latin typeface="TimesNewRomanPSMT"/>
              </a:rPr>
              <a:t>x</a:t>
            </a:r>
            <a:r>
              <a:rPr kumimoji="0" lang="en-US" altLang="en-US" sz="1200" b="0" i="0" u="none" strike="noStrike" cap="none" normalizeH="0" baseline="0" dirty="0" err="1">
                <a:ln>
                  <a:noFill/>
                </a:ln>
                <a:solidFill>
                  <a:schemeClr val="tx1"/>
                </a:solidFill>
                <a:effectLst/>
                <a:latin typeface="TimesNewRomanPSMT"/>
              </a:rPr>
              <a:t>j</a:t>
            </a:r>
            <a:r>
              <a:rPr kumimoji="0" lang="en-US" altLang="en-US" sz="1200" b="0" i="0" u="none" strike="noStrike" cap="none" normalizeH="0" baseline="0" dirty="0">
                <a:ln>
                  <a:noFill/>
                </a:ln>
                <a:solidFill>
                  <a:schemeClr val="tx1"/>
                </a:solidFill>
                <a:effectLst/>
                <a:latin typeface="TimesNewRomanPSMT"/>
              </a:rPr>
              <a:t> </a:t>
            </a:r>
            <a:r>
              <a:rPr kumimoji="0" lang="en-US" altLang="en-US" sz="2400" b="0" i="0" u="none" strike="noStrike" cap="none" normalizeH="0" baseline="0" dirty="0">
                <a:ln>
                  <a:noFill/>
                </a:ln>
                <a:solidFill>
                  <a:schemeClr val="tx1"/>
                </a:solidFill>
                <a:effectLst/>
                <a:latin typeface="TimesNewRomanPSMT"/>
              </a:rPr>
              <a:t>for j=1,2,...,p-1</a:t>
            </a:r>
            <a:br>
              <a:rPr kumimoji="0" lang="en-US" altLang="en-US" sz="2400" b="0" i="0" u="none" strike="noStrike" cap="none" normalizeH="0" baseline="0" dirty="0">
                <a:ln>
                  <a:noFill/>
                </a:ln>
                <a:solidFill>
                  <a:schemeClr val="tx1"/>
                </a:solidFill>
                <a:effectLst/>
                <a:latin typeface="TimesNewRomanPSMT"/>
              </a:rPr>
            </a:br>
            <a:r>
              <a:rPr kumimoji="0" lang="en-US" altLang="en-US" sz="2400" b="0" i="0" u="none" strike="noStrike" cap="none" normalizeH="0" baseline="0" dirty="0">
                <a:ln>
                  <a:noFill/>
                </a:ln>
                <a:solidFill>
                  <a:schemeClr val="tx1"/>
                </a:solidFill>
                <a:effectLst/>
                <a:latin typeface="TimesNewRomanPSMT"/>
              </a:rPr>
              <a:t>↋ is a random error term that represents the difference in the linear model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NewRomanPSMT"/>
              </a:rPr>
              <a:t>and a particular observed value for y. </a:t>
            </a:r>
            <a:endParaRPr kumimoji="0" lang="en-US" altLang="en-US" sz="1600" b="0" i="0" u="none" strike="noStrike" cap="none" normalizeH="0" baseline="0" dirty="0">
              <a:ln>
                <a:noFill/>
              </a:ln>
              <a:solidFill>
                <a:schemeClr val="tx1"/>
              </a:solidFill>
              <a:effectLst/>
            </a:endParaRPr>
          </a:p>
        </p:txBody>
      </p:sp>
      <p:pic>
        <p:nvPicPr>
          <p:cNvPr id="1026" name="Picture 2" descr="page14image8937728">
            <a:extLst>
              <a:ext uri="{FF2B5EF4-FFF2-40B4-BE49-F238E27FC236}">
                <a16:creationId xmlns:a16="http://schemas.microsoft.com/office/drawing/2014/main" id="{087DEBFE-2859-FB4D-91C7-82C19EE8D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988" y="15875"/>
            <a:ext cx="139700" cy="17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51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B63796-75E8-0644-8300-473700C4B3DC}"/>
                  </a:ext>
                </a:extLst>
              </p:cNvPr>
              <p:cNvSpPr>
                <a:spLocks noGrp="1"/>
              </p:cNvSpPr>
              <p:nvPr>
                <p:ph idx="1"/>
              </p:nvPr>
            </p:nvSpPr>
            <p:spPr>
              <a:xfrm>
                <a:off x="838200" y="1690688"/>
                <a:ext cx="10515600" cy="4351338"/>
              </a:xfrm>
            </p:spPr>
            <p:txBody>
              <a:bodyPr/>
              <a:lstStyle/>
              <a:p>
                <a:r>
                  <a:rPr lang="en-IN" dirty="0"/>
                  <a:t>Income = </a:t>
                </a:r>
                <a:r>
                  <a:rPr lang="el-GR" dirty="0"/>
                  <a:t>β0 + β1</a:t>
                </a:r>
                <a:r>
                  <a:rPr lang="en-IN" dirty="0"/>
                  <a:t>Age + </a:t>
                </a:r>
                <a:r>
                  <a:rPr lang="el-GR" dirty="0"/>
                  <a:t>β2</a:t>
                </a:r>
                <a:r>
                  <a:rPr lang="en-IN" dirty="0"/>
                  <a:t>Education +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endParaRPr lang="en-IN" dirty="0"/>
              </a:p>
              <a:p>
                <a:r>
                  <a:rPr lang="en-IN" dirty="0"/>
                  <a:t>However, it is also obvious that there is considerable variation in income levels for a group of people with identical ages and years of education. This variation is represented by </a:t>
                </a:r>
                <a14:m>
                  <m:oMath xmlns:m="http://schemas.openxmlformats.org/officeDocument/2006/math">
                    <m:r>
                      <a:rPr lang="en-IN" i="1">
                        <a:latin typeface="Cambria Math" panose="02040503050406030204" pitchFamily="18" charset="0"/>
                        <a:ea typeface="Cambria Math" panose="02040503050406030204" pitchFamily="18" charset="0"/>
                      </a:rPr>
                      <m:t>∈ </m:t>
                    </m:r>
                  </m:oMath>
                </a14:m>
                <a:r>
                  <a:rPr lang="en-IN" dirty="0"/>
                  <a:t>in the model. </a:t>
                </a:r>
              </a:p>
              <a:p>
                <a:endParaRPr lang="en-US" dirty="0"/>
              </a:p>
            </p:txBody>
          </p:sp>
        </mc:Choice>
        <mc:Fallback>
          <p:sp>
            <p:nvSpPr>
              <p:cNvPr id="3" name="Content Placeholder 2">
                <a:extLst>
                  <a:ext uri="{FF2B5EF4-FFF2-40B4-BE49-F238E27FC236}">
                    <a16:creationId xmlns:a16="http://schemas.microsoft.com/office/drawing/2014/main" id="{3BB63796-75E8-0644-8300-473700C4B3DC}"/>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965" t="-232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1C4C94AD-4BA0-C641-AF40-D95CCC383BEF}"/>
              </a:ext>
            </a:extLst>
          </p:cNvPr>
          <p:cNvSpPr>
            <a:spLocks noGrp="1"/>
          </p:cNvSpPr>
          <p:nvPr>
            <p:ph type="title"/>
          </p:nvPr>
        </p:nvSpPr>
        <p:spPr/>
        <p:txBody>
          <a:bodyPr>
            <a:normAutofit/>
          </a:bodyPr>
          <a:lstStyle/>
          <a:p>
            <a:pPr algn="ctr"/>
            <a:r>
              <a:rPr lang="en-IN" b="1" dirty="0"/>
              <a:t>Model Description </a:t>
            </a:r>
            <a:endParaRPr lang="en-US" dirty="0"/>
          </a:p>
        </p:txBody>
      </p:sp>
    </p:spTree>
    <p:extLst>
      <p:ext uri="{BB962C8B-B14F-4D97-AF65-F5344CB8AC3E}">
        <p14:creationId xmlns:p14="http://schemas.microsoft.com/office/powerpoint/2010/main" val="12366469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4CC1-FC34-5D44-AFA7-ADA3B598A4DF}"/>
              </a:ext>
            </a:extLst>
          </p:cNvPr>
          <p:cNvSpPr>
            <a:spLocks noGrp="1"/>
          </p:cNvSpPr>
          <p:nvPr>
            <p:ph type="title"/>
          </p:nvPr>
        </p:nvSpPr>
        <p:spPr/>
        <p:txBody>
          <a:bodyPr>
            <a:normAutofit fontScale="90000"/>
          </a:bodyPr>
          <a:lstStyle/>
          <a:p>
            <a:r>
              <a:rPr lang="en-IN" b="1" i="1" dirty="0"/>
              <a:t>Linear Regression Model (Ordinary Least Squares) </a:t>
            </a:r>
            <a:br>
              <a:rPr lang="en-IN" dirty="0"/>
            </a:br>
            <a:endParaRPr lang="en-US" dirty="0"/>
          </a:p>
        </p:txBody>
      </p:sp>
      <p:pic>
        <p:nvPicPr>
          <p:cNvPr id="3073" name="Picture 1" descr="page15image7066080">
            <a:extLst>
              <a:ext uri="{FF2B5EF4-FFF2-40B4-BE49-F238E27FC236}">
                <a16:creationId xmlns:a16="http://schemas.microsoft.com/office/drawing/2014/main" id="{3CC2AEDE-4283-824C-B9DB-F99B9EBB3C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8500" y="2191544"/>
            <a:ext cx="57150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8898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82BB-8326-734D-80D0-31C31C1E0F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63C441-BAB7-074C-BA00-EF0F39508F31}"/>
              </a:ext>
            </a:extLst>
          </p:cNvPr>
          <p:cNvSpPr>
            <a:spLocks noGrp="1"/>
          </p:cNvSpPr>
          <p:nvPr>
            <p:ph idx="1"/>
          </p:nvPr>
        </p:nvSpPr>
        <p:spPr>
          <a:xfrm>
            <a:off x="838200" y="1892300"/>
            <a:ext cx="10515600" cy="4351338"/>
          </a:xfrm>
        </p:spPr>
        <p:txBody>
          <a:bodyPr/>
          <a:lstStyle/>
          <a:p>
            <a:r>
              <a:rPr lang="en-IN" dirty="0"/>
              <a:t>Ordinary Least Squares (OLS) is a common technique to estimate the parameters. </a:t>
            </a:r>
          </a:p>
          <a:p>
            <a:r>
              <a:rPr lang="en-IN" dirty="0"/>
              <a:t>suppose there is only one input variable, x, for an outcome variable y. Furthermore, </a:t>
            </a:r>
            <a:r>
              <a:rPr lang="en-IN" i="1" dirty="0"/>
              <a:t>n </a:t>
            </a:r>
            <a:r>
              <a:rPr lang="en-IN" dirty="0"/>
              <a:t>observations of (x, </a:t>
            </a:r>
            <a:r>
              <a:rPr lang="en-IN" i="1" dirty="0"/>
              <a:t>y) </a:t>
            </a:r>
            <a:r>
              <a:rPr lang="en-IN" dirty="0"/>
              <a:t>are obtained and plotted in below </a:t>
            </a:r>
          </a:p>
          <a:p>
            <a:endParaRPr lang="en-US" dirty="0"/>
          </a:p>
        </p:txBody>
      </p:sp>
      <p:pic>
        <p:nvPicPr>
          <p:cNvPr id="6" name="Picture 1" descr="page15image7063792">
            <a:extLst>
              <a:ext uri="{FF2B5EF4-FFF2-40B4-BE49-F238E27FC236}">
                <a16:creationId xmlns:a16="http://schemas.microsoft.com/office/drawing/2014/main" id="{0BB893F7-BD23-6A45-AF62-1F216F7D4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7106" y="4024312"/>
            <a:ext cx="5157788" cy="1496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906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1365" y="230764"/>
            <a:ext cx="9848417" cy="6407103"/>
          </a:xfrm>
          <a:prstGeom prst="rect">
            <a:avLst/>
          </a:prstGeom>
        </p:spPr>
      </p:pic>
    </p:spTree>
    <p:extLst>
      <p:ext uri="{BB962C8B-B14F-4D97-AF65-F5344CB8AC3E}">
        <p14:creationId xmlns:p14="http://schemas.microsoft.com/office/powerpoint/2010/main" val="7503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5581" y="0"/>
            <a:ext cx="9215438" cy="6761260"/>
          </a:xfrm>
          <a:prstGeom prst="rect">
            <a:avLst/>
          </a:prstGeom>
        </p:spPr>
      </p:pic>
    </p:spTree>
    <p:extLst>
      <p:ext uri="{BB962C8B-B14F-4D97-AF65-F5344CB8AC3E}">
        <p14:creationId xmlns:p14="http://schemas.microsoft.com/office/powerpoint/2010/main" val="302725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7895" y="437717"/>
            <a:ext cx="9514177" cy="6216525"/>
          </a:xfrm>
          <a:prstGeom prst="rect">
            <a:avLst/>
          </a:prstGeom>
        </p:spPr>
      </p:pic>
    </p:spTree>
    <p:extLst>
      <p:ext uri="{BB962C8B-B14F-4D97-AF65-F5344CB8AC3E}">
        <p14:creationId xmlns:p14="http://schemas.microsoft.com/office/powerpoint/2010/main" val="282014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3958" y="240165"/>
            <a:ext cx="8843097" cy="6617835"/>
          </a:xfrm>
          <a:prstGeom prst="rect">
            <a:avLst/>
          </a:prstGeom>
        </p:spPr>
      </p:pic>
    </p:spTree>
    <p:extLst>
      <p:ext uri="{BB962C8B-B14F-4D97-AF65-F5344CB8AC3E}">
        <p14:creationId xmlns:p14="http://schemas.microsoft.com/office/powerpoint/2010/main" val="3048336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2616</Words>
  <Application>Microsoft Macintosh PowerPoint</Application>
  <PresentationFormat>Widescreen</PresentationFormat>
  <Paragraphs>372</Paragraphs>
  <Slides>54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54</vt:i4>
      </vt:variant>
    </vt:vector>
  </HeadingPairs>
  <TitlesOfParts>
    <vt:vector size="69" baseType="lpstr">
      <vt:lpstr>Agency FB</vt:lpstr>
      <vt:lpstr>Apple Braille</vt:lpstr>
      <vt:lpstr>Arial</vt:lpstr>
      <vt:lpstr>Bahnschrift</vt:lpstr>
      <vt:lpstr>Calibri</vt:lpstr>
      <vt:lpstr>Calibri Light</vt:lpstr>
      <vt:lpstr>Cambria Math</vt:lpstr>
      <vt:lpstr>Courier New</vt:lpstr>
      <vt:lpstr>Georgia</vt:lpstr>
      <vt:lpstr>Tahoma</vt:lpstr>
      <vt:lpstr>Times New Roman</vt:lpstr>
      <vt:lpstr>TimesNewRomanPS</vt:lpstr>
      <vt:lpstr>TimesNewRomanPSMT</vt:lpstr>
      <vt:lpstr>Wingdings</vt:lpstr>
      <vt:lpstr>Office Theme</vt:lpstr>
      <vt:lpstr>Analytical Theory and Methods</vt:lpstr>
      <vt:lpstr>Unit II</vt:lpstr>
      <vt:lpstr>PowerPoint Presentation</vt:lpstr>
      <vt:lpstr>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Frequent Pattern Analysis?</vt:lpstr>
      <vt:lpstr>Why Is Freq. Pattern Mining Important?</vt:lpstr>
      <vt:lpstr>PowerPoint Presentation</vt:lpstr>
      <vt:lpstr>Basic Concepts: Frequent Patterns and Association Rules</vt:lpstr>
      <vt:lpstr>Closed Patterns and Max-Patterns</vt:lpstr>
      <vt:lpstr>Closed Patterns and Max-Patterns</vt:lpstr>
      <vt:lpstr>Scalable Methods for Mining Frequent Patterns</vt:lpstr>
      <vt:lpstr>Apriori: A Candidate Generation-and-Test Approach</vt:lpstr>
      <vt:lpstr>The Apriori Algorithm—An Example </vt:lpstr>
      <vt:lpstr>The Apriori Algorithm</vt:lpstr>
      <vt:lpstr>Important Details of Apriori</vt:lpstr>
      <vt:lpstr>How to Generate Candidates?</vt:lpstr>
      <vt:lpstr>How to Count Supports of Candidates?</vt:lpstr>
      <vt:lpstr>Example: Counting Supports of Candidates</vt:lpstr>
      <vt:lpstr>Challenges of Frequent Pattern Mining</vt:lpstr>
      <vt:lpstr>Partition: Scan Database Only Twice</vt:lpstr>
      <vt:lpstr>PowerPoint Presentation</vt:lpstr>
      <vt:lpstr>PowerPoint Presentation</vt:lpstr>
      <vt:lpstr>Regression analysis is useful for answering the following kinds of questions:  </vt:lpstr>
      <vt:lpstr>Regression Analysis  </vt:lpstr>
      <vt:lpstr>Linear Regression  </vt:lpstr>
      <vt:lpstr>Use Cases  </vt:lpstr>
      <vt:lpstr>Model Description </vt:lpstr>
      <vt:lpstr>Model Description </vt:lpstr>
      <vt:lpstr>Linear Regression Model (Ordinary Least Squares)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Theory and Methods</dc:title>
  <dc:creator>Dr. Rajendra Patil</dc:creator>
  <cp:lastModifiedBy>Soubhagya Kumar</cp:lastModifiedBy>
  <cp:revision>14</cp:revision>
  <dcterms:created xsi:type="dcterms:W3CDTF">2020-03-10T16:15:04Z</dcterms:created>
  <dcterms:modified xsi:type="dcterms:W3CDTF">2020-04-07T04:29:07Z</dcterms:modified>
</cp:coreProperties>
</file>