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7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16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2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2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5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39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3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4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8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21B49-8461-4E96-B30B-E49FE9FAAF57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07BD7-4FE4-4479-8AD3-607ED4129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3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</a:t>
            </a:r>
            <a:r>
              <a:rPr lang="en-US" dirty="0" smtClean="0"/>
              <a:t>nalytics Lifecycle</a:t>
            </a:r>
            <a:br>
              <a:rPr lang="en-US" dirty="0" smtClean="0"/>
            </a:br>
            <a:r>
              <a:rPr lang="en-US" dirty="0" smtClean="0"/>
              <a:t>(Big Data)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255" y="4267056"/>
            <a:ext cx="9144000" cy="67901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Dr</a:t>
            </a:r>
            <a:r>
              <a:rPr lang="en-US" sz="2800" b="1" dirty="0" smtClean="0">
                <a:solidFill>
                  <a:srgbClr val="C00000"/>
                </a:solidFill>
              </a:rPr>
              <a:t>. Rajendra </a:t>
            </a:r>
            <a:r>
              <a:rPr lang="en-US" sz="2800" b="1" dirty="0" smtClean="0">
                <a:solidFill>
                  <a:srgbClr val="C00000"/>
                </a:solidFill>
              </a:rPr>
              <a:t>B. Patil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1019" y="5888182"/>
            <a:ext cx="771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notes are based on the Reference </a:t>
            </a:r>
            <a:r>
              <a:rPr lang="en-US" dirty="0" err="1" smtClean="0"/>
              <a:t>Book:</a:t>
            </a:r>
            <a:r>
              <a:rPr lang="en-US" dirty="0" err="1">
                <a:latin typeface="Bahnschrift Light SemiCondensed" panose="020B0502040204020203" pitchFamily="34" charset="0"/>
              </a:rPr>
              <a:t>Big</a:t>
            </a:r>
            <a:r>
              <a:rPr lang="en-US" dirty="0">
                <a:latin typeface="Bahnschrift Light SemiCondensed" panose="020B0502040204020203" pitchFamily="34" charset="0"/>
              </a:rPr>
              <a:t> Data and </a:t>
            </a:r>
            <a:r>
              <a:rPr lang="en-US" dirty="0" smtClean="0">
                <a:latin typeface="Bahnschrift Light SemiCondensed" panose="020B0502040204020203" pitchFamily="34" charset="0"/>
              </a:rPr>
              <a:t>Analytics</a:t>
            </a:r>
            <a:r>
              <a:rPr lang="en-US" smtClean="0">
                <a:latin typeface="Bahnschrift Light SemiCondensed" panose="020B0502040204020203" pitchFamily="34" charset="0"/>
              </a:rPr>
              <a:t>,</a:t>
            </a:r>
            <a:r>
              <a:rPr lang="en-US">
                <a:latin typeface="Bahnschrift Light SemiCondensed" panose="020B0502040204020203" pitchFamily="34" charset="0"/>
              </a:rPr>
              <a:t> </a:t>
            </a:r>
            <a:r>
              <a:rPr lang="en-US" smtClean="0">
                <a:latin typeface="Bahnschrift Light SemiCondensed" panose="020B0502040204020203" pitchFamily="34" charset="0"/>
              </a:rPr>
              <a:t>Wiley</a:t>
            </a:r>
            <a:endParaRPr lang="en-IN" dirty="0">
              <a:latin typeface="Bahnschrift Light SemiCondensed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74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ETL-T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9" y="1363590"/>
            <a:ext cx="1044632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6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 Conditioning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7" y="858982"/>
            <a:ext cx="10654145" cy="53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Survey and Visualize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4" y="1122217"/>
            <a:ext cx="10377055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Survey and Visualize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995363"/>
            <a:ext cx="952499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Common Tools for Data Preparation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5261"/>
            <a:ext cx="10683576" cy="49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3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Phase 3:Model Planning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69" y="1122218"/>
            <a:ext cx="1082126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1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 Exploration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96" y="1382424"/>
            <a:ext cx="10016404" cy="42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36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 Selection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122219"/>
            <a:ext cx="10363200" cy="50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2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Common Tools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60" y="1419657"/>
            <a:ext cx="10744411" cy="42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1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Phase 4: Model Building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251670"/>
            <a:ext cx="9361777" cy="51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0"/>
            <a:ext cx="9933709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2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Phase 5: Communicate Result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0" y="1122218"/>
            <a:ext cx="10582224" cy="47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13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Phase 6:Operationalize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22" y="1331334"/>
            <a:ext cx="9003955" cy="48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6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Operationalize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83" y="1122218"/>
            <a:ext cx="9615034" cy="48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3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Phase 8: Global Innovation Network and Analysis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85" y="1108652"/>
            <a:ext cx="9840242" cy="45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47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42" y="413472"/>
            <a:ext cx="9474642" cy="6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14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Phase 8: Global Innovation Network and Analysis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5266"/>
            <a:ext cx="10339268" cy="4023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5347"/>
            <a:ext cx="9815514" cy="25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9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727" y="2858945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Review and QA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2" y="99724"/>
            <a:ext cx="10515600" cy="82636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Key Roles for a Successful Analytics Project</a:t>
            </a:r>
            <a:endParaRPr lang="en-IN" sz="40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2782" y="5920374"/>
            <a:ext cx="11007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October 2012, Harvard Business Review featured an article titled "Data Scientist: The Sexiest Job of the 21st Century",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DJ Patil and Tom Davenport described the new role data scientists.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44" y="926090"/>
            <a:ext cx="8143875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3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Key Roles for a Successful Analytics Project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754" y="1441306"/>
            <a:ext cx="11478491" cy="495949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Business User: Someone who understands the domain area and usually benefits from the results. </a:t>
            </a:r>
          </a:p>
          <a:p>
            <a:pPr algn="just"/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Project Sponsor: provides the funding </a:t>
            </a:r>
          </a:p>
          <a:p>
            <a:pPr algn="just"/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Project Manager: Ensures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key milestones and objectives are met on time</a:t>
            </a:r>
          </a:p>
          <a:p>
            <a:pPr algn="just"/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Business Intelligence Analyst: Provides business domain expertise </a:t>
            </a:r>
          </a:p>
          <a:p>
            <a:pPr algn="just"/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Database Administrator (DBA):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configures the database environment to support the analytics</a:t>
            </a:r>
          </a:p>
          <a:p>
            <a:pPr algn="just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 Engineer: Leverages deep technical skills to assist with tuning SQL queries</a:t>
            </a:r>
          </a:p>
          <a:p>
            <a:pPr algn="just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 Scientist: Provides expertise for analytical techniques, data modeling, and applying valid analytical techniques to given business problems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2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85016"/>
            <a:ext cx="10896600" cy="79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Background </a:t>
            </a:r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&amp; </a:t>
            </a:r>
            <a:r>
              <a:rPr lang="en-US" sz="3600" b="1" dirty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Overview </a:t>
            </a:r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Data </a:t>
            </a:r>
            <a:r>
              <a:rPr lang="en-US" sz="3600" b="1" dirty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Analytics Lifecycle 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97" y="1330038"/>
            <a:ext cx="10292976" cy="48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3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0"/>
            <a:ext cx="9933709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1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Phase 1: Discovery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92" y="1122218"/>
            <a:ext cx="10293656" cy="47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3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Phase 2: Data Preparation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88" y="1122218"/>
            <a:ext cx="9588212" cy="4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5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73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Preparing The Analytics Sandbox</a:t>
            </a:r>
            <a:endParaRPr lang="en-IN" sz="3600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2218"/>
            <a:ext cx="10834254" cy="43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1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AC9C38A1E7E3409D481AE1A1ACF6D0" ma:contentTypeVersion="4" ma:contentTypeDescription="Create a new document." ma:contentTypeScope="" ma:versionID="7cd6655b4e2f52557fb0d580a99aea56">
  <xsd:schema xmlns:xsd="http://www.w3.org/2001/XMLSchema" xmlns:xs="http://www.w3.org/2001/XMLSchema" xmlns:p="http://schemas.microsoft.com/office/2006/metadata/properties" xmlns:ns3="0f10776a-3327-4d9d-9141-ebb16022f73c" targetNamespace="http://schemas.microsoft.com/office/2006/metadata/properties" ma:root="true" ma:fieldsID="d84fe1d6ec0f50f2cbc1af3ee2003f0a" ns3:_="">
    <xsd:import namespace="0f10776a-3327-4d9d-9141-ebb16022f7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0776a-3327-4d9d-9141-ebb16022f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D42B63-B468-41CB-8F04-A97554D6153C}">
  <ds:schemaRefs>
    <ds:schemaRef ds:uri="http://schemas.microsoft.com/office/2006/metadata/properties"/>
    <ds:schemaRef ds:uri="http://purl.org/dc/dcmitype/"/>
    <ds:schemaRef ds:uri="http://purl.org/dc/elements/1.1/"/>
    <ds:schemaRef ds:uri="0f10776a-3327-4d9d-9141-ebb16022f73c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F6468F-26DC-463F-A2CF-0C6CEAC8E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630B12-E097-4F15-B5F2-840EC0CC17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0776a-3327-4d9d-9141-ebb16022f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237</Words>
  <Application>Microsoft Office PowerPoint</Application>
  <PresentationFormat>Widescreen</PresentationFormat>
  <Paragraphs>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Bahnschrift Light SemiCondensed</vt:lpstr>
      <vt:lpstr>Calibri</vt:lpstr>
      <vt:lpstr>Calibri Light</vt:lpstr>
      <vt:lpstr>Ebrima</vt:lpstr>
      <vt:lpstr>Segoe UI</vt:lpstr>
      <vt:lpstr>Office Theme</vt:lpstr>
      <vt:lpstr>Data Analytics Lifecycle (Big Data)</vt:lpstr>
      <vt:lpstr>PowerPoint Presentation</vt:lpstr>
      <vt:lpstr>Key Roles for a Successful Analytics Project</vt:lpstr>
      <vt:lpstr>Key Roles for a Successful Analytics Project</vt:lpstr>
      <vt:lpstr>Background &amp; Overview : Data Analytics Lifecycle </vt:lpstr>
      <vt:lpstr>PowerPoint Presentation</vt:lpstr>
      <vt:lpstr>Phase 1: Discovery</vt:lpstr>
      <vt:lpstr>Phase 2: Data Preparation</vt:lpstr>
      <vt:lpstr>Preparing The Analytics Sandbox</vt:lpstr>
      <vt:lpstr>ETL-T</vt:lpstr>
      <vt:lpstr>Data Conditioning</vt:lpstr>
      <vt:lpstr>Survey and Visualize</vt:lpstr>
      <vt:lpstr>Survey and Visualize</vt:lpstr>
      <vt:lpstr>Common Tools for Data Preparation</vt:lpstr>
      <vt:lpstr>Phase 3:Model Planning</vt:lpstr>
      <vt:lpstr>Data Exploration</vt:lpstr>
      <vt:lpstr>Model Selection</vt:lpstr>
      <vt:lpstr>Common Tools</vt:lpstr>
      <vt:lpstr>Phase 4: Model Building</vt:lpstr>
      <vt:lpstr>Phase 5: Communicate Result</vt:lpstr>
      <vt:lpstr>Phase 6:Operationalize</vt:lpstr>
      <vt:lpstr>Operationalize</vt:lpstr>
      <vt:lpstr>Phase 8: Global Innovation Network and Analysis</vt:lpstr>
      <vt:lpstr>PowerPoint Presentation</vt:lpstr>
      <vt:lpstr>Phase 8: Global Innovation Network and Analysis</vt:lpstr>
      <vt:lpstr>Review and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Lifecycle (Big Data)</dc:title>
  <dc:creator>Dr. Rajendra Patil</dc:creator>
  <cp:lastModifiedBy>Dr. Rajendra Patil</cp:lastModifiedBy>
  <cp:revision>15</cp:revision>
  <dcterms:created xsi:type="dcterms:W3CDTF">2020-03-10T14:11:29Z</dcterms:created>
  <dcterms:modified xsi:type="dcterms:W3CDTF">2020-03-27T17:05:15Z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0x01010092AC9C38A1E7E3409D481AE1A1ACF6D0</vt:lpwstr>
  </property>
</Properties>
</file>