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78400" y="4292600"/>
            <a:ext cx="30480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4140" y="4292600"/>
            <a:ext cx="263651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029" y="2822955"/>
            <a:ext cx="11254740" cy="5591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462764" y="9348584"/>
            <a:ext cx="373379" cy="237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mailto:p.hallsjo.1@research.gla.ac.uk" TargetMode="Externa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achinelearningmastery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deeplearningbook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p.hallsjo.1@research.gla.ac.uk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jpg"/><Relationship Id="rId3" Type="http://schemas.openxmlformats.org/officeDocument/2006/relationships/image" Target="../media/image114.png"/><Relationship Id="rId7" Type="http://schemas.openxmlformats.org/officeDocument/2006/relationships/image" Target="../media/image116.jpg"/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5.png"/><Relationship Id="rId9" Type="http://schemas.openxmlformats.org/officeDocument/2006/relationships/image" Target="../media/image1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mailto:p.hallsjo.1@research.gla.ac.uk" TargetMode="Externa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round.tensorflow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illusions.com/wp-content/uploads/2007/06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lyticsvidhya.com/blog/2016/02/time-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patha325/titanic-data-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aggle.com/patha325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://neuralnetworksanddeeplearning.com/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nythings.org/anki/" TargetMode="External"/><Relationship Id="rId4" Type="http://schemas.openxmlformats.org/officeDocument/2006/relationships/image" Target="../media/image20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ml.org/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://www.kaggle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mva.sourceforge.net/" TargetMode="External"/><Relationship Id="rId5" Type="http://schemas.openxmlformats.org/officeDocument/2006/relationships/hyperlink" Target="http://www.ppe.gla.ac.uk/~phallsjo/files/CardiffSTFC/" TargetMode="External"/><Relationship Id="rId10" Type="http://schemas.openxmlformats.org/officeDocument/2006/relationships/hyperlink" Target="http://cv-tricks.com/tensorflow-tutorial/training-convolutional-neural-network-for-image-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://www.tensorflow.org/tutorials/" TargetMode="Externa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x.org/course/applied-machine-learning-" TargetMode="External"/><Relationship Id="rId3" Type="http://schemas.openxmlformats.org/officeDocument/2006/relationships/image" Target="../media/image63.png"/><Relationship Id="rId7" Type="http://schemas.openxmlformats.org/officeDocument/2006/relationships/hyperlink" Target="http://www.mit.edu/~rakhlin/6.883/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231n.github.io/classification/" TargetMode="External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9" Type="http://schemas.openxmlformats.org/officeDocument/2006/relationships/hyperlink" Target="http://www.edx.org/course/principles-machine-learning-" TargetMode="Externa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ursera.org/learn/neural-networks-deep-learning/home/" TargetMode="External"/><Relationship Id="rId3" Type="http://schemas.openxmlformats.org/officeDocument/2006/relationships/image" Target="../media/image93.png"/><Relationship Id="rId7" Type="http://schemas.openxmlformats.org/officeDocument/2006/relationships/hyperlink" Target="http://www.coursera.org/learn/neural-networks/home/welcome" TargetMode="External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ursera.org/learn/convolutional-neural-networks/home/" TargetMode="External"/><Relationship Id="rId5" Type="http://schemas.openxmlformats.org/officeDocument/2006/relationships/hyperlink" Target="http://www.coursera.org/learn/machine-learning/home/welcome" TargetMode="External"/><Relationship Id="rId4" Type="http://schemas.openxmlformats.org/officeDocument/2006/relationships/image" Target="../media/image66.png"/><Relationship Id="rId9" Type="http://schemas.openxmlformats.org/officeDocument/2006/relationships/hyperlink" Target="http://www.coursera.org/learn/python-machine-learning/home/welcome" TargetMode="Externa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300" y="2832100"/>
            <a:ext cx="66878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50" dirty="0"/>
              <a:t>Machine</a:t>
            </a:r>
            <a:r>
              <a:rPr sz="7200" spc="-70" dirty="0"/>
              <a:t> </a:t>
            </a:r>
            <a:r>
              <a:rPr sz="7200" spc="-170" dirty="0"/>
              <a:t>learning</a:t>
            </a:r>
            <a:endParaRPr sz="72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700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0" dirty="0"/>
              <a:t>Int</a:t>
            </a:r>
            <a:r>
              <a:rPr sz="7200" spc="-260" dirty="0"/>
              <a:t>r</a:t>
            </a:r>
            <a:r>
              <a:rPr sz="7200" spc="-20" dirty="0"/>
              <a:t>oduction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72574"/>
            <a:ext cx="124000" cy="12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720018"/>
            <a:ext cx="124000" cy="12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935662"/>
            <a:ext cx="124000" cy="124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7151306"/>
            <a:ext cx="124000" cy="12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873755"/>
            <a:ext cx="10876915" cy="49568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24765" algn="just">
              <a:lnSpc>
                <a:spcPct val="103000"/>
              </a:lnSpc>
              <a:spcBef>
                <a:spcPts val="20"/>
              </a:spcBef>
            </a:pPr>
            <a:r>
              <a:rPr sz="2750" spc="-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present </a:t>
            </a:r>
            <a:r>
              <a:rPr sz="2750" spc="-30" dirty="0">
                <a:solidFill>
                  <a:srgbClr val="FFFFFF"/>
                </a:solidFill>
                <a:latin typeface="Arial"/>
                <a:cs typeface="Arial"/>
              </a:rPr>
              <a:t>solution </a:t>
            </a:r>
            <a:r>
              <a:rPr sz="275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50" spc="-45" dirty="0">
                <a:solidFill>
                  <a:srgbClr val="FFFFFF"/>
                </a:solidFill>
                <a:latin typeface="Arial"/>
                <a:cs typeface="Arial"/>
              </a:rPr>
              <a:t>allow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computers </a:t>
            </a: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50" spc="-65" dirty="0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sz="2750" spc="-3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750" spc="-50" dirty="0">
                <a:solidFill>
                  <a:srgbClr val="FFFFFF"/>
                </a:solidFill>
                <a:latin typeface="Arial"/>
                <a:cs typeface="Arial"/>
              </a:rPr>
              <a:t>experience </a:t>
            </a:r>
            <a:r>
              <a:rPr sz="2750" spc="-2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50" spc="-25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2750" spc="-30" dirty="0">
                <a:solidFill>
                  <a:srgbClr val="FFFFFF"/>
                </a:solidFill>
                <a:latin typeface="Arial"/>
                <a:cs typeface="Arial"/>
              </a:rPr>
              <a:t>things </a:t>
            </a:r>
            <a:r>
              <a:rPr sz="2750" spc="-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concepts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concept </a:t>
            </a: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defined </a:t>
            </a:r>
            <a:r>
              <a:rPr sz="275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50" spc="-60" dirty="0">
                <a:solidFill>
                  <a:srgbClr val="FFFFFF"/>
                </a:solidFill>
                <a:latin typeface="Arial"/>
                <a:cs typeface="Arial"/>
              </a:rPr>
              <a:t>relation  </a:t>
            </a: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50" spc="-45" dirty="0">
                <a:solidFill>
                  <a:srgbClr val="FFFFFF"/>
                </a:solidFill>
                <a:latin typeface="Arial"/>
                <a:cs typeface="Arial"/>
              </a:rPr>
              <a:t>simpler</a:t>
            </a:r>
            <a:r>
              <a:rPr sz="27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concepts.</a:t>
            </a:r>
            <a:endParaRPr sz="2750">
              <a:latin typeface="Arial"/>
              <a:cs typeface="Arial"/>
            </a:endParaRPr>
          </a:p>
          <a:p>
            <a:pPr marL="12700" marR="1172210">
              <a:lnSpc>
                <a:spcPct val="103000"/>
              </a:lnSpc>
              <a:spcBef>
                <a:spcPts val="2805"/>
              </a:spcBef>
            </a:pPr>
            <a:r>
              <a:rPr sz="2750" spc="-6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750" spc="-25" dirty="0">
                <a:solidFill>
                  <a:srgbClr val="FFFFFF"/>
                </a:solidFill>
                <a:latin typeface="Arial"/>
                <a:cs typeface="Arial"/>
              </a:rPr>
              <a:t>this, </a:t>
            </a:r>
            <a:r>
              <a:rPr sz="2750" spc="-4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750" spc="-80" dirty="0">
                <a:solidFill>
                  <a:srgbClr val="FFFFFF"/>
                </a:solidFill>
                <a:latin typeface="Arial"/>
                <a:cs typeface="Arial"/>
              </a:rPr>
              <a:t>layers 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50" spc="-80" dirty="0">
                <a:solidFill>
                  <a:srgbClr val="FFFFFF"/>
                </a:solidFill>
                <a:latin typeface="Arial"/>
                <a:cs typeface="Arial"/>
              </a:rPr>
              <a:t>layers 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50" spc="-80" dirty="0">
                <a:solidFill>
                  <a:srgbClr val="FFFFFF"/>
                </a:solidFill>
                <a:latin typeface="Arial"/>
                <a:cs typeface="Arial"/>
              </a:rPr>
              <a:t>layers 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concepts </a:t>
            </a:r>
            <a:r>
              <a:rPr sz="2750" spc="-1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750" spc="-2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750" spc="-15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50" spc="-120" dirty="0">
                <a:solidFill>
                  <a:srgbClr val="FFFFFF"/>
                </a:solidFill>
                <a:latin typeface="Arial"/>
                <a:cs typeface="Arial"/>
              </a:rPr>
              <a:t>AI </a:t>
            </a:r>
            <a:r>
              <a:rPr sz="2750" spc="-15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275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50" dirty="0">
                <a:solidFill>
                  <a:srgbClr val="FFFFFF"/>
                </a:solidFill>
                <a:latin typeface="Arial"/>
                <a:cs typeface="Arial"/>
              </a:rPr>
              <a:t>learning.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03000"/>
              </a:lnSpc>
              <a:spcBef>
                <a:spcPts val="2800"/>
              </a:spcBef>
            </a:pP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By gathering 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knowledge </a:t>
            </a:r>
            <a:r>
              <a:rPr sz="2750" spc="-3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750" spc="-50" dirty="0">
                <a:solidFill>
                  <a:srgbClr val="FFFFFF"/>
                </a:solidFill>
                <a:latin typeface="Arial"/>
                <a:cs typeface="Arial"/>
              </a:rPr>
              <a:t>experiences </a:t>
            </a:r>
            <a:r>
              <a:rPr sz="2750" spc="-5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75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750" spc="-9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50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750" spc="-45" dirty="0">
                <a:solidFill>
                  <a:srgbClr val="FFFFFF"/>
                </a:solidFill>
                <a:latin typeface="Arial"/>
                <a:cs typeface="Arial"/>
              </a:rPr>
              <a:t>avoids  </a:t>
            </a:r>
            <a:r>
              <a:rPr sz="275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50" spc="-45" dirty="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2750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humans </a:t>
            </a: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50" spc="-55" dirty="0">
                <a:solidFill>
                  <a:srgbClr val="FFFFFF"/>
                </a:solidFill>
                <a:latin typeface="Arial"/>
                <a:cs typeface="Arial"/>
              </a:rPr>
              <a:t>formally </a:t>
            </a: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specify </a:t>
            </a:r>
            <a:r>
              <a:rPr sz="2750" spc="-10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5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needed</a:t>
            </a:r>
            <a:r>
              <a:rPr sz="2750" spc="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15" dirty="0">
                <a:solidFill>
                  <a:srgbClr val="FFFFFF"/>
                </a:solidFill>
                <a:latin typeface="Arial"/>
                <a:cs typeface="Arial"/>
              </a:rPr>
              <a:t>knowledge.</a:t>
            </a:r>
            <a:endParaRPr sz="2750">
              <a:latin typeface="Arial"/>
              <a:cs typeface="Arial"/>
            </a:endParaRPr>
          </a:p>
          <a:p>
            <a:pPr marL="12700" marR="1504950">
              <a:lnSpc>
                <a:spcPct val="103000"/>
              </a:lnSpc>
              <a:spcBef>
                <a:spcPts val="2700"/>
              </a:spcBef>
            </a:pPr>
            <a:r>
              <a:rPr sz="2750" spc="-65" dirty="0">
                <a:solidFill>
                  <a:srgbClr val="FFFFFF"/>
                </a:solidFill>
                <a:latin typeface="Arial"/>
                <a:cs typeface="Arial"/>
              </a:rPr>
              <a:t>Imagine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750" spc="-7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enough </a:t>
            </a:r>
            <a:r>
              <a:rPr sz="2750" spc="-7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750" spc="-25" dirty="0">
                <a:solidFill>
                  <a:srgbClr val="FFFFFF"/>
                </a:solidFill>
                <a:latin typeface="Arial"/>
                <a:cs typeface="Arial"/>
              </a:rPr>
              <a:t>statements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could </a:t>
            </a:r>
            <a:r>
              <a:rPr sz="2750" spc="-1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2750" spc="-30" dirty="0">
                <a:solidFill>
                  <a:srgbClr val="FFFFFF"/>
                </a:solidFill>
                <a:latin typeface="Arial"/>
                <a:cs typeface="Arial"/>
              </a:rPr>
              <a:t>considered</a:t>
            </a:r>
            <a:r>
              <a:rPr sz="27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45" dirty="0">
                <a:solidFill>
                  <a:srgbClr val="FFFFFF"/>
                </a:solidFill>
                <a:latin typeface="Arial"/>
                <a:cs typeface="Arial"/>
              </a:rPr>
              <a:t>intelligent.</a:t>
            </a:r>
            <a:endParaRPr sz="27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6800" y="6388100"/>
            <a:ext cx="8319134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133600" marR="5080" indent="-2120900">
              <a:lnSpc>
                <a:spcPct val="100699"/>
              </a:lnSpc>
              <a:spcBef>
                <a:spcPts val="80"/>
              </a:spcBef>
            </a:pPr>
            <a:r>
              <a:rPr sz="2400" i="1" spc="-5" dirty="0">
                <a:solidFill>
                  <a:srgbClr val="73BFFF"/>
                </a:solidFill>
                <a:latin typeface="Arial"/>
                <a:cs typeface="Arial"/>
              </a:rPr>
              <a:t>Otherwise </a:t>
            </a:r>
            <a:r>
              <a:rPr sz="2400" i="1" spc="10" dirty="0">
                <a:solidFill>
                  <a:srgbClr val="73BFFF"/>
                </a:solidFill>
                <a:latin typeface="Arial"/>
                <a:cs typeface="Arial"/>
              </a:rPr>
              <a:t>just approach </a:t>
            </a:r>
            <a:r>
              <a:rPr sz="2400" i="1" spc="-5" dirty="0">
                <a:solidFill>
                  <a:srgbClr val="73BFFF"/>
                </a:solidFill>
                <a:latin typeface="Arial"/>
                <a:cs typeface="Arial"/>
              </a:rPr>
              <a:t>me </a:t>
            </a:r>
            <a:r>
              <a:rPr sz="2400" i="1" dirty="0">
                <a:solidFill>
                  <a:srgbClr val="73BFFF"/>
                </a:solidFill>
                <a:latin typeface="Arial"/>
                <a:cs typeface="Arial"/>
              </a:rPr>
              <a:t>at </a:t>
            </a:r>
            <a:r>
              <a:rPr sz="2400" i="1" spc="-45" dirty="0">
                <a:solidFill>
                  <a:srgbClr val="73BFFF"/>
                </a:solidFill>
                <a:latin typeface="Arial"/>
                <a:cs typeface="Arial"/>
              </a:rPr>
              <a:t>any </a:t>
            </a:r>
            <a:r>
              <a:rPr sz="2400" i="1" spc="20" dirty="0">
                <a:solidFill>
                  <a:srgbClr val="73BFFF"/>
                </a:solidFill>
                <a:latin typeface="Arial"/>
                <a:cs typeface="Arial"/>
              </a:rPr>
              <a:t>time or </a:t>
            </a:r>
            <a:r>
              <a:rPr sz="2400" i="1" spc="-5" dirty="0">
                <a:solidFill>
                  <a:srgbClr val="73BFFF"/>
                </a:solidFill>
                <a:latin typeface="Arial"/>
                <a:cs typeface="Arial"/>
              </a:rPr>
              <a:t>send me </a:t>
            </a:r>
            <a:r>
              <a:rPr sz="2400" i="1" spc="-45" dirty="0">
                <a:solidFill>
                  <a:srgbClr val="73BFFF"/>
                </a:solidFill>
                <a:latin typeface="Arial"/>
                <a:cs typeface="Arial"/>
              </a:rPr>
              <a:t>an </a:t>
            </a:r>
            <a:r>
              <a:rPr sz="2400" i="1" spc="-15" dirty="0">
                <a:solidFill>
                  <a:srgbClr val="73BFFF"/>
                </a:solidFill>
                <a:latin typeface="Arial"/>
                <a:cs typeface="Arial"/>
              </a:rPr>
              <a:t>email.  </a:t>
            </a:r>
            <a:r>
              <a:rPr sz="2400" i="1" u="heavy" spc="-30" dirty="0">
                <a:solidFill>
                  <a:srgbClr val="73BFFF"/>
                </a:solidFill>
                <a:uFill>
                  <a:solidFill>
                    <a:srgbClr val="73BFFF"/>
                  </a:solidFill>
                </a:uFill>
                <a:latin typeface="Arial"/>
                <a:cs typeface="Arial"/>
                <a:hlinkClick r:id="rId2"/>
              </a:rPr>
              <a:t>p.hallsjo.1@research.gla.ac.uk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100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Any</a:t>
            </a:r>
            <a:r>
              <a:rPr spc="-70" dirty="0"/>
              <a:t> </a:t>
            </a:r>
            <a:r>
              <a:rPr spc="-50" dirty="0"/>
              <a:t>questions?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End </a:t>
            </a:r>
            <a:r>
              <a:rPr spc="-70" dirty="0"/>
              <a:t>lecture</a:t>
            </a:r>
            <a:r>
              <a:rPr spc="40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101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23100" y="2565400"/>
            <a:ext cx="5397500" cy="6121400"/>
            <a:chOff x="7023100" y="2565400"/>
            <a:chExt cx="5397500" cy="6121400"/>
          </a:xfrm>
        </p:grpSpPr>
        <p:sp>
          <p:nvSpPr>
            <p:cNvPr id="3" name="object 3"/>
            <p:cNvSpPr/>
            <p:nvPr/>
          </p:nvSpPr>
          <p:spPr>
            <a:xfrm>
              <a:off x="7213600" y="3556000"/>
              <a:ext cx="5016500" cy="411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23100" y="2565400"/>
              <a:ext cx="5397500" cy="6121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700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0" dirty="0"/>
              <a:t>Int</a:t>
            </a:r>
            <a:r>
              <a:rPr sz="7200" spc="-260" dirty="0"/>
              <a:t>r</a:t>
            </a:r>
            <a:r>
              <a:rPr sz="7200" spc="-20" dirty="0"/>
              <a:t>oduction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838200" y="3065513"/>
            <a:ext cx="93402" cy="93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4283202"/>
            <a:ext cx="93402" cy="93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5183378"/>
            <a:ext cx="93402" cy="93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5766053"/>
            <a:ext cx="93402" cy="938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6666230"/>
            <a:ext cx="93402" cy="938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" y="7566406"/>
            <a:ext cx="93402" cy="938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200" y="8149069"/>
            <a:ext cx="93402" cy="938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79500" y="2909823"/>
            <a:ext cx="4864100" cy="5424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7950">
              <a:lnSpc>
                <a:spcPct val="101600"/>
              </a:lnSpc>
              <a:spcBef>
                <a:spcPts val="95"/>
              </a:spcBef>
            </a:pPr>
            <a:r>
              <a:rPr sz="2050" spc="-3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050" spc="-55" dirty="0">
                <a:solidFill>
                  <a:srgbClr val="FFFFFF"/>
                </a:solidFill>
                <a:latin typeface="Arial"/>
                <a:cs typeface="Arial"/>
              </a:rPr>
              <a:t>early </a:t>
            </a:r>
            <a:r>
              <a:rPr sz="2050" spc="-80" dirty="0">
                <a:solidFill>
                  <a:srgbClr val="FFFFFF"/>
                </a:solidFill>
                <a:latin typeface="Arial"/>
                <a:cs typeface="Arial"/>
              </a:rPr>
              <a:t>AI </a:t>
            </a:r>
            <a:r>
              <a:rPr sz="2050" spc="-5" dirty="0">
                <a:solidFill>
                  <a:srgbClr val="FFFFFF"/>
                </a:solidFill>
                <a:latin typeface="Arial"/>
                <a:cs typeface="Arial"/>
              </a:rPr>
              <a:t>projects, </a:t>
            </a:r>
            <a:r>
              <a:rPr sz="205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50" spc="-20" dirty="0">
                <a:solidFill>
                  <a:srgbClr val="FFFFFF"/>
                </a:solidFill>
                <a:latin typeface="Arial"/>
                <a:cs typeface="Arial"/>
              </a:rPr>
              <a:t>instance </a:t>
            </a:r>
            <a:r>
              <a:rPr sz="2050" dirty="0">
                <a:solidFill>
                  <a:srgbClr val="FFFFFF"/>
                </a:solidFill>
                <a:latin typeface="Arial"/>
                <a:cs typeface="Arial"/>
              </a:rPr>
              <a:t>deep  </a:t>
            </a:r>
            <a:r>
              <a:rPr sz="2050" spc="-2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050" spc="-70" dirty="0">
                <a:solidFill>
                  <a:srgbClr val="FFFFFF"/>
                </a:solidFill>
                <a:latin typeface="Arial"/>
                <a:cs typeface="Arial"/>
              </a:rPr>
              <a:t>(Chess) </a:t>
            </a:r>
            <a:r>
              <a:rPr sz="2050" spc="15" dirty="0">
                <a:solidFill>
                  <a:srgbClr val="FFFFFF"/>
                </a:solidFill>
                <a:latin typeface="Arial"/>
                <a:cs typeface="Arial"/>
              </a:rPr>
              <a:t>did not </a:t>
            </a:r>
            <a:r>
              <a:rPr sz="2050" spc="20" dirty="0">
                <a:solidFill>
                  <a:srgbClr val="FFFFFF"/>
                </a:solidFill>
                <a:latin typeface="Arial"/>
                <a:cs typeface="Arial"/>
              </a:rPr>
              <a:t>know </a:t>
            </a:r>
            <a:r>
              <a:rPr sz="2050" spc="-25" dirty="0">
                <a:solidFill>
                  <a:srgbClr val="FFFFFF"/>
                </a:solidFill>
                <a:latin typeface="Arial"/>
                <a:cs typeface="Arial"/>
              </a:rPr>
              <a:t>anything </a:t>
            </a:r>
            <a:r>
              <a:rPr sz="2050" spc="10" dirty="0">
                <a:solidFill>
                  <a:srgbClr val="FFFFFF"/>
                </a:solidFill>
                <a:latin typeface="Arial"/>
                <a:cs typeface="Arial"/>
              </a:rPr>
              <a:t>about  </a:t>
            </a:r>
            <a:r>
              <a:rPr sz="205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FFFFFF"/>
                </a:solidFill>
                <a:latin typeface="Arial"/>
                <a:cs typeface="Arial"/>
              </a:rPr>
              <a:t>“world”.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  <a:spcBef>
                <a:spcPts val="2105"/>
              </a:spcBef>
            </a:pPr>
            <a:r>
              <a:rPr sz="2050" spc="-30" dirty="0">
                <a:solidFill>
                  <a:srgbClr val="FFFFFF"/>
                </a:solidFill>
                <a:latin typeface="Arial"/>
                <a:cs typeface="Arial"/>
              </a:rPr>
              <a:t>Chess </a:t>
            </a:r>
            <a:r>
              <a:rPr sz="2050" spc="-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5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50" spc="-10" dirty="0">
                <a:solidFill>
                  <a:srgbClr val="FFFFFF"/>
                </a:solidFill>
                <a:latin typeface="Arial"/>
                <a:cs typeface="Arial"/>
              </a:rPr>
              <a:t>completely </a:t>
            </a:r>
            <a:r>
              <a:rPr sz="2050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50" spc="-6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050" dirty="0">
                <a:solidFill>
                  <a:srgbClr val="FFFFFF"/>
                </a:solidFill>
                <a:latin typeface="Arial"/>
                <a:cs typeface="Arial"/>
              </a:rPr>
              <a:t>short </a:t>
            </a:r>
            <a:r>
              <a:rPr sz="2050" spc="-30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5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50" spc="-25" dirty="0">
                <a:solidFill>
                  <a:srgbClr val="FFFFFF"/>
                </a:solidFill>
                <a:latin typeface="Arial"/>
                <a:cs typeface="Arial"/>
              </a:rPr>
              <a:t>formal</a:t>
            </a:r>
            <a:r>
              <a:rPr sz="205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FFFFFF"/>
                </a:solidFill>
                <a:latin typeface="Arial"/>
                <a:cs typeface="Arial"/>
              </a:rPr>
              <a:t>rules.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2050" spc="-45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050" spc="-10" dirty="0">
                <a:solidFill>
                  <a:srgbClr val="FFFFFF"/>
                </a:solidFill>
                <a:latin typeface="Arial"/>
                <a:cs typeface="Arial"/>
              </a:rPr>
              <a:t>thing </a:t>
            </a: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5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FFFFFF"/>
                </a:solidFill>
                <a:latin typeface="Arial"/>
                <a:cs typeface="Arial"/>
              </a:rPr>
              <a:t>GO!</a:t>
            </a:r>
            <a:endParaRPr sz="2050">
              <a:latin typeface="Arial"/>
              <a:cs typeface="Arial"/>
            </a:endParaRPr>
          </a:p>
          <a:p>
            <a:pPr marL="12700" marR="102870">
              <a:lnSpc>
                <a:spcPct val="101600"/>
              </a:lnSpc>
              <a:spcBef>
                <a:spcPts val="2100"/>
              </a:spcBef>
            </a:pPr>
            <a:r>
              <a:rPr sz="2050" spc="-7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050" spc="10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205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50" spc="-2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050" spc="-30" dirty="0">
                <a:solidFill>
                  <a:srgbClr val="FFFFFF"/>
                </a:solidFill>
                <a:latin typeface="Arial"/>
                <a:cs typeface="Arial"/>
              </a:rPr>
              <a:t>away </a:t>
            </a:r>
            <a:r>
              <a:rPr sz="2050" spc="-15" dirty="0">
                <a:solidFill>
                  <a:srgbClr val="FFFFFF"/>
                </a:solidFill>
                <a:latin typeface="Arial"/>
                <a:cs typeface="Arial"/>
              </a:rPr>
              <a:t>from this </a:t>
            </a:r>
            <a:r>
              <a:rPr sz="2050" spc="15" dirty="0">
                <a:solidFill>
                  <a:srgbClr val="FFFFFF"/>
                </a:solidFill>
                <a:latin typeface="Arial"/>
                <a:cs typeface="Arial"/>
              </a:rPr>
              <a:t>box </a:t>
            </a:r>
            <a:r>
              <a:rPr sz="2050" spc="-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050" spc="20" dirty="0">
                <a:solidFill>
                  <a:srgbClr val="FFFFFF"/>
                </a:solidFill>
                <a:latin typeface="Arial"/>
                <a:cs typeface="Arial"/>
              </a:rPr>
              <a:t>go </a:t>
            </a:r>
            <a:r>
              <a:rPr sz="205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50" spc="-10" dirty="0">
                <a:solidFill>
                  <a:srgbClr val="FFFFFF"/>
                </a:solidFill>
                <a:latin typeface="Arial"/>
                <a:cs typeface="Arial"/>
              </a:rPr>
              <a:t>things </a:t>
            </a:r>
            <a:r>
              <a:rPr sz="2050" spc="-20" dirty="0">
                <a:solidFill>
                  <a:srgbClr val="FFFFFF"/>
                </a:solidFill>
                <a:latin typeface="Arial"/>
                <a:cs typeface="Arial"/>
              </a:rPr>
              <a:t>closer </a:t>
            </a:r>
            <a:r>
              <a:rPr sz="205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50" spc="-20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20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FFFFFF"/>
                </a:solidFill>
                <a:latin typeface="Arial"/>
                <a:cs typeface="Arial"/>
              </a:rPr>
              <a:t>life.</a:t>
            </a:r>
            <a:endParaRPr sz="2050">
              <a:latin typeface="Arial"/>
              <a:cs typeface="Arial"/>
            </a:endParaRPr>
          </a:p>
          <a:p>
            <a:pPr marL="12700" marR="525145">
              <a:lnSpc>
                <a:spcPct val="101600"/>
              </a:lnSpc>
              <a:spcBef>
                <a:spcPts val="2000"/>
              </a:spcBef>
            </a:pPr>
            <a:r>
              <a:rPr sz="2050" spc="-30" dirty="0">
                <a:solidFill>
                  <a:srgbClr val="FFFFFF"/>
                </a:solidFill>
                <a:latin typeface="Arial"/>
                <a:cs typeface="Arial"/>
              </a:rPr>
              <a:t>Requiring </a:t>
            </a:r>
            <a:r>
              <a:rPr sz="2050" spc="-15" dirty="0">
                <a:solidFill>
                  <a:srgbClr val="FFFFFF"/>
                </a:solidFill>
                <a:latin typeface="Arial"/>
                <a:cs typeface="Arial"/>
              </a:rPr>
              <a:t>information, </a:t>
            </a:r>
            <a:r>
              <a:rPr sz="2050" spc="-5" dirty="0">
                <a:solidFill>
                  <a:srgbClr val="FFFFFF"/>
                </a:solidFill>
                <a:latin typeface="Arial"/>
                <a:cs typeface="Arial"/>
              </a:rPr>
              <a:t>knowledge </a:t>
            </a:r>
            <a:r>
              <a:rPr sz="2050" spc="-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050" spc="-15" dirty="0">
                <a:solidFill>
                  <a:srgbClr val="FFFFFF"/>
                </a:solidFill>
                <a:latin typeface="Arial"/>
                <a:cs typeface="Arial"/>
              </a:rPr>
              <a:t>intuition.</a:t>
            </a:r>
            <a:endParaRPr sz="2050">
              <a:latin typeface="Arial"/>
              <a:cs typeface="Arial"/>
            </a:endParaRPr>
          </a:p>
          <a:p>
            <a:pPr marL="12700" marR="1193800">
              <a:lnSpc>
                <a:spcPct val="187000"/>
              </a:lnSpc>
            </a:pPr>
            <a:r>
              <a:rPr sz="2050" spc="-3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050" spc="-15" dirty="0">
                <a:solidFill>
                  <a:srgbClr val="FFFFFF"/>
                </a:solidFill>
                <a:latin typeface="Arial"/>
                <a:cs typeface="Arial"/>
              </a:rPr>
              <a:t>difficult </a:t>
            </a:r>
            <a:r>
              <a:rPr sz="205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50" spc="-10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050" spc="15" dirty="0">
                <a:solidFill>
                  <a:srgbClr val="FFFFFF"/>
                </a:solidFill>
                <a:latin typeface="Arial"/>
                <a:cs typeface="Arial"/>
              </a:rPr>
              <a:t>up </a:t>
            </a:r>
            <a:r>
              <a:rPr sz="2050" spc="-50" dirty="0">
                <a:solidFill>
                  <a:srgbClr val="FFFFFF"/>
                </a:solidFill>
                <a:latin typeface="Arial"/>
                <a:cs typeface="Arial"/>
              </a:rPr>
              <a:t>formally.  </a:t>
            </a:r>
            <a:r>
              <a:rPr sz="2050" spc="-4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FFFFFF"/>
                </a:solidFill>
                <a:latin typeface="Arial"/>
                <a:cs typeface="Arial"/>
              </a:rPr>
              <a:t>challenge.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700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0" dirty="0"/>
              <a:t>Int</a:t>
            </a:r>
            <a:r>
              <a:rPr sz="7200" spc="-260" dirty="0"/>
              <a:t>r</a:t>
            </a:r>
            <a:r>
              <a:rPr sz="7200" spc="-20" dirty="0"/>
              <a:t>oduction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20060"/>
            <a:ext cx="107896" cy="108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062996"/>
            <a:ext cx="107896" cy="1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105920"/>
            <a:ext cx="107896" cy="108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780544"/>
            <a:ext cx="107896" cy="108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6455168"/>
            <a:ext cx="107896" cy="108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7129792"/>
            <a:ext cx="107896" cy="108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8172704"/>
            <a:ext cx="107896" cy="1084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600" y="2843276"/>
            <a:ext cx="10937240" cy="5549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Ai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ability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acquire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knowledge,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patterns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raw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data.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known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learning.</a:t>
            </a:r>
            <a:endParaRPr sz="2400">
              <a:latin typeface="Arial"/>
              <a:cs typeface="Arial"/>
            </a:endParaRPr>
          </a:p>
          <a:p>
            <a:pPr marL="12700" marR="900430">
              <a:lnSpc>
                <a:spcPct val="100699"/>
              </a:lnSpc>
              <a:spcBef>
                <a:spcPts val="2400"/>
              </a:spcBef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teach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computers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knowledge of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world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seemingly 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subjective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decisions.</a:t>
            </a:r>
            <a:endParaRPr sz="2400">
              <a:latin typeface="Arial"/>
              <a:cs typeface="Arial"/>
            </a:endParaRPr>
          </a:p>
          <a:p>
            <a:pPr marL="12700" marR="4670425">
              <a:lnSpc>
                <a:spcPts val="5400"/>
              </a:lnSpc>
              <a:spcBef>
                <a:spcPts val="500"/>
              </a:spcBef>
            </a:pP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Logistic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regression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-&gt;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Medical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decision making. 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Naive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Bayes,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spam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filtering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Requires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representation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data,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provided</a:t>
            </a:r>
            <a:r>
              <a:rPr sz="2400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endParaRPr sz="2400">
              <a:latin typeface="Arial"/>
              <a:cs typeface="Arial"/>
            </a:endParaRPr>
          </a:p>
          <a:p>
            <a:pPr marL="12700" marR="730885">
              <a:lnSpc>
                <a:spcPct val="100699"/>
              </a:lnSpc>
              <a:spcBef>
                <a:spcPts val="2400"/>
              </a:spcBef>
            </a:pP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methods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picture,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can understand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technical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report.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Pixels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big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correlation.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700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0" dirty="0"/>
              <a:t>Int</a:t>
            </a:r>
            <a:r>
              <a:rPr sz="7200" spc="-260" dirty="0"/>
              <a:t>r</a:t>
            </a:r>
            <a:r>
              <a:rPr sz="7200" spc="-20" dirty="0"/>
              <a:t>oduction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21774"/>
            <a:ext cx="124000" cy="12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3805618"/>
            <a:ext cx="124000" cy="124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021262"/>
            <a:ext cx="124000" cy="12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805106"/>
            <a:ext cx="124000" cy="124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6588950"/>
            <a:ext cx="124000" cy="124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7372794"/>
            <a:ext cx="124000" cy="124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8156638"/>
            <a:ext cx="124000" cy="124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20"/>
              </a:spcBef>
            </a:pPr>
            <a:r>
              <a:rPr sz="2750" spc="-75" dirty="0"/>
              <a:t>One </a:t>
            </a:r>
            <a:r>
              <a:rPr sz="2750" spc="-25" dirty="0"/>
              <a:t>thing </a:t>
            </a:r>
            <a:r>
              <a:rPr sz="2750" spc="30" dirty="0"/>
              <a:t>to </a:t>
            </a:r>
            <a:r>
              <a:rPr sz="2750" spc="-75" dirty="0"/>
              <a:t>never </a:t>
            </a:r>
            <a:r>
              <a:rPr sz="2750" spc="-20" dirty="0"/>
              <a:t>forget </a:t>
            </a:r>
            <a:r>
              <a:rPr sz="2750" spc="-70" dirty="0"/>
              <a:t>is </a:t>
            </a:r>
            <a:r>
              <a:rPr sz="2750" spc="-25" dirty="0"/>
              <a:t>the</a:t>
            </a:r>
            <a:r>
              <a:rPr sz="2750" spc="265" dirty="0"/>
              <a:t> </a:t>
            </a:r>
            <a:r>
              <a:rPr sz="2750" spc="-40" dirty="0"/>
              <a:t>representation.</a:t>
            </a:r>
            <a:endParaRPr sz="2750"/>
          </a:p>
          <a:p>
            <a:pPr marL="306070" marR="611505">
              <a:lnSpc>
                <a:spcPct val="103000"/>
              </a:lnSpc>
              <a:spcBef>
                <a:spcPts val="2800"/>
              </a:spcBef>
            </a:pPr>
            <a:r>
              <a:rPr sz="2750" spc="-100" dirty="0"/>
              <a:t>If </a:t>
            </a:r>
            <a:r>
              <a:rPr sz="2750" spc="-25" dirty="0"/>
              <a:t>the </a:t>
            </a:r>
            <a:r>
              <a:rPr sz="2750" spc="-20" dirty="0"/>
              <a:t>data </a:t>
            </a:r>
            <a:r>
              <a:rPr sz="2750" spc="-70" dirty="0"/>
              <a:t>is </a:t>
            </a:r>
            <a:r>
              <a:rPr sz="2750" spc="-90" dirty="0"/>
              <a:t>easily </a:t>
            </a:r>
            <a:r>
              <a:rPr sz="2750" spc="-35" dirty="0"/>
              <a:t>accessible, </a:t>
            </a:r>
            <a:r>
              <a:rPr sz="2750" spc="-5" dirty="0"/>
              <a:t>computers </a:t>
            </a:r>
            <a:r>
              <a:rPr sz="2750" spc="-25" dirty="0"/>
              <a:t>can </a:t>
            </a:r>
            <a:r>
              <a:rPr sz="2750" spc="-15" dirty="0"/>
              <a:t>collect </a:t>
            </a:r>
            <a:r>
              <a:rPr sz="2750" spc="-25" dirty="0"/>
              <a:t>it </a:t>
            </a:r>
            <a:r>
              <a:rPr sz="2750" spc="-55" dirty="0"/>
              <a:t>exponentially  </a:t>
            </a:r>
            <a:r>
              <a:rPr sz="2750" spc="-45" dirty="0"/>
              <a:t>faster </a:t>
            </a:r>
            <a:r>
              <a:rPr sz="2750" spc="-30" dirty="0"/>
              <a:t>than </a:t>
            </a:r>
            <a:r>
              <a:rPr sz="2750" spc="-60" dirty="0"/>
              <a:t>having </a:t>
            </a:r>
            <a:r>
              <a:rPr sz="2750" spc="30" dirty="0"/>
              <a:t>to </a:t>
            </a:r>
            <a:r>
              <a:rPr sz="2750" spc="-20" dirty="0"/>
              <a:t>type </a:t>
            </a:r>
            <a:r>
              <a:rPr sz="2750" spc="-25" dirty="0"/>
              <a:t>it</a:t>
            </a:r>
            <a:r>
              <a:rPr sz="2750" spc="150" dirty="0"/>
              <a:t> </a:t>
            </a:r>
            <a:r>
              <a:rPr sz="2750" spc="-45" dirty="0"/>
              <a:t>in.</a:t>
            </a:r>
            <a:endParaRPr sz="2750"/>
          </a:p>
          <a:p>
            <a:pPr marL="293370">
              <a:lnSpc>
                <a:spcPct val="100000"/>
              </a:lnSpc>
              <a:spcBef>
                <a:spcPts val="25"/>
              </a:spcBef>
            </a:pPr>
            <a:endParaRPr sz="2500"/>
          </a:p>
          <a:p>
            <a:pPr marL="306070">
              <a:lnSpc>
                <a:spcPct val="100000"/>
              </a:lnSpc>
            </a:pPr>
            <a:r>
              <a:rPr sz="2750" spc="-50" dirty="0"/>
              <a:t>Handle </a:t>
            </a:r>
            <a:r>
              <a:rPr sz="2750" spc="-30" dirty="0"/>
              <a:t>numbers </a:t>
            </a:r>
            <a:r>
              <a:rPr sz="2750" spc="-70" dirty="0"/>
              <a:t>vs </a:t>
            </a:r>
            <a:r>
              <a:rPr sz="2750" spc="-25" dirty="0"/>
              <a:t>strings, </a:t>
            </a:r>
            <a:r>
              <a:rPr sz="2750" spc="-50" dirty="0"/>
              <a:t>names </a:t>
            </a:r>
            <a:r>
              <a:rPr sz="2750" spc="-70" dirty="0"/>
              <a:t>vs </a:t>
            </a:r>
            <a:r>
              <a:rPr sz="2750" spc="-15" dirty="0"/>
              <a:t>bank</a:t>
            </a:r>
            <a:r>
              <a:rPr sz="2750" spc="325" dirty="0"/>
              <a:t> </a:t>
            </a:r>
            <a:r>
              <a:rPr sz="2750" spc="-10" dirty="0"/>
              <a:t>id.</a:t>
            </a:r>
            <a:endParaRPr sz="2750"/>
          </a:p>
          <a:p>
            <a:pPr marL="306070" marR="5080">
              <a:lnSpc>
                <a:spcPts val="6200"/>
              </a:lnSpc>
              <a:spcBef>
                <a:spcPts val="590"/>
              </a:spcBef>
            </a:pPr>
            <a:r>
              <a:rPr sz="2750" spc="-35" dirty="0"/>
              <a:t>Compare </a:t>
            </a:r>
            <a:r>
              <a:rPr sz="2750" spc="-45" dirty="0"/>
              <a:t>voice samples </a:t>
            </a:r>
            <a:r>
              <a:rPr sz="2750" spc="-20" dirty="0"/>
              <a:t>or </a:t>
            </a:r>
            <a:r>
              <a:rPr sz="2750" spc="-60" dirty="0"/>
              <a:t>use </a:t>
            </a:r>
            <a:r>
              <a:rPr sz="2750" spc="-45" dirty="0"/>
              <a:t>samples </a:t>
            </a:r>
            <a:r>
              <a:rPr sz="2750" spc="30" dirty="0"/>
              <a:t>to </a:t>
            </a:r>
            <a:r>
              <a:rPr sz="2750" spc="-40" dirty="0"/>
              <a:t>estimate </a:t>
            </a:r>
            <a:r>
              <a:rPr sz="2750" spc="-85" dirty="0"/>
              <a:t>size </a:t>
            </a:r>
            <a:r>
              <a:rPr sz="2750" spc="-20" dirty="0"/>
              <a:t>of </a:t>
            </a:r>
            <a:r>
              <a:rPr sz="2750" spc="-45" dirty="0"/>
              <a:t>vocal </a:t>
            </a:r>
            <a:r>
              <a:rPr sz="2750" spc="-10" dirty="0"/>
              <a:t>cords?  </a:t>
            </a:r>
            <a:r>
              <a:rPr sz="2750" spc="-145" dirty="0"/>
              <a:t>Very </a:t>
            </a:r>
            <a:r>
              <a:rPr sz="2750" spc="-30" dirty="0"/>
              <a:t>difficult </a:t>
            </a:r>
            <a:r>
              <a:rPr sz="2750" spc="30" dirty="0"/>
              <a:t>to </a:t>
            </a:r>
            <a:r>
              <a:rPr sz="2750" spc="10" dirty="0"/>
              <a:t>know </a:t>
            </a:r>
            <a:r>
              <a:rPr sz="2750" spc="-95" dirty="0"/>
              <a:t>a </a:t>
            </a:r>
            <a:r>
              <a:rPr sz="2750" spc="-30" dirty="0"/>
              <a:t>priori, </a:t>
            </a:r>
            <a:r>
              <a:rPr sz="2750" spc="-45" dirty="0"/>
              <a:t>identify </a:t>
            </a:r>
            <a:r>
              <a:rPr sz="2750" spc="-30" dirty="0"/>
              <a:t>cars </a:t>
            </a:r>
            <a:r>
              <a:rPr sz="2750" spc="-15" dirty="0"/>
              <a:t>by </a:t>
            </a:r>
            <a:r>
              <a:rPr sz="2750" spc="-50" dirty="0"/>
              <a:t>wheels </a:t>
            </a:r>
            <a:r>
              <a:rPr sz="2750" spc="-20" dirty="0"/>
              <a:t>or</a:t>
            </a:r>
            <a:r>
              <a:rPr sz="2750" spc="455" dirty="0"/>
              <a:t> </a:t>
            </a:r>
            <a:r>
              <a:rPr sz="2750" spc="-50" dirty="0"/>
              <a:t>pixels?</a:t>
            </a:r>
            <a:endParaRPr sz="2750"/>
          </a:p>
          <a:p>
            <a:pPr marL="306070" marR="6904355">
              <a:lnSpc>
                <a:spcPts val="6200"/>
              </a:lnSpc>
            </a:pPr>
            <a:r>
              <a:rPr sz="2750" spc="-100" dirty="0"/>
              <a:t>Is </a:t>
            </a:r>
            <a:r>
              <a:rPr sz="2750" spc="-25" dirty="0"/>
              <a:t>it </a:t>
            </a:r>
            <a:r>
              <a:rPr sz="2750" spc="-95" dirty="0"/>
              <a:t>a </a:t>
            </a:r>
            <a:r>
              <a:rPr sz="2750" spc="-55" dirty="0"/>
              <a:t>wheel </a:t>
            </a:r>
            <a:r>
              <a:rPr sz="2750" spc="-20" dirty="0"/>
              <a:t>or </a:t>
            </a:r>
            <a:r>
              <a:rPr sz="2750" spc="-95" dirty="0"/>
              <a:t>a </a:t>
            </a:r>
            <a:r>
              <a:rPr sz="2750" spc="-15" dirty="0"/>
              <a:t>shadow?  </a:t>
            </a:r>
            <a:r>
              <a:rPr sz="2750" spc="-65" dirty="0"/>
              <a:t>Same </a:t>
            </a:r>
            <a:r>
              <a:rPr sz="2750" spc="-20" dirty="0"/>
              <a:t>at </a:t>
            </a:r>
            <a:r>
              <a:rPr sz="2750" spc="-25" dirty="0"/>
              <a:t>night </a:t>
            </a:r>
            <a:r>
              <a:rPr sz="2750" spc="-70" dirty="0"/>
              <a:t>as</a:t>
            </a:r>
            <a:r>
              <a:rPr sz="2750" spc="70" dirty="0"/>
              <a:t> </a:t>
            </a:r>
            <a:r>
              <a:rPr sz="2750" spc="-35" dirty="0"/>
              <a:t>daytime?</a:t>
            </a:r>
            <a:endParaRPr sz="27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62815" y="1904479"/>
            <a:ext cx="6558280" cy="7443470"/>
            <a:chOff x="5862815" y="1904479"/>
            <a:chExt cx="6558280" cy="7443470"/>
          </a:xfrm>
        </p:grpSpPr>
        <p:sp>
          <p:nvSpPr>
            <p:cNvPr id="3" name="object 3"/>
            <p:cNvSpPr/>
            <p:nvPr/>
          </p:nvSpPr>
          <p:spPr>
            <a:xfrm>
              <a:off x="6057900" y="3302000"/>
              <a:ext cx="6172200" cy="4622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62815" y="1904479"/>
              <a:ext cx="6557784" cy="74432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700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0" dirty="0"/>
              <a:t>Int</a:t>
            </a:r>
            <a:r>
              <a:rPr sz="7200" spc="-260" dirty="0"/>
              <a:t>r</a:t>
            </a:r>
            <a:r>
              <a:rPr sz="7200" spc="-20" dirty="0"/>
              <a:t>oduction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838200" y="3047250"/>
            <a:ext cx="112727" cy="113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4129290"/>
            <a:ext cx="112727" cy="11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5211330"/>
            <a:ext cx="112727" cy="11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6674370"/>
            <a:ext cx="112727" cy="11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7756411"/>
            <a:ext cx="112727" cy="1132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30300" y="2867660"/>
            <a:ext cx="4850765" cy="5502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solution, </a:t>
            </a:r>
            <a:r>
              <a:rPr sz="2500" spc="-5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500" spc="-55" dirty="0">
                <a:solidFill>
                  <a:srgbClr val="FFFFFF"/>
                </a:solidFill>
                <a:latin typeface="Arial"/>
                <a:cs typeface="Arial"/>
              </a:rPr>
              <a:t>learning  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representation.</a:t>
            </a:r>
            <a:endParaRPr sz="2500">
              <a:latin typeface="Arial"/>
              <a:cs typeface="Arial"/>
            </a:endParaRPr>
          </a:p>
          <a:p>
            <a:pPr marL="12700" marR="1492250">
              <a:lnSpc>
                <a:spcPct val="100000"/>
              </a:lnSpc>
              <a:spcBef>
                <a:spcPts val="2500"/>
              </a:spcBef>
            </a:pPr>
            <a:r>
              <a:rPr sz="2500" spc="-45" dirty="0">
                <a:solidFill>
                  <a:srgbClr val="FFFFFF"/>
                </a:solidFill>
                <a:latin typeface="Arial"/>
                <a:cs typeface="Arial"/>
              </a:rPr>
              <a:t>Representation learning,  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unsupervised</a:t>
            </a:r>
            <a:endParaRPr sz="2500">
              <a:latin typeface="Arial"/>
              <a:cs typeface="Arial"/>
            </a:endParaRPr>
          </a:p>
          <a:p>
            <a:pPr marL="12700" marR="366395">
              <a:lnSpc>
                <a:spcPct val="100000"/>
              </a:lnSpc>
              <a:spcBef>
                <a:spcPts val="2500"/>
              </a:spcBef>
            </a:pP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Think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sudo 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inverse, 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500" spc="-6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much  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500" spc="-6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simple </a:t>
            </a: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representation.</a:t>
            </a:r>
            <a:endParaRPr sz="2500">
              <a:latin typeface="Arial"/>
              <a:cs typeface="Arial"/>
            </a:endParaRPr>
          </a:p>
          <a:p>
            <a:pPr marL="12700" marR="441959">
              <a:lnSpc>
                <a:spcPct val="100000"/>
              </a:lnSpc>
              <a:spcBef>
                <a:spcPts val="2600"/>
              </a:spcBef>
            </a:pP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Autoencoder, </a:t>
            </a:r>
            <a:r>
              <a:rPr sz="2500" spc="2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500" spc="-20" dirty="0">
                <a:solidFill>
                  <a:srgbClr val="FFFFFF"/>
                </a:solidFill>
                <a:latin typeface="Arial"/>
                <a:cs typeface="Arial"/>
              </a:rPr>
              <a:t>encoder 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decoder.</a:t>
            </a:r>
            <a:endParaRPr sz="2500">
              <a:latin typeface="Arial"/>
              <a:cs typeface="Arial"/>
            </a:endParaRPr>
          </a:p>
          <a:p>
            <a:pPr marL="12700" marR="929005">
              <a:lnSpc>
                <a:spcPct val="100000"/>
              </a:lnSpc>
              <a:spcBef>
                <a:spcPts val="2500"/>
              </a:spcBef>
            </a:pPr>
            <a:r>
              <a:rPr sz="2500" spc="-95" dirty="0">
                <a:solidFill>
                  <a:srgbClr val="FFFFFF"/>
                </a:solidFill>
                <a:latin typeface="Arial"/>
                <a:cs typeface="Arial"/>
              </a:rPr>
              <a:t>Trained </a:t>
            </a:r>
            <a:r>
              <a:rPr sz="25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spc="-55" dirty="0">
                <a:solidFill>
                  <a:srgbClr val="FFFFFF"/>
                </a:solidFill>
                <a:latin typeface="Arial"/>
                <a:cs typeface="Arial"/>
              </a:rPr>
              <a:t>preserve </a:t>
            </a:r>
            <a:r>
              <a:rPr sz="2500" spc="-6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much  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500" spc="-6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5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possible.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23100" y="2565400"/>
            <a:ext cx="5397500" cy="6121400"/>
            <a:chOff x="7023100" y="2565400"/>
            <a:chExt cx="5397500" cy="6121400"/>
          </a:xfrm>
        </p:grpSpPr>
        <p:sp>
          <p:nvSpPr>
            <p:cNvPr id="3" name="object 3"/>
            <p:cNvSpPr/>
            <p:nvPr/>
          </p:nvSpPr>
          <p:spPr>
            <a:xfrm>
              <a:off x="7213600" y="2755900"/>
              <a:ext cx="5016500" cy="5715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23100" y="2565400"/>
              <a:ext cx="5397500" cy="6121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700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0" dirty="0"/>
              <a:t>Int</a:t>
            </a:r>
            <a:r>
              <a:rPr sz="7200" spc="-260" dirty="0"/>
              <a:t>r</a:t>
            </a:r>
            <a:r>
              <a:rPr sz="7200" spc="-20" dirty="0"/>
              <a:t>oduction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838200" y="3174022"/>
            <a:ext cx="146545" cy="1472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5114074"/>
            <a:ext cx="146545" cy="1472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6546126"/>
            <a:ext cx="146545" cy="1472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7978178"/>
            <a:ext cx="146545" cy="1472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1900" y="2949448"/>
            <a:ext cx="4918710" cy="53257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427355">
              <a:lnSpc>
                <a:spcPct val="102600"/>
              </a:lnSpc>
              <a:spcBef>
                <a:spcPts val="25"/>
              </a:spcBef>
            </a:pPr>
            <a:r>
              <a:rPr sz="3250" spc="-40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3250" spc="-65" dirty="0">
                <a:solidFill>
                  <a:srgbClr val="FFFFFF"/>
                </a:solidFill>
                <a:latin typeface="Arial"/>
                <a:cs typeface="Arial"/>
              </a:rPr>
              <a:t>difficulty, many  </a:t>
            </a:r>
            <a:r>
              <a:rPr sz="3250" spc="-15" dirty="0">
                <a:solidFill>
                  <a:srgbClr val="FFFFFF"/>
                </a:solidFill>
                <a:latin typeface="Arial"/>
                <a:cs typeface="Arial"/>
              </a:rPr>
              <a:t>factors </a:t>
            </a:r>
            <a:r>
              <a:rPr sz="3250" spc="-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3250" spc="-65" dirty="0">
                <a:solidFill>
                  <a:srgbClr val="FFFFFF"/>
                </a:solidFill>
                <a:latin typeface="Arial"/>
                <a:cs typeface="Arial"/>
              </a:rPr>
              <a:t>variation </a:t>
            </a:r>
            <a:r>
              <a:rPr sz="3250" spc="-8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250" spc="-114" dirty="0">
                <a:solidFill>
                  <a:srgbClr val="FFFFFF"/>
                </a:solidFill>
                <a:latin typeface="Arial"/>
                <a:cs typeface="Arial"/>
              </a:rPr>
              <a:t>real  </a:t>
            </a:r>
            <a:r>
              <a:rPr sz="3250" dirty="0">
                <a:solidFill>
                  <a:srgbClr val="FFFFFF"/>
                </a:solidFill>
                <a:latin typeface="Arial"/>
                <a:cs typeface="Arial"/>
              </a:rPr>
              <a:t>world</a:t>
            </a:r>
            <a:r>
              <a:rPr sz="32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-30" dirty="0">
                <a:solidFill>
                  <a:srgbClr val="FFFFFF"/>
                </a:solidFill>
                <a:latin typeface="Arial"/>
                <a:cs typeface="Arial"/>
              </a:rPr>
              <a:t>applications.</a:t>
            </a:r>
            <a:endParaRPr sz="325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295"/>
              </a:spcBef>
            </a:pPr>
            <a:r>
              <a:rPr sz="3250" spc="-75" dirty="0">
                <a:solidFill>
                  <a:srgbClr val="FFFFFF"/>
                </a:solidFill>
                <a:latin typeface="Arial"/>
                <a:cs typeface="Arial"/>
              </a:rPr>
              <a:t>Think </a:t>
            </a:r>
            <a:r>
              <a:rPr sz="3250" spc="-1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250" spc="-3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250" spc="-7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250" spc="-60" dirty="0">
                <a:solidFill>
                  <a:srgbClr val="FFFFFF"/>
                </a:solidFill>
                <a:latin typeface="Arial"/>
                <a:cs typeface="Arial"/>
              </a:rPr>
              <a:t>images  </a:t>
            </a:r>
            <a:r>
              <a:rPr sz="3250" spc="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250" spc="-70" dirty="0">
                <a:solidFill>
                  <a:srgbClr val="FFFFFF"/>
                </a:solidFill>
                <a:latin typeface="Arial"/>
                <a:cs typeface="Arial"/>
              </a:rPr>
              <a:t>classify </a:t>
            </a:r>
            <a:r>
              <a:rPr sz="3250" spc="-50" dirty="0">
                <a:solidFill>
                  <a:srgbClr val="FFFFFF"/>
                </a:solidFill>
                <a:latin typeface="Arial"/>
                <a:cs typeface="Arial"/>
              </a:rPr>
              <a:t>horses </a:t>
            </a:r>
            <a:r>
              <a:rPr sz="3250" spc="-80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sz="325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-60" dirty="0">
                <a:solidFill>
                  <a:srgbClr val="FFFFFF"/>
                </a:solidFill>
                <a:latin typeface="Arial"/>
                <a:cs typeface="Arial"/>
              </a:rPr>
              <a:t>zebras</a:t>
            </a:r>
            <a:endParaRPr sz="3250">
              <a:latin typeface="Arial"/>
              <a:cs typeface="Arial"/>
            </a:endParaRPr>
          </a:p>
          <a:p>
            <a:pPr marL="12700" marR="535940">
              <a:lnSpc>
                <a:spcPct val="102600"/>
              </a:lnSpc>
              <a:spcBef>
                <a:spcPts val="3300"/>
              </a:spcBef>
            </a:pPr>
            <a:r>
              <a:rPr sz="3250" spc="1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3250" spc="-60" dirty="0">
                <a:solidFill>
                  <a:srgbClr val="FFFFFF"/>
                </a:solidFill>
                <a:latin typeface="Arial"/>
                <a:cs typeface="Arial"/>
              </a:rPr>
              <a:t>handle </a:t>
            </a:r>
            <a:r>
              <a:rPr sz="3250" spc="-65" dirty="0">
                <a:solidFill>
                  <a:srgbClr val="FFFFFF"/>
                </a:solidFill>
                <a:latin typeface="Arial"/>
                <a:cs typeface="Arial"/>
              </a:rPr>
              <a:t>variations </a:t>
            </a:r>
            <a:r>
              <a:rPr sz="3250" spc="-8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3250" spc="-60" dirty="0">
                <a:solidFill>
                  <a:srgbClr val="FFFFFF"/>
                </a:solidFill>
                <a:latin typeface="Arial"/>
                <a:cs typeface="Arial"/>
              </a:rPr>
              <a:t>images?</a:t>
            </a:r>
            <a:endParaRPr sz="3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0"/>
              </a:spcBef>
            </a:pPr>
            <a:r>
              <a:rPr sz="3250" spc="-60" dirty="0">
                <a:solidFill>
                  <a:srgbClr val="FFFFFF"/>
                </a:solidFill>
                <a:latin typeface="Arial"/>
                <a:cs typeface="Arial"/>
              </a:rPr>
              <a:t>Angle, </a:t>
            </a:r>
            <a:r>
              <a:rPr sz="3250" spc="-40" dirty="0">
                <a:solidFill>
                  <a:srgbClr val="FFFFFF"/>
                </a:solidFill>
                <a:latin typeface="Arial"/>
                <a:cs typeface="Arial"/>
              </a:rPr>
              <a:t>shape,</a:t>
            </a:r>
            <a:r>
              <a:rPr sz="325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-90" dirty="0">
                <a:solidFill>
                  <a:srgbClr val="FFFFFF"/>
                </a:solidFill>
                <a:latin typeface="Arial"/>
                <a:cs typeface="Arial"/>
              </a:rPr>
              <a:t>size?</a:t>
            </a:r>
            <a:endParaRPr sz="32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23100" y="2565400"/>
            <a:ext cx="5397500" cy="6121400"/>
            <a:chOff x="7023100" y="2565400"/>
            <a:chExt cx="5397500" cy="6121400"/>
          </a:xfrm>
        </p:grpSpPr>
        <p:sp>
          <p:nvSpPr>
            <p:cNvPr id="3" name="object 3"/>
            <p:cNvSpPr/>
            <p:nvPr/>
          </p:nvSpPr>
          <p:spPr>
            <a:xfrm>
              <a:off x="7213600" y="2755900"/>
              <a:ext cx="5016500" cy="5715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23100" y="2565400"/>
              <a:ext cx="5397500" cy="6121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700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0" dirty="0"/>
              <a:t>Int</a:t>
            </a:r>
            <a:r>
              <a:rPr sz="7200" spc="-260" dirty="0"/>
              <a:t>r</a:t>
            </a:r>
            <a:r>
              <a:rPr sz="7200" spc="-20" dirty="0"/>
              <a:t>oduction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838200" y="3061728"/>
            <a:ext cx="117558" cy="11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4614684"/>
            <a:ext cx="117558" cy="11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6167640"/>
            <a:ext cx="117558" cy="11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7720596"/>
            <a:ext cx="117558" cy="118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5700" y="2879344"/>
            <a:ext cx="4953000" cy="54806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833755">
              <a:lnSpc>
                <a:spcPct val="102600"/>
              </a:lnSpc>
              <a:spcBef>
                <a:spcPts val="45"/>
              </a:spcBef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Almost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hard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find 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representation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solving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problem.</a:t>
            </a:r>
            <a:endParaRPr sz="2600">
              <a:latin typeface="Arial"/>
              <a:cs typeface="Arial"/>
            </a:endParaRPr>
          </a:p>
          <a:p>
            <a:pPr marL="12700" marR="80010">
              <a:lnSpc>
                <a:spcPct val="102600"/>
              </a:lnSpc>
              <a:spcBef>
                <a:spcPts val="2600"/>
              </a:spcBef>
            </a:pP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lets us 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express 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difficult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representations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simpler  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representations.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2600"/>
              </a:spcBef>
            </a:pP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However,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always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needed, 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could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600" spc="25" dirty="0">
                <a:solidFill>
                  <a:srgbClr val="FFFFFF"/>
                </a:solidFill>
                <a:latin typeface="Arial"/>
                <a:cs typeface="Arial"/>
              </a:rPr>
              <a:t>too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complicated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what 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trying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Arial"/>
                <a:cs typeface="Arial"/>
              </a:rPr>
              <a:t>do.</a:t>
            </a:r>
            <a:endParaRPr sz="2600">
              <a:latin typeface="Arial"/>
              <a:cs typeface="Arial"/>
            </a:endParaRPr>
          </a:p>
          <a:p>
            <a:pPr marL="12700" marR="443865">
              <a:lnSpc>
                <a:spcPct val="102600"/>
              </a:lnSpc>
              <a:spcBef>
                <a:spcPts val="2595"/>
              </a:spcBef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Could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rotation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mapping.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23100" y="2565400"/>
            <a:ext cx="5397500" cy="6121400"/>
            <a:chOff x="7023100" y="2565400"/>
            <a:chExt cx="5397500" cy="6121400"/>
          </a:xfrm>
        </p:grpSpPr>
        <p:sp>
          <p:nvSpPr>
            <p:cNvPr id="3" name="object 3"/>
            <p:cNvSpPr/>
            <p:nvPr/>
          </p:nvSpPr>
          <p:spPr>
            <a:xfrm>
              <a:off x="7213600" y="3530600"/>
              <a:ext cx="5016500" cy="4165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23100" y="2565400"/>
              <a:ext cx="5397500" cy="6121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700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0" dirty="0"/>
              <a:t>Int</a:t>
            </a:r>
            <a:r>
              <a:rPr sz="7200" spc="-260" dirty="0"/>
              <a:t>r</a:t>
            </a:r>
            <a:r>
              <a:rPr sz="7200" spc="-20" dirty="0"/>
              <a:t>oduction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838200" y="3099828"/>
            <a:ext cx="117558" cy="11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4246384"/>
            <a:ext cx="117558" cy="118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5392940"/>
            <a:ext cx="117558" cy="11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6539496"/>
            <a:ext cx="117558" cy="11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7279652"/>
            <a:ext cx="117558" cy="118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5700" y="2917444"/>
            <a:ext cx="5014595" cy="54171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251460">
              <a:lnSpc>
                <a:spcPct val="102600"/>
              </a:lnSpc>
              <a:spcBef>
                <a:spcPts val="45"/>
              </a:spcBef>
            </a:pP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Illustrating 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net 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image.</a:t>
            </a:r>
            <a:endParaRPr sz="2600">
              <a:latin typeface="Arial"/>
              <a:cs typeface="Arial"/>
            </a:endParaRPr>
          </a:p>
          <a:p>
            <a:pPr marL="12700" marR="91440">
              <a:lnSpc>
                <a:spcPct val="102600"/>
              </a:lnSpc>
              <a:spcBef>
                <a:spcPts val="2600"/>
              </a:spcBef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Raw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pixels. 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Perhaps 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impossible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tackle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straight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away.</a:t>
            </a:r>
            <a:endParaRPr sz="2600">
              <a:latin typeface="Arial"/>
              <a:cs typeface="Arial"/>
            </a:endParaRPr>
          </a:p>
          <a:p>
            <a:pPr marL="12700" marR="975360">
              <a:lnSpc>
                <a:spcPct val="102600"/>
              </a:lnSpc>
              <a:spcBef>
                <a:spcPts val="2600"/>
              </a:spcBef>
            </a:pPr>
            <a:r>
              <a:rPr sz="2600" spc="-7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simpler 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mappings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net.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Notation,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visible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and hidden</a:t>
            </a:r>
            <a:r>
              <a:rPr sz="2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layers.</a:t>
            </a:r>
            <a:endParaRPr sz="2600">
              <a:latin typeface="Arial"/>
              <a:cs typeface="Arial"/>
            </a:endParaRPr>
          </a:p>
          <a:p>
            <a:pPr marL="12700" marR="22860" algn="just">
              <a:lnSpc>
                <a:spcPct val="102600"/>
              </a:lnSpc>
              <a:spcBef>
                <a:spcPts val="2695"/>
              </a:spcBef>
            </a:pP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“observe”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vs 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internal 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600" spc="-70" dirty="0">
                <a:solidFill>
                  <a:srgbClr val="FFFFFF"/>
                </a:solidFill>
                <a:latin typeface="Arial"/>
                <a:cs typeface="Arial"/>
              </a:rPr>
              <a:t>layers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directly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seen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output.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23100" y="2565400"/>
            <a:ext cx="5397500" cy="6121400"/>
            <a:chOff x="7023100" y="2565400"/>
            <a:chExt cx="5397500" cy="6121400"/>
          </a:xfrm>
        </p:grpSpPr>
        <p:sp>
          <p:nvSpPr>
            <p:cNvPr id="3" name="object 3"/>
            <p:cNvSpPr/>
            <p:nvPr/>
          </p:nvSpPr>
          <p:spPr>
            <a:xfrm>
              <a:off x="7213600" y="3530600"/>
              <a:ext cx="5016500" cy="4165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23100" y="2565400"/>
              <a:ext cx="5397500" cy="6121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700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0" dirty="0"/>
              <a:t>Int</a:t>
            </a:r>
            <a:r>
              <a:rPr sz="7200" spc="-260" dirty="0"/>
              <a:t>r</a:t>
            </a:r>
            <a:r>
              <a:rPr sz="7200" spc="-20" dirty="0"/>
              <a:t>oduction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838200" y="3248444"/>
            <a:ext cx="141714" cy="142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4641380"/>
            <a:ext cx="141714" cy="1424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6034316"/>
            <a:ext cx="141714" cy="142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7427252"/>
            <a:ext cx="141714" cy="1424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19200" y="3026664"/>
            <a:ext cx="4929505" cy="51822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624205">
              <a:lnSpc>
                <a:spcPts val="3900"/>
              </a:lnSpc>
              <a:spcBef>
                <a:spcPts val="145"/>
              </a:spcBef>
            </a:pPr>
            <a:r>
              <a:rPr sz="3150" spc="-80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3150" spc="-100" dirty="0">
                <a:solidFill>
                  <a:srgbClr val="FFFFFF"/>
                </a:solidFill>
                <a:latin typeface="Arial"/>
                <a:cs typeface="Arial"/>
              </a:rPr>
              <a:t>layer </a:t>
            </a:r>
            <a:r>
              <a:rPr sz="3150" spc="-45" dirty="0">
                <a:solidFill>
                  <a:srgbClr val="FFFFFF"/>
                </a:solidFill>
                <a:latin typeface="Arial"/>
                <a:cs typeface="Arial"/>
              </a:rPr>
              <a:t>finds </a:t>
            </a:r>
            <a:r>
              <a:rPr sz="3150" spc="-40" dirty="0">
                <a:solidFill>
                  <a:srgbClr val="FFFFFF"/>
                </a:solidFill>
                <a:latin typeface="Arial"/>
                <a:cs typeface="Arial"/>
              </a:rPr>
              <a:t>edges </a:t>
            </a:r>
            <a:r>
              <a:rPr sz="3150" spc="-25" dirty="0">
                <a:solidFill>
                  <a:srgbClr val="FFFFFF"/>
                </a:solidFill>
                <a:latin typeface="Arial"/>
                <a:cs typeface="Arial"/>
              </a:rPr>
              <a:t>by  </a:t>
            </a:r>
            <a:r>
              <a:rPr sz="3150" spc="-5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3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spc="-35" dirty="0">
                <a:solidFill>
                  <a:srgbClr val="FFFFFF"/>
                </a:solidFill>
                <a:latin typeface="Arial"/>
                <a:cs typeface="Arial"/>
              </a:rPr>
              <a:t>brightness.</a:t>
            </a:r>
            <a:endParaRPr sz="3150">
              <a:latin typeface="Arial"/>
              <a:cs typeface="Arial"/>
            </a:endParaRPr>
          </a:p>
          <a:p>
            <a:pPr marL="12700" marR="5080">
              <a:lnSpc>
                <a:spcPct val="103200"/>
              </a:lnSpc>
              <a:spcBef>
                <a:spcPts val="3050"/>
              </a:spcBef>
            </a:pPr>
            <a:r>
              <a:rPr sz="3150" spc="-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150" spc="-25" dirty="0">
                <a:solidFill>
                  <a:srgbClr val="FFFFFF"/>
                </a:solidFill>
                <a:latin typeface="Arial"/>
                <a:cs typeface="Arial"/>
              </a:rPr>
              <a:t>corners, </a:t>
            </a:r>
            <a:r>
              <a:rPr sz="3150" spc="-10" dirty="0">
                <a:solidFill>
                  <a:srgbClr val="FFFFFF"/>
                </a:solidFill>
                <a:latin typeface="Arial"/>
                <a:cs typeface="Arial"/>
              </a:rPr>
              <a:t>contours </a:t>
            </a:r>
            <a:r>
              <a:rPr sz="3150" spc="-30" dirty="0">
                <a:solidFill>
                  <a:srgbClr val="FFFFFF"/>
                </a:solidFill>
                <a:latin typeface="Arial"/>
                <a:cs typeface="Arial"/>
              </a:rPr>
              <a:t>can  </a:t>
            </a:r>
            <a:r>
              <a:rPr sz="315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150" spc="-20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3150" spc="-8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3150" spc="-95" dirty="0">
                <a:solidFill>
                  <a:srgbClr val="FFFFFF"/>
                </a:solidFill>
                <a:latin typeface="Arial"/>
                <a:cs typeface="Arial"/>
              </a:rPr>
              <a:t>several</a:t>
            </a:r>
            <a:r>
              <a:rPr sz="31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spc="-35" dirty="0">
                <a:solidFill>
                  <a:srgbClr val="FFFFFF"/>
                </a:solidFill>
                <a:latin typeface="Arial"/>
                <a:cs typeface="Arial"/>
              </a:rPr>
              <a:t>edges.</a:t>
            </a:r>
            <a:endParaRPr sz="3150">
              <a:latin typeface="Arial"/>
              <a:cs typeface="Arial"/>
            </a:endParaRPr>
          </a:p>
          <a:p>
            <a:pPr marL="12700" marR="936625">
              <a:lnSpc>
                <a:spcPct val="103200"/>
              </a:lnSpc>
              <a:spcBef>
                <a:spcPts val="3200"/>
              </a:spcBef>
            </a:pPr>
            <a:r>
              <a:rPr sz="3150" spc="-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150" spc="-35" dirty="0">
                <a:solidFill>
                  <a:srgbClr val="FFFFFF"/>
                </a:solidFill>
                <a:latin typeface="Arial"/>
                <a:cs typeface="Arial"/>
              </a:rPr>
              <a:t>edges, </a:t>
            </a:r>
            <a:r>
              <a:rPr sz="3150" spc="-3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150" spc="-20" dirty="0">
                <a:solidFill>
                  <a:srgbClr val="FFFFFF"/>
                </a:solidFill>
                <a:latin typeface="Arial"/>
                <a:cs typeface="Arial"/>
              </a:rPr>
              <a:t>start  </a:t>
            </a:r>
            <a:r>
              <a:rPr sz="3150" spc="-35" dirty="0">
                <a:solidFill>
                  <a:srgbClr val="FFFFFF"/>
                </a:solidFill>
                <a:latin typeface="Arial"/>
                <a:cs typeface="Arial"/>
              </a:rPr>
              <a:t>looking </a:t>
            </a:r>
            <a:r>
              <a:rPr sz="3150" spc="-45" dirty="0">
                <a:solidFill>
                  <a:srgbClr val="FFFFFF"/>
                </a:solidFill>
                <a:latin typeface="Arial"/>
                <a:cs typeface="Arial"/>
              </a:rPr>
              <a:t>finding</a:t>
            </a:r>
            <a:r>
              <a:rPr sz="31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spc="-10" dirty="0">
                <a:solidFill>
                  <a:srgbClr val="FFFFFF"/>
                </a:solidFill>
                <a:latin typeface="Arial"/>
                <a:cs typeface="Arial"/>
              </a:rPr>
              <a:t>objects.</a:t>
            </a:r>
            <a:endParaRPr sz="3150">
              <a:latin typeface="Arial"/>
              <a:cs typeface="Arial"/>
            </a:endParaRPr>
          </a:p>
          <a:p>
            <a:pPr marL="12700" marR="137160">
              <a:lnSpc>
                <a:spcPct val="103200"/>
              </a:lnSpc>
              <a:spcBef>
                <a:spcPts val="3100"/>
              </a:spcBef>
            </a:pPr>
            <a:r>
              <a:rPr sz="3150" spc="-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150" spc="-10" dirty="0">
                <a:solidFill>
                  <a:srgbClr val="FFFFFF"/>
                </a:solidFill>
                <a:latin typeface="Arial"/>
                <a:cs typeface="Arial"/>
              </a:rPr>
              <a:t>objects, </a:t>
            </a:r>
            <a:r>
              <a:rPr sz="3150" spc="-8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3150" spc="-90" dirty="0">
                <a:solidFill>
                  <a:srgbClr val="FFFFFF"/>
                </a:solidFill>
                <a:latin typeface="Arial"/>
                <a:cs typeface="Arial"/>
              </a:rPr>
              <a:t>easier </a:t>
            </a:r>
            <a:r>
              <a:rPr sz="3150" spc="-25" dirty="0">
                <a:solidFill>
                  <a:srgbClr val="FFFFFF"/>
                </a:solidFill>
                <a:latin typeface="Arial"/>
                <a:cs typeface="Arial"/>
              </a:rPr>
              <a:t>task  </a:t>
            </a:r>
            <a:r>
              <a:rPr sz="315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spc="-95" dirty="0">
                <a:solidFill>
                  <a:srgbClr val="FFFFFF"/>
                </a:solidFill>
                <a:latin typeface="Arial"/>
                <a:cs typeface="Arial"/>
              </a:rPr>
              <a:t>classify.</a:t>
            </a:r>
            <a:endParaRPr sz="31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23100" y="2565400"/>
            <a:ext cx="5397500" cy="6121400"/>
            <a:chOff x="7023100" y="2565400"/>
            <a:chExt cx="5397500" cy="6121400"/>
          </a:xfrm>
        </p:grpSpPr>
        <p:sp>
          <p:nvSpPr>
            <p:cNvPr id="3" name="object 3"/>
            <p:cNvSpPr/>
            <p:nvPr/>
          </p:nvSpPr>
          <p:spPr>
            <a:xfrm>
              <a:off x="7213600" y="2755900"/>
              <a:ext cx="5016500" cy="5715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23100" y="2565400"/>
              <a:ext cx="5397500" cy="6121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700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0" dirty="0"/>
              <a:t>Int</a:t>
            </a:r>
            <a:r>
              <a:rPr sz="7200" spc="-260" dirty="0"/>
              <a:t>r</a:t>
            </a:r>
            <a:r>
              <a:rPr sz="7200" spc="-20" dirty="0"/>
              <a:t>oduction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838200" y="3446068"/>
            <a:ext cx="161038" cy="16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5020868"/>
            <a:ext cx="161038" cy="16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6595668"/>
            <a:ext cx="161038" cy="16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0000" y="3200400"/>
            <a:ext cx="4251325" cy="48412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332740">
              <a:lnSpc>
                <a:spcPct val="101899"/>
              </a:lnSpc>
              <a:spcBef>
                <a:spcPts val="15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parts 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relate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other.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3600"/>
              </a:spcBef>
            </a:pP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Difference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between 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models and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Arial"/>
                <a:cs typeface="Arial"/>
              </a:rPr>
              <a:t>planning.</a:t>
            </a:r>
            <a:endParaRPr sz="3600">
              <a:latin typeface="Arial"/>
              <a:cs typeface="Arial"/>
            </a:endParaRPr>
          </a:p>
          <a:p>
            <a:pPr marL="12700" marR="231775">
              <a:lnSpc>
                <a:spcPct val="101899"/>
              </a:lnSpc>
              <a:spcBef>
                <a:spcPts val="3595"/>
              </a:spcBef>
            </a:pP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Shaded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boxes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395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32555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830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64051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74211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0000" y="1993900"/>
            <a:ext cx="10756900" cy="575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slides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material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from and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images</a:t>
            </a:r>
            <a:r>
              <a:rPr sz="3600" spc="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from:</a:t>
            </a:r>
            <a:endParaRPr sz="3600" dirty="0">
              <a:latin typeface="Arial"/>
              <a:cs typeface="Arial"/>
            </a:endParaRPr>
          </a:p>
          <a:p>
            <a:pPr marL="12700" marR="1334770">
              <a:lnSpc>
                <a:spcPct val="101899"/>
              </a:lnSpc>
              <a:spcBef>
                <a:spcPts val="3595"/>
              </a:spcBef>
            </a:pP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Artificial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Intelligence,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modern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approach,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Stuart 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Russell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Peter</a:t>
            </a:r>
            <a:r>
              <a:rPr sz="36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Norvig.</a:t>
            </a:r>
            <a:endParaRPr sz="3600" dirty="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3600"/>
              </a:spcBef>
            </a:pP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Learning,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Ian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Goodfellow and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Yoshua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Bengio 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Aaron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Courville.</a:t>
            </a:r>
            <a:r>
              <a:rPr sz="36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http://www.deeplearningbook.org</a:t>
            </a:r>
            <a:endParaRPr sz="3600" dirty="0">
              <a:latin typeface="Arial"/>
              <a:cs typeface="Arial"/>
            </a:endParaRPr>
          </a:p>
          <a:p>
            <a:pPr marL="12700" marR="1527175">
              <a:lnSpc>
                <a:spcPct val="185200"/>
              </a:lnSpc>
            </a:pP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3600" spc="13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Sebastian Raschka  </a:t>
            </a:r>
            <a:r>
              <a:rPr sz="3600"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www.machinelearningmastery.com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0400" y="654050"/>
            <a:ext cx="6604000" cy="6286500"/>
            <a:chOff x="3200400" y="654050"/>
            <a:chExt cx="6604000" cy="6286500"/>
          </a:xfrm>
        </p:grpSpPr>
        <p:sp>
          <p:nvSpPr>
            <p:cNvPr id="3" name="object 3"/>
            <p:cNvSpPr/>
            <p:nvPr/>
          </p:nvSpPr>
          <p:spPr>
            <a:xfrm>
              <a:off x="3390900" y="850900"/>
              <a:ext cx="6223000" cy="5867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0400" y="654050"/>
              <a:ext cx="6604000" cy="6286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7259828"/>
            <a:ext cx="1105154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-50" dirty="0"/>
              <a:t>ML </a:t>
            </a:r>
            <a:r>
              <a:rPr sz="4500" spc="-110" dirty="0"/>
              <a:t>vs </a:t>
            </a:r>
            <a:r>
              <a:rPr sz="4500" spc="-155" dirty="0"/>
              <a:t>Ai </a:t>
            </a:r>
            <a:r>
              <a:rPr sz="4500" spc="175" dirty="0"/>
              <a:t>-</a:t>
            </a:r>
            <a:r>
              <a:rPr sz="4500" spc="285" dirty="0"/>
              <a:t> </a:t>
            </a:r>
            <a:r>
              <a:rPr sz="4500" u="heavy" spc="5" dirty="0">
                <a:uFill>
                  <a:solidFill>
                    <a:srgbClr val="FFFFFF"/>
                  </a:solidFill>
                </a:uFill>
                <a:hlinkClick r:id="rId4"/>
              </a:rPr>
              <a:t>http://www.deeplearningbook.org</a:t>
            </a:r>
            <a:endParaRPr sz="45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7009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Don’t</a:t>
            </a:r>
            <a:r>
              <a:rPr sz="7200" spc="-60" dirty="0"/>
              <a:t> </a:t>
            </a:r>
            <a:r>
              <a:rPr sz="7200" spc="-70" dirty="0"/>
              <a:t>forget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65513"/>
            <a:ext cx="93402" cy="93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3965702"/>
            <a:ext cx="93402" cy="93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4866144"/>
            <a:ext cx="93402" cy="93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766320"/>
            <a:ext cx="93402" cy="93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6666496"/>
            <a:ext cx="93402" cy="93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7566673"/>
            <a:ext cx="93402" cy="93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8149335"/>
            <a:ext cx="93402" cy="93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932" rIns="0" bIns="0" rtlCol="0">
            <a:spAutoFit/>
          </a:bodyPr>
          <a:lstStyle/>
          <a:p>
            <a:pPr marL="217170" marR="300990">
              <a:lnSpc>
                <a:spcPct val="101600"/>
              </a:lnSpc>
              <a:spcBef>
                <a:spcPts val="95"/>
              </a:spcBef>
            </a:pPr>
            <a:r>
              <a:rPr sz="2050" spc="-5" dirty="0"/>
              <a:t>Logistic </a:t>
            </a:r>
            <a:r>
              <a:rPr sz="2050" spc="-40" dirty="0"/>
              <a:t>Regression </a:t>
            </a:r>
            <a:r>
              <a:rPr sz="2050" spc="-120" dirty="0"/>
              <a:t>(LR) </a:t>
            </a:r>
            <a:r>
              <a:rPr sz="2050" spc="-45" dirty="0"/>
              <a:t>is </a:t>
            </a:r>
            <a:r>
              <a:rPr sz="2050" spc="-30" dirty="0"/>
              <a:t>classified </a:t>
            </a:r>
            <a:r>
              <a:rPr sz="2050" spc="-15" dirty="0"/>
              <a:t>under </a:t>
            </a:r>
            <a:r>
              <a:rPr sz="2050" spc="-25" dirty="0"/>
              <a:t>Machine </a:t>
            </a:r>
            <a:r>
              <a:rPr sz="2050" spc="-30" dirty="0"/>
              <a:t>Learning </a:t>
            </a:r>
            <a:r>
              <a:rPr sz="2050" spc="-75" dirty="0"/>
              <a:t>(ML). </a:t>
            </a:r>
            <a:r>
              <a:rPr sz="2050" spc="-45" dirty="0"/>
              <a:t>One </a:t>
            </a:r>
            <a:r>
              <a:rPr sz="2050" spc="-10" dirty="0"/>
              <a:t>should </a:t>
            </a:r>
            <a:r>
              <a:rPr sz="2050" spc="15" dirty="0"/>
              <a:t>not </a:t>
            </a:r>
            <a:r>
              <a:rPr sz="2050" spc="-35" dirty="0"/>
              <a:t>use </a:t>
            </a:r>
            <a:r>
              <a:rPr sz="2050" spc="-30" dirty="0"/>
              <a:t>Deep  Learning </a:t>
            </a:r>
            <a:r>
              <a:rPr sz="2050" spc="-110" dirty="0"/>
              <a:t>(DL) </a:t>
            </a:r>
            <a:r>
              <a:rPr sz="2050" spc="-15" dirty="0"/>
              <a:t>for </a:t>
            </a:r>
            <a:r>
              <a:rPr sz="2050" spc="-55" dirty="0"/>
              <a:t>every </a:t>
            </a:r>
            <a:r>
              <a:rPr sz="2050" spc="-15" dirty="0"/>
              <a:t>possible</a:t>
            </a:r>
            <a:r>
              <a:rPr sz="2050" spc="260" dirty="0"/>
              <a:t> </a:t>
            </a:r>
            <a:r>
              <a:rPr sz="2050" spc="-5" dirty="0"/>
              <a:t>problem.</a:t>
            </a:r>
            <a:endParaRPr sz="2050"/>
          </a:p>
          <a:p>
            <a:pPr marL="217170" marR="378460">
              <a:lnSpc>
                <a:spcPct val="101600"/>
              </a:lnSpc>
              <a:spcBef>
                <a:spcPts val="2105"/>
              </a:spcBef>
            </a:pPr>
            <a:r>
              <a:rPr sz="2050" spc="15" dirty="0"/>
              <a:t>Don’t </a:t>
            </a:r>
            <a:r>
              <a:rPr sz="2050" spc="-35" dirty="0"/>
              <a:t>use </a:t>
            </a:r>
            <a:r>
              <a:rPr sz="2050" spc="-25" dirty="0"/>
              <a:t>Machine </a:t>
            </a:r>
            <a:r>
              <a:rPr sz="2050" spc="-30" dirty="0"/>
              <a:t>Learning </a:t>
            </a:r>
            <a:r>
              <a:rPr sz="2050" spc="-95" dirty="0"/>
              <a:t>(ML) </a:t>
            </a:r>
            <a:r>
              <a:rPr sz="2050" spc="-5" dirty="0"/>
              <a:t>or </a:t>
            </a:r>
            <a:r>
              <a:rPr sz="2050" spc="-30" dirty="0"/>
              <a:t>Deep Learning </a:t>
            </a:r>
            <a:r>
              <a:rPr sz="2050" spc="-110" dirty="0"/>
              <a:t>(DL) </a:t>
            </a:r>
            <a:r>
              <a:rPr sz="2050" spc="-50" dirty="0"/>
              <a:t>if </a:t>
            </a:r>
            <a:r>
              <a:rPr sz="2050" spc="-20" dirty="0"/>
              <a:t>you </a:t>
            </a:r>
            <a:r>
              <a:rPr sz="2050" spc="-10" dirty="0"/>
              <a:t>can write </a:t>
            </a:r>
            <a:r>
              <a:rPr sz="2050" spc="-60" dirty="0"/>
              <a:t>a </a:t>
            </a:r>
            <a:r>
              <a:rPr sz="2050" spc="-25" dirty="0"/>
              <a:t>simple </a:t>
            </a:r>
            <a:r>
              <a:rPr sz="2050" spc="-5" dirty="0"/>
              <a:t>program </a:t>
            </a:r>
            <a:r>
              <a:rPr sz="2050" spc="30" dirty="0"/>
              <a:t>to  </a:t>
            </a:r>
            <a:r>
              <a:rPr sz="2050" spc="-40" dirty="0"/>
              <a:t>solve </a:t>
            </a:r>
            <a:r>
              <a:rPr sz="2050" spc="-10" dirty="0"/>
              <a:t>the </a:t>
            </a:r>
            <a:r>
              <a:rPr sz="2050" spc="-5" dirty="0"/>
              <a:t>problem: </a:t>
            </a:r>
            <a:r>
              <a:rPr sz="2050" i="1" spc="-20" dirty="0">
                <a:latin typeface="Arial"/>
                <a:cs typeface="Arial"/>
              </a:rPr>
              <a:t>Using </a:t>
            </a:r>
            <a:r>
              <a:rPr sz="2050" i="1" spc="25" dirty="0">
                <a:latin typeface="Arial"/>
                <a:cs typeface="Arial"/>
              </a:rPr>
              <a:t>ML </a:t>
            </a:r>
            <a:r>
              <a:rPr sz="2050" i="1" spc="-5" dirty="0">
                <a:latin typeface="Arial"/>
                <a:cs typeface="Arial"/>
              </a:rPr>
              <a:t>or </a:t>
            </a:r>
            <a:r>
              <a:rPr sz="2050" i="1" spc="-35" dirty="0">
                <a:latin typeface="Arial"/>
                <a:cs typeface="Arial"/>
              </a:rPr>
              <a:t>DL </a:t>
            </a:r>
            <a:r>
              <a:rPr sz="2050" i="1" spc="-15" dirty="0">
                <a:latin typeface="Arial"/>
                <a:cs typeface="Arial"/>
              </a:rPr>
              <a:t>for </a:t>
            </a:r>
            <a:r>
              <a:rPr sz="2050" i="1" dirty="0">
                <a:latin typeface="Arial"/>
                <a:cs typeface="Arial"/>
              </a:rPr>
              <a:t>such </a:t>
            </a:r>
            <a:r>
              <a:rPr sz="2050" i="1" spc="-60" dirty="0">
                <a:latin typeface="Arial"/>
                <a:cs typeface="Arial"/>
              </a:rPr>
              <a:t>a </a:t>
            </a:r>
            <a:r>
              <a:rPr sz="2050" i="1" spc="-5" dirty="0">
                <a:latin typeface="Arial"/>
                <a:cs typeface="Arial"/>
              </a:rPr>
              <a:t>problem </a:t>
            </a:r>
            <a:r>
              <a:rPr sz="2050" i="1" spc="-40" dirty="0">
                <a:latin typeface="Arial"/>
                <a:cs typeface="Arial"/>
              </a:rPr>
              <a:t>will </a:t>
            </a:r>
            <a:r>
              <a:rPr sz="2050" i="1" dirty="0">
                <a:latin typeface="Arial"/>
                <a:cs typeface="Arial"/>
              </a:rPr>
              <a:t>be </a:t>
            </a:r>
            <a:r>
              <a:rPr sz="2050" i="1" spc="-15" dirty="0">
                <a:latin typeface="Arial"/>
                <a:cs typeface="Arial"/>
              </a:rPr>
              <a:t>inaccurate </a:t>
            </a:r>
            <a:r>
              <a:rPr sz="2050" i="1" spc="-5" dirty="0">
                <a:latin typeface="Arial"/>
                <a:cs typeface="Arial"/>
              </a:rPr>
              <a:t>or </a:t>
            </a:r>
            <a:r>
              <a:rPr sz="2050" i="1" spc="-50" dirty="0">
                <a:latin typeface="Arial"/>
                <a:cs typeface="Arial"/>
              </a:rPr>
              <a:t>very</a:t>
            </a:r>
            <a:r>
              <a:rPr sz="2050" i="1" spc="430" dirty="0">
                <a:latin typeface="Arial"/>
                <a:cs typeface="Arial"/>
              </a:rPr>
              <a:t> </a:t>
            </a:r>
            <a:r>
              <a:rPr sz="2050" i="1" spc="-30" dirty="0">
                <a:latin typeface="Arial"/>
                <a:cs typeface="Arial"/>
              </a:rPr>
              <a:t>inefficient</a:t>
            </a:r>
            <a:endParaRPr sz="2050">
              <a:latin typeface="Arial"/>
              <a:cs typeface="Arial"/>
            </a:endParaRPr>
          </a:p>
          <a:p>
            <a:pPr marL="217170" marR="402590">
              <a:lnSpc>
                <a:spcPct val="101600"/>
              </a:lnSpc>
              <a:spcBef>
                <a:spcPts val="2100"/>
              </a:spcBef>
            </a:pPr>
            <a:r>
              <a:rPr sz="2050" spc="-35" dirty="0"/>
              <a:t>Always </a:t>
            </a:r>
            <a:r>
              <a:rPr sz="2050" spc="-5" dirty="0"/>
              <a:t>start </a:t>
            </a:r>
            <a:r>
              <a:rPr sz="2050" spc="5" dirty="0"/>
              <a:t>with </a:t>
            </a:r>
            <a:r>
              <a:rPr sz="2050" spc="-25" dirty="0"/>
              <a:t>simple </a:t>
            </a:r>
            <a:r>
              <a:rPr sz="2050" spc="-10" dirty="0"/>
              <a:t>models </a:t>
            </a:r>
            <a:r>
              <a:rPr sz="2050" spc="-25" dirty="0"/>
              <a:t>before </a:t>
            </a:r>
            <a:r>
              <a:rPr sz="2050" spc="-15" dirty="0"/>
              <a:t>moving </a:t>
            </a:r>
            <a:r>
              <a:rPr sz="2050" spc="30" dirty="0"/>
              <a:t>to </a:t>
            </a:r>
            <a:r>
              <a:rPr sz="2050" dirty="0"/>
              <a:t>complex once: </a:t>
            </a:r>
            <a:r>
              <a:rPr sz="2050" spc="-10" dirty="0"/>
              <a:t>Complex models </a:t>
            </a:r>
            <a:r>
              <a:rPr sz="2050" spc="-50" dirty="0"/>
              <a:t>have </a:t>
            </a:r>
            <a:r>
              <a:rPr sz="2050" spc="30" dirty="0"/>
              <a:t>too  </a:t>
            </a:r>
            <a:r>
              <a:rPr sz="2050" spc="-30" dirty="0"/>
              <a:t>many </a:t>
            </a:r>
            <a:r>
              <a:rPr sz="2050" spc="-55" dirty="0"/>
              <a:t>free </a:t>
            </a:r>
            <a:r>
              <a:rPr sz="2050" spc="-15" dirty="0"/>
              <a:t>parameters. </a:t>
            </a:r>
            <a:r>
              <a:rPr sz="2050" spc="-30" dirty="0"/>
              <a:t>It </a:t>
            </a:r>
            <a:r>
              <a:rPr sz="2050" spc="-45" dirty="0"/>
              <a:t>is </a:t>
            </a:r>
            <a:r>
              <a:rPr sz="2050" spc="-50" dirty="0"/>
              <a:t>very </a:t>
            </a:r>
            <a:r>
              <a:rPr sz="2050" spc="-15" dirty="0"/>
              <a:t>difficult </a:t>
            </a:r>
            <a:r>
              <a:rPr sz="2050" spc="30" dirty="0"/>
              <a:t>to </a:t>
            </a:r>
            <a:r>
              <a:rPr sz="2050" spc="20" dirty="0"/>
              <a:t>know how </a:t>
            </a:r>
            <a:r>
              <a:rPr sz="2050" spc="-25" dirty="0"/>
              <a:t>they </a:t>
            </a:r>
            <a:r>
              <a:rPr sz="2050" spc="-40" dirty="0"/>
              <a:t>will </a:t>
            </a:r>
            <a:r>
              <a:rPr sz="2050" spc="-35" dirty="0"/>
              <a:t>behave </a:t>
            </a:r>
            <a:r>
              <a:rPr sz="2050" spc="-45" dirty="0"/>
              <a:t>in </a:t>
            </a:r>
            <a:r>
              <a:rPr sz="2050" spc="-20" dirty="0"/>
              <a:t>unexplored</a:t>
            </a:r>
            <a:r>
              <a:rPr sz="2050" spc="-5" dirty="0"/>
              <a:t> </a:t>
            </a:r>
            <a:r>
              <a:rPr sz="2050" spc="-15" dirty="0"/>
              <a:t>cases.</a:t>
            </a:r>
            <a:endParaRPr sz="2050"/>
          </a:p>
          <a:p>
            <a:pPr marL="217170" marR="304800">
              <a:lnSpc>
                <a:spcPct val="101600"/>
              </a:lnSpc>
              <a:spcBef>
                <a:spcPts val="2100"/>
              </a:spcBef>
            </a:pPr>
            <a:r>
              <a:rPr sz="2050" spc="15" dirty="0"/>
              <a:t>Don’t </a:t>
            </a:r>
            <a:r>
              <a:rPr sz="2050" spc="-35" dirty="0"/>
              <a:t>use DL </a:t>
            </a:r>
            <a:r>
              <a:rPr sz="2050" spc="-50" dirty="0"/>
              <a:t>if </a:t>
            </a:r>
            <a:r>
              <a:rPr sz="2050" spc="-10" dirty="0"/>
              <a:t>the </a:t>
            </a:r>
            <a:r>
              <a:rPr sz="2050" spc="-5" dirty="0"/>
              <a:t>problem </a:t>
            </a:r>
            <a:r>
              <a:rPr sz="2050" spc="-45" dirty="0"/>
              <a:t>is </a:t>
            </a:r>
            <a:r>
              <a:rPr sz="2050" spc="-25" dirty="0"/>
              <a:t>simple </a:t>
            </a:r>
            <a:r>
              <a:rPr sz="2050" spc="-5" dirty="0"/>
              <a:t>or </a:t>
            </a:r>
            <a:r>
              <a:rPr sz="2050" spc="-50" dirty="0"/>
              <a:t>if </a:t>
            </a:r>
            <a:r>
              <a:rPr sz="2050" spc="-20" dirty="0"/>
              <a:t>you </a:t>
            </a:r>
            <a:r>
              <a:rPr sz="2050" dirty="0"/>
              <a:t>get </a:t>
            </a:r>
            <a:r>
              <a:rPr sz="2050" spc="-25" dirty="0"/>
              <a:t>sufficient </a:t>
            </a:r>
            <a:r>
              <a:rPr sz="2050" spc="-5" dirty="0"/>
              <a:t>accuracy </a:t>
            </a:r>
            <a:r>
              <a:rPr sz="2050" spc="5" dirty="0"/>
              <a:t>with </a:t>
            </a:r>
            <a:r>
              <a:rPr sz="2050" spc="-60" dirty="0"/>
              <a:t>a </a:t>
            </a:r>
            <a:r>
              <a:rPr sz="2050" spc="-10" dirty="0"/>
              <a:t>ML </a:t>
            </a:r>
            <a:r>
              <a:rPr sz="2050" spc="-5" dirty="0"/>
              <a:t>model: </a:t>
            </a:r>
            <a:r>
              <a:rPr sz="2050" spc="-35" dirty="0"/>
              <a:t>DL  </a:t>
            </a:r>
            <a:r>
              <a:rPr sz="2050" spc="-10" dirty="0"/>
              <a:t>models</a:t>
            </a:r>
            <a:r>
              <a:rPr sz="2050" spc="15" dirty="0"/>
              <a:t> </a:t>
            </a:r>
            <a:r>
              <a:rPr sz="2050" spc="-60" dirty="0"/>
              <a:t>are</a:t>
            </a:r>
            <a:r>
              <a:rPr sz="2050" spc="15" dirty="0"/>
              <a:t> </a:t>
            </a:r>
            <a:r>
              <a:rPr sz="2050" dirty="0"/>
              <a:t>complex.</a:t>
            </a:r>
            <a:r>
              <a:rPr sz="2050" spc="20" dirty="0"/>
              <a:t> </a:t>
            </a:r>
            <a:r>
              <a:rPr sz="2050" spc="-30" dirty="0"/>
              <a:t>Using</a:t>
            </a:r>
            <a:r>
              <a:rPr sz="2050" spc="15" dirty="0"/>
              <a:t> </a:t>
            </a:r>
            <a:r>
              <a:rPr sz="2050" spc="-35" dirty="0"/>
              <a:t>DL</a:t>
            </a:r>
            <a:r>
              <a:rPr sz="2050" spc="15" dirty="0"/>
              <a:t> </a:t>
            </a:r>
            <a:r>
              <a:rPr sz="2050" spc="-15" dirty="0"/>
              <a:t>for</a:t>
            </a:r>
            <a:r>
              <a:rPr sz="2050" spc="20" dirty="0"/>
              <a:t> </a:t>
            </a:r>
            <a:r>
              <a:rPr sz="2050" spc="-60" dirty="0"/>
              <a:t>a</a:t>
            </a:r>
            <a:r>
              <a:rPr sz="2050" spc="15" dirty="0"/>
              <a:t> </a:t>
            </a:r>
            <a:r>
              <a:rPr sz="2050" spc="-25" dirty="0"/>
              <a:t>simple</a:t>
            </a:r>
            <a:r>
              <a:rPr sz="2050" spc="15" dirty="0"/>
              <a:t> </a:t>
            </a:r>
            <a:r>
              <a:rPr sz="2050" spc="-5" dirty="0"/>
              <a:t>problem</a:t>
            </a:r>
            <a:r>
              <a:rPr sz="2050" spc="20" dirty="0"/>
              <a:t> </a:t>
            </a:r>
            <a:r>
              <a:rPr sz="2050" spc="-45" dirty="0"/>
              <a:t>is</a:t>
            </a:r>
            <a:r>
              <a:rPr sz="2050" spc="15" dirty="0"/>
              <a:t> </a:t>
            </a:r>
            <a:r>
              <a:rPr sz="2050" spc="-40" dirty="0"/>
              <a:t>an</a:t>
            </a:r>
            <a:r>
              <a:rPr sz="2050" spc="15" dirty="0"/>
              <a:t> </a:t>
            </a:r>
            <a:r>
              <a:rPr sz="2050" spc="-35" dirty="0"/>
              <a:t>overkill,</a:t>
            </a:r>
            <a:r>
              <a:rPr sz="2050" spc="20" dirty="0"/>
              <a:t> </a:t>
            </a:r>
            <a:r>
              <a:rPr sz="2050" spc="-10" dirty="0"/>
              <a:t>the</a:t>
            </a:r>
            <a:r>
              <a:rPr sz="2050" spc="15" dirty="0"/>
              <a:t> </a:t>
            </a:r>
            <a:r>
              <a:rPr sz="2050" spc="-5" dirty="0"/>
              <a:t>model</a:t>
            </a:r>
            <a:r>
              <a:rPr sz="2050" spc="15" dirty="0"/>
              <a:t> </a:t>
            </a:r>
            <a:r>
              <a:rPr sz="2050" spc="-40" dirty="0"/>
              <a:t>will</a:t>
            </a:r>
            <a:r>
              <a:rPr sz="2050" spc="20" dirty="0"/>
              <a:t> </a:t>
            </a:r>
            <a:r>
              <a:rPr sz="2050" dirty="0"/>
              <a:t>be</a:t>
            </a:r>
            <a:r>
              <a:rPr sz="2050" spc="15" dirty="0"/>
              <a:t> </a:t>
            </a:r>
            <a:r>
              <a:rPr sz="2050" spc="-30" dirty="0"/>
              <a:t>inefficient</a:t>
            </a:r>
            <a:endParaRPr sz="2050"/>
          </a:p>
          <a:p>
            <a:pPr marL="217170" marR="5080">
              <a:lnSpc>
                <a:spcPct val="101600"/>
              </a:lnSpc>
              <a:spcBef>
                <a:spcPts val="2000"/>
              </a:spcBef>
            </a:pPr>
            <a:r>
              <a:rPr sz="2050" spc="15" dirty="0"/>
              <a:t>Don’t </a:t>
            </a:r>
            <a:r>
              <a:rPr sz="2050" spc="-35" dirty="0"/>
              <a:t>use DL </a:t>
            </a:r>
            <a:r>
              <a:rPr sz="2050" spc="-50" dirty="0"/>
              <a:t>if </a:t>
            </a:r>
            <a:r>
              <a:rPr sz="2050" spc="-20" dirty="0"/>
              <a:t>you </a:t>
            </a:r>
            <a:r>
              <a:rPr sz="2050" spc="-50" dirty="0"/>
              <a:t>have </a:t>
            </a:r>
            <a:r>
              <a:rPr sz="2050" spc="-40" dirty="0"/>
              <a:t>small </a:t>
            </a:r>
            <a:r>
              <a:rPr sz="2050" dirty="0"/>
              <a:t>amount </a:t>
            </a:r>
            <a:r>
              <a:rPr sz="2050" spc="-5" dirty="0"/>
              <a:t>of </a:t>
            </a:r>
            <a:r>
              <a:rPr sz="2050" dirty="0"/>
              <a:t>data: </a:t>
            </a:r>
            <a:r>
              <a:rPr sz="2050" spc="-95" dirty="0"/>
              <a:t>You </a:t>
            </a:r>
            <a:r>
              <a:rPr sz="2050" spc="20" dirty="0"/>
              <a:t>can’t </a:t>
            </a:r>
            <a:r>
              <a:rPr sz="2050" spc="-25" dirty="0"/>
              <a:t>train </a:t>
            </a:r>
            <a:r>
              <a:rPr sz="2050" spc="-60" dirty="0"/>
              <a:t>a </a:t>
            </a:r>
            <a:r>
              <a:rPr sz="2050" spc="-35" dirty="0"/>
              <a:t>DL </a:t>
            </a:r>
            <a:r>
              <a:rPr sz="2050" spc="-5" dirty="0"/>
              <a:t>model </a:t>
            </a:r>
            <a:r>
              <a:rPr sz="2050" spc="5" dirty="0"/>
              <a:t>with </a:t>
            </a:r>
            <a:r>
              <a:rPr sz="2050" spc="-40" dirty="0"/>
              <a:t>small </a:t>
            </a:r>
            <a:r>
              <a:rPr sz="2050" dirty="0"/>
              <a:t>amount </a:t>
            </a:r>
            <a:r>
              <a:rPr sz="2050" spc="-5" dirty="0"/>
              <a:t>of  </a:t>
            </a:r>
            <a:r>
              <a:rPr sz="2050" dirty="0"/>
              <a:t>data. </a:t>
            </a:r>
            <a:r>
              <a:rPr sz="2050" spc="-60" dirty="0"/>
              <a:t>The </a:t>
            </a:r>
            <a:r>
              <a:rPr sz="2050" spc="-30" dirty="0"/>
              <a:t>results </a:t>
            </a:r>
            <a:r>
              <a:rPr sz="2050" spc="-40" dirty="0"/>
              <a:t>will </a:t>
            </a:r>
            <a:r>
              <a:rPr sz="2050" dirty="0"/>
              <a:t>be </a:t>
            </a:r>
            <a:r>
              <a:rPr sz="2050" spc="-65" dirty="0"/>
              <a:t>really</a:t>
            </a:r>
            <a:r>
              <a:rPr sz="2050" spc="185" dirty="0"/>
              <a:t> </a:t>
            </a:r>
            <a:r>
              <a:rPr sz="2050" spc="15" dirty="0"/>
              <a:t>bad.</a:t>
            </a:r>
            <a:endParaRPr sz="2050"/>
          </a:p>
          <a:p>
            <a:pPr marL="217170" marR="3747770">
              <a:lnSpc>
                <a:spcPct val="187000"/>
              </a:lnSpc>
            </a:pPr>
            <a:r>
              <a:rPr sz="2050" spc="-5" dirty="0"/>
              <a:t>Best </a:t>
            </a:r>
            <a:r>
              <a:rPr sz="2050" spc="-15" dirty="0"/>
              <a:t>situation </a:t>
            </a:r>
            <a:r>
              <a:rPr sz="2050" spc="-45" dirty="0"/>
              <a:t>is </a:t>
            </a:r>
            <a:r>
              <a:rPr sz="2050" spc="-60" dirty="0"/>
              <a:t>a </a:t>
            </a:r>
            <a:r>
              <a:rPr sz="2050" dirty="0"/>
              <a:t>lot </a:t>
            </a:r>
            <a:r>
              <a:rPr sz="2050" spc="-5" dirty="0"/>
              <a:t>of data </a:t>
            </a:r>
            <a:r>
              <a:rPr sz="2050" spc="5" dirty="0"/>
              <a:t>with </a:t>
            </a:r>
            <a:r>
              <a:rPr sz="2050" spc="-10" dirty="0"/>
              <a:t>few </a:t>
            </a:r>
            <a:r>
              <a:rPr sz="2050" spc="-50" dirty="0"/>
              <a:t>very </a:t>
            </a:r>
            <a:r>
              <a:rPr sz="2050" dirty="0"/>
              <a:t>distinct </a:t>
            </a:r>
            <a:r>
              <a:rPr sz="2050" spc="-15" dirty="0"/>
              <a:t>parameters.  </a:t>
            </a:r>
            <a:r>
              <a:rPr sz="2050" spc="-50" dirty="0"/>
              <a:t>This </a:t>
            </a:r>
            <a:r>
              <a:rPr sz="2050" spc="-45" dirty="0"/>
              <a:t>is </a:t>
            </a:r>
            <a:r>
              <a:rPr sz="2050" spc="15" dirty="0"/>
              <a:t>not </a:t>
            </a:r>
            <a:r>
              <a:rPr sz="2050" spc="-60" dirty="0"/>
              <a:t>a </a:t>
            </a:r>
            <a:r>
              <a:rPr sz="2050" spc="-20" dirty="0"/>
              <a:t>magical </a:t>
            </a:r>
            <a:r>
              <a:rPr sz="2050" spc="10" dirty="0"/>
              <a:t>method </a:t>
            </a:r>
            <a:r>
              <a:rPr sz="2050" spc="5" dirty="0"/>
              <a:t>that </a:t>
            </a:r>
            <a:r>
              <a:rPr sz="2050" spc="-30" dirty="0"/>
              <a:t>solvs </a:t>
            </a:r>
            <a:r>
              <a:rPr sz="2050" spc="-65" dirty="0"/>
              <a:t>all</a:t>
            </a:r>
            <a:r>
              <a:rPr sz="2050" spc="245" dirty="0"/>
              <a:t> </a:t>
            </a:r>
            <a:r>
              <a:rPr sz="2050" spc="-5" dirty="0"/>
              <a:t>problems.</a:t>
            </a:r>
            <a:endParaRPr sz="20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398970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50" dirty="0"/>
              <a:t>Practically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4460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50208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60368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0000" y="3200400"/>
            <a:ext cx="10552430" cy="48412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30860">
              <a:lnSpc>
                <a:spcPct val="101899"/>
              </a:lnSpc>
              <a:spcBef>
                <a:spcPts val="15"/>
              </a:spcBef>
            </a:pP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is an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36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mean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36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learning?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36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“A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said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experience  </a:t>
            </a:r>
            <a:r>
              <a:rPr sz="3600" spc="-27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respect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tasks </a:t>
            </a: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and  performance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measure </a:t>
            </a:r>
            <a:r>
              <a:rPr sz="3600" spc="-345" dirty="0">
                <a:solidFill>
                  <a:srgbClr val="FFFFFF"/>
                </a:solidFill>
                <a:latin typeface="Arial"/>
                <a:cs typeface="Arial"/>
              </a:rPr>
              <a:t>P,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its performance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tasks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T,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measured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3600" spc="-345" dirty="0">
                <a:solidFill>
                  <a:srgbClr val="FFFFFF"/>
                </a:solidFill>
                <a:latin typeface="Arial"/>
                <a:cs typeface="Arial"/>
              </a:rPr>
              <a:t>P,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improves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sz="3600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E.”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2566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00" dirty="0"/>
              <a:t>Task</a:t>
            </a:r>
            <a:r>
              <a:rPr sz="7200" spc="-95" dirty="0"/>
              <a:t> </a:t>
            </a:r>
            <a:r>
              <a:rPr sz="7200" spc="-395" dirty="0"/>
              <a:t>T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2998228"/>
            <a:ext cx="117558" cy="118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3738384"/>
            <a:ext cx="117558" cy="11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4478540"/>
            <a:ext cx="117558" cy="11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218696"/>
            <a:ext cx="117558" cy="11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5958852"/>
            <a:ext cx="117558" cy="11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6699008"/>
            <a:ext cx="117558" cy="118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7439164"/>
            <a:ext cx="117558" cy="11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8179320"/>
            <a:ext cx="117558" cy="118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5700" y="2815844"/>
            <a:ext cx="7400290" cy="5607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Classification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(With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missing</a:t>
            </a:r>
            <a:r>
              <a:rPr sz="26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input)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endParaRPr sz="2600">
              <a:latin typeface="Arial"/>
              <a:cs typeface="Arial"/>
            </a:endParaRPr>
          </a:p>
          <a:p>
            <a:pPr marL="12700" marR="2366010">
              <a:lnSpc>
                <a:spcPct val="185900"/>
              </a:lnSpc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Transcription </a:t>
            </a:r>
            <a:r>
              <a:rPr sz="2600" spc="-95" dirty="0">
                <a:solidFill>
                  <a:srgbClr val="FFFFFF"/>
                </a:solidFill>
                <a:latin typeface="Arial"/>
                <a:cs typeface="Arial"/>
              </a:rPr>
              <a:t>(Find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structure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text) 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80"/>
              </a:spcBef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Parsing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Anomaly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5900"/>
              </a:lnSpc>
              <a:spcBef>
                <a:spcPts val="560"/>
              </a:spcBef>
            </a:pP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Generators/Predictions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missing 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values/Denoising  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Density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estimators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59042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35" dirty="0"/>
              <a:t>Performance</a:t>
            </a:r>
            <a:r>
              <a:rPr sz="7200" spc="-75" dirty="0"/>
              <a:t> </a:t>
            </a:r>
            <a:r>
              <a:rPr sz="7200" spc="-270" dirty="0"/>
              <a:t>P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157613"/>
            <a:ext cx="159428" cy="16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702441"/>
            <a:ext cx="159428" cy="16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701169"/>
            <a:ext cx="159428" cy="160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7245998"/>
            <a:ext cx="159428" cy="160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0000" y="2912872"/>
            <a:ext cx="10900410" cy="5204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620395">
              <a:lnSpc>
                <a:spcPct val="100899"/>
              </a:lnSpc>
              <a:spcBef>
                <a:spcPts val="75"/>
              </a:spcBef>
            </a:pPr>
            <a:r>
              <a:rPr sz="3550" spc="-95" dirty="0">
                <a:solidFill>
                  <a:srgbClr val="FFFFFF"/>
                </a:solidFill>
                <a:latin typeface="Arial"/>
                <a:cs typeface="Arial"/>
              </a:rPr>
              <a:t>Measure </a:t>
            </a:r>
            <a:r>
              <a:rPr sz="3550" spc="-70" dirty="0">
                <a:solidFill>
                  <a:srgbClr val="FFFFFF"/>
                </a:solidFill>
                <a:latin typeface="Arial"/>
                <a:cs typeface="Arial"/>
              </a:rPr>
              <a:t>accuracy, </a:t>
            </a:r>
            <a:r>
              <a:rPr sz="3550" spc="-15" dirty="0">
                <a:solidFill>
                  <a:srgbClr val="FFFFFF"/>
                </a:solidFill>
                <a:latin typeface="Arial"/>
                <a:cs typeface="Arial"/>
              </a:rPr>
              <a:t>proportion </a:t>
            </a:r>
            <a:r>
              <a:rPr sz="3550" spc="-3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550" spc="-70" dirty="0">
                <a:solidFill>
                  <a:srgbClr val="FFFFFF"/>
                </a:solidFill>
                <a:latin typeface="Arial"/>
                <a:cs typeface="Arial"/>
              </a:rPr>
              <a:t>examples </a:t>
            </a:r>
            <a:r>
              <a:rPr sz="3550" spc="-3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550" spc="-15" dirty="0">
                <a:solidFill>
                  <a:srgbClr val="FFFFFF"/>
                </a:solidFill>
                <a:latin typeface="Arial"/>
                <a:cs typeface="Arial"/>
              </a:rPr>
              <a:t>correct  </a:t>
            </a:r>
            <a:r>
              <a:rPr sz="3550" spc="15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3550" spc="-95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sz="3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spc="-30" dirty="0">
                <a:solidFill>
                  <a:srgbClr val="FFFFFF"/>
                </a:solidFill>
                <a:latin typeface="Arial"/>
                <a:cs typeface="Arial"/>
              </a:rPr>
              <a:t>incorrect.</a:t>
            </a: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40"/>
              </a:spcBef>
            </a:pPr>
            <a:r>
              <a:rPr sz="3550" spc="-80" dirty="0">
                <a:solidFill>
                  <a:srgbClr val="FFFFFF"/>
                </a:solidFill>
                <a:latin typeface="Arial"/>
                <a:cs typeface="Arial"/>
              </a:rPr>
              <a:t>Can also </a:t>
            </a:r>
            <a:r>
              <a:rPr sz="3550" spc="15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3550" spc="-75" dirty="0">
                <a:solidFill>
                  <a:srgbClr val="FFFFFF"/>
                </a:solidFill>
                <a:latin typeface="Arial"/>
                <a:cs typeface="Arial"/>
              </a:rPr>
              <a:t>error </a:t>
            </a:r>
            <a:r>
              <a:rPr sz="3550" spc="-60" dirty="0">
                <a:solidFill>
                  <a:srgbClr val="FFFFFF"/>
                </a:solidFill>
                <a:latin typeface="Arial"/>
                <a:cs typeface="Arial"/>
              </a:rPr>
              <a:t>rate </a:t>
            </a:r>
            <a:r>
              <a:rPr sz="3550" spc="-9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3550" spc="50" dirty="0">
                <a:solidFill>
                  <a:srgbClr val="FFFFFF"/>
                </a:solidFill>
                <a:latin typeface="Arial"/>
                <a:cs typeface="Arial"/>
              </a:rPr>
              <a:t>0-1</a:t>
            </a:r>
            <a:r>
              <a:rPr sz="3550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spc="-50" dirty="0">
                <a:solidFill>
                  <a:srgbClr val="FFFFFF"/>
                </a:solidFill>
                <a:latin typeface="Arial"/>
                <a:cs typeface="Arial"/>
              </a:rPr>
              <a:t>loss.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ct val="100899"/>
              </a:lnSpc>
              <a:spcBef>
                <a:spcPts val="3600"/>
              </a:spcBef>
            </a:pPr>
            <a:r>
              <a:rPr sz="3550" spc="-60" dirty="0">
                <a:solidFill>
                  <a:srgbClr val="FFFFFF"/>
                </a:solidFill>
                <a:latin typeface="Arial"/>
                <a:cs typeface="Arial"/>
              </a:rPr>
              <a:t>However </a:t>
            </a:r>
            <a:r>
              <a:rPr sz="3550" spc="-13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550" spc="-5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550" spc="-60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355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550" spc="-30" dirty="0">
                <a:solidFill>
                  <a:srgbClr val="FFFFFF"/>
                </a:solidFill>
                <a:latin typeface="Arial"/>
                <a:cs typeface="Arial"/>
              </a:rPr>
              <a:t>be performed on data </a:t>
            </a:r>
            <a:r>
              <a:rPr sz="355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550" spc="-4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3550" spc="-50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3550" spc="-4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3550" spc="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3550" spc="-55" dirty="0">
                <a:solidFill>
                  <a:srgbClr val="FFFFFF"/>
                </a:solidFill>
                <a:latin typeface="Arial"/>
                <a:cs typeface="Arial"/>
              </a:rPr>
              <a:t>trained </a:t>
            </a:r>
            <a:r>
              <a:rPr sz="3550" spc="-3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355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550" spc="-95" dirty="0">
                <a:solidFill>
                  <a:srgbClr val="FFFFFF"/>
                </a:solidFill>
                <a:latin typeface="Arial"/>
                <a:cs typeface="Arial"/>
              </a:rPr>
              <a:t>give </a:t>
            </a:r>
            <a:r>
              <a:rPr sz="3550" spc="-12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550" spc="2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3550" spc="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spc="-50" dirty="0">
                <a:solidFill>
                  <a:srgbClr val="FFFFFF"/>
                </a:solidFill>
                <a:latin typeface="Arial"/>
                <a:cs typeface="Arial"/>
              </a:rPr>
              <a:t>estimate.</a:t>
            </a:r>
            <a:endParaRPr sz="3550">
              <a:latin typeface="Arial"/>
              <a:cs typeface="Arial"/>
            </a:endParaRPr>
          </a:p>
          <a:p>
            <a:pPr marL="12700" marR="676275">
              <a:lnSpc>
                <a:spcPct val="100899"/>
              </a:lnSpc>
              <a:spcBef>
                <a:spcPts val="3500"/>
              </a:spcBef>
            </a:pPr>
            <a:r>
              <a:rPr sz="3550" spc="-8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550" spc="-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550" spc="-35" dirty="0">
                <a:solidFill>
                  <a:srgbClr val="FFFFFF"/>
                </a:solidFill>
                <a:latin typeface="Arial"/>
                <a:cs typeface="Arial"/>
              </a:rPr>
              <a:t>quite </a:t>
            </a:r>
            <a:r>
              <a:rPr sz="3550" spc="-40" dirty="0">
                <a:solidFill>
                  <a:srgbClr val="FFFFFF"/>
                </a:solidFill>
                <a:latin typeface="Arial"/>
                <a:cs typeface="Arial"/>
              </a:rPr>
              <a:t>difficult </a:t>
            </a:r>
            <a:r>
              <a:rPr sz="3550" spc="-30" dirty="0">
                <a:solidFill>
                  <a:srgbClr val="FFFFFF"/>
                </a:solidFill>
                <a:latin typeface="Arial"/>
                <a:cs typeface="Arial"/>
              </a:rPr>
              <a:t>choosing </a:t>
            </a:r>
            <a:r>
              <a:rPr sz="355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550" spc="-35" dirty="0">
                <a:solidFill>
                  <a:srgbClr val="FFFFFF"/>
                </a:solidFill>
                <a:latin typeface="Arial"/>
                <a:cs typeface="Arial"/>
              </a:rPr>
              <a:t>right </a:t>
            </a:r>
            <a:r>
              <a:rPr sz="3550" spc="-45" dirty="0">
                <a:solidFill>
                  <a:srgbClr val="FFFFFF"/>
                </a:solidFill>
                <a:latin typeface="Arial"/>
                <a:cs typeface="Arial"/>
              </a:rPr>
              <a:t>performance  </a:t>
            </a:r>
            <a:r>
              <a:rPr sz="3550" spc="-65" dirty="0">
                <a:solidFill>
                  <a:srgbClr val="FFFFFF"/>
                </a:solidFill>
                <a:latin typeface="Arial"/>
                <a:cs typeface="Arial"/>
              </a:rPr>
              <a:t>index </a:t>
            </a:r>
            <a:r>
              <a:rPr sz="3550" spc="-9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550" spc="-45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35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spc="-50" dirty="0">
                <a:solidFill>
                  <a:srgbClr val="FFFFFF"/>
                </a:solidFill>
                <a:latin typeface="Arial"/>
                <a:cs typeface="Arial"/>
              </a:rPr>
              <a:t>cases.</a:t>
            </a:r>
            <a:endParaRPr sz="35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51758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5" dirty="0"/>
              <a:t>Experience</a:t>
            </a:r>
            <a:r>
              <a:rPr sz="7200" spc="-90" dirty="0"/>
              <a:t> </a:t>
            </a:r>
            <a:r>
              <a:rPr sz="7200" spc="-535" dirty="0"/>
              <a:t>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45636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55796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65956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0000" y="4318000"/>
            <a:ext cx="7984490" cy="260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Unsupervised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sz="36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Supervised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85200"/>
              </a:lnSpc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clusters,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unknown 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patterns. 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Known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pattern, want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classify.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73559" y="2565400"/>
            <a:ext cx="6937375" cy="4788535"/>
            <a:chOff x="5773559" y="2565400"/>
            <a:chExt cx="6937375" cy="4788535"/>
          </a:xfrm>
        </p:grpSpPr>
        <p:sp>
          <p:nvSpPr>
            <p:cNvPr id="3" name="object 3"/>
            <p:cNvSpPr/>
            <p:nvPr/>
          </p:nvSpPr>
          <p:spPr>
            <a:xfrm>
              <a:off x="5968999" y="2755900"/>
              <a:ext cx="6553200" cy="4381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73559" y="2565400"/>
              <a:ext cx="6937336" cy="47884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927100"/>
            <a:ext cx="653605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00" dirty="0"/>
              <a:t>How </a:t>
            </a:r>
            <a:r>
              <a:rPr sz="6700" spc="55" dirty="0"/>
              <a:t>do </a:t>
            </a:r>
            <a:r>
              <a:rPr sz="6700" spc="-65" dirty="0"/>
              <a:t>we </a:t>
            </a:r>
            <a:r>
              <a:rPr sz="6700" spc="55" dirty="0"/>
              <a:t>do</a:t>
            </a:r>
            <a:r>
              <a:rPr sz="6700" spc="-50" dirty="0"/>
              <a:t> </a:t>
            </a:r>
            <a:r>
              <a:rPr sz="6700" spc="-90" dirty="0"/>
              <a:t>it?</a:t>
            </a:r>
            <a:endParaRPr sz="6700"/>
          </a:p>
        </p:txBody>
      </p:sp>
      <p:sp>
        <p:nvSpPr>
          <p:cNvPr id="6" name="object 6"/>
          <p:cNvSpPr/>
          <p:nvPr/>
        </p:nvSpPr>
        <p:spPr>
          <a:xfrm>
            <a:off x="838200" y="3037890"/>
            <a:ext cx="156207" cy="156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5081574"/>
            <a:ext cx="156207" cy="156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6591858"/>
            <a:ext cx="156207" cy="156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7568742"/>
            <a:ext cx="156207" cy="156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7300" y="2807716"/>
            <a:ext cx="4632960" cy="5612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18185">
              <a:lnSpc>
                <a:spcPct val="100000"/>
              </a:lnSpc>
              <a:spcBef>
                <a:spcPts val="90"/>
              </a:spcBef>
            </a:pPr>
            <a:r>
              <a:rPr sz="3500" spc="-50" dirty="0">
                <a:solidFill>
                  <a:srgbClr val="FFFFFF"/>
                </a:solidFill>
                <a:latin typeface="Arial"/>
                <a:cs typeface="Arial"/>
              </a:rPr>
              <a:t>Splitting </a:t>
            </a:r>
            <a:r>
              <a:rPr sz="3500" spc="-40" dirty="0">
                <a:solidFill>
                  <a:srgbClr val="FFFFFF"/>
                </a:solidFill>
                <a:latin typeface="Arial"/>
                <a:cs typeface="Arial"/>
              </a:rPr>
              <a:t>data into  </a:t>
            </a:r>
            <a:r>
              <a:rPr sz="3500" spc="-130" dirty="0">
                <a:solidFill>
                  <a:srgbClr val="FFFFFF"/>
                </a:solidFill>
                <a:latin typeface="Arial"/>
                <a:cs typeface="Arial"/>
              </a:rPr>
              <a:t>Training, </a:t>
            </a:r>
            <a:r>
              <a:rPr sz="3500" spc="-135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3500" spc="-50" dirty="0">
                <a:solidFill>
                  <a:srgbClr val="FFFFFF"/>
                </a:solidFill>
                <a:latin typeface="Arial"/>
                <a:cs typeface="Arial"/>
              </a:rPr>
              <a:t>and  “Real”.</a:t>
            </a:r>
            <a:endParaRPr sz="3500">
              <a:latin typeface="Arial"/>
              <a:cs typeface="Arial"/>
            </a:endParaRPr>
          </a:p>
          <a:p>
            <a:pPr marL="12700" marR="742950">
              <a:lnSpc>
                <a:spcPct val="100000"/>
              </a:lnSpc>
              <a:spcBef>
                <a:spcPts val="3400"/>
              </a:spcBef>
            </a:pPr>
            <a:r>
              <a:rPr sz="3500" spc="-145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3500" spc="-5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3500" spc="-50" dirty="0">
                <a:solidFill>
                  <a:srgbClr val="FFFFFF"/>
                </a:solidFill>
                <a:latin typeface="Arial"/>
                <a:cs typeface="Arial"/>
              </a:rPr>
              <a:t>for the  </a:t>
            </a:r>
            <a:r>
              <a:rPr sz="3500" spc="-55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0"/>
              </a:spcBef>
            </a:pPr>
            <a:r>
              <a:rPr sz="3500" spc="-135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3500" spc="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5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105" dirty="0">
                <a:solidFill>
                  <a:srgbClr val="FFFFFF"/>
                </a:solidFill>
                <a:latin typeface="Arial"/>
                <a:cs typeface="Arial"/>
              </a:rPr>
              <a:t>evaluate</a:t>
            </a:r>
            <a:endParaRPr sz="3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500"/>
              </a:spcBef>
            </a:pPr>
            <a:r>
              <a:rPr sz="3500" spc="-60" dirty="0">
                <a:solidFill>
                  <a:srgbClr val="FFFFFF"/>
                </a:solidFill>
                <a:latin typeface="Arial"/>
                <a:cs typeface="Arial"/>
              </a:rPr>
              <a:t>“Real” </a:t>
            </a:r>
            <a:r>
              <a:rPr sz="3500" spc="-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500" spc="-70" dirty="0">
                <a:solidFill>
                  <a:srgbClr val="FFFFFF"/>
                </a:solidFill>
                <a:latin typeface="Arial"/>
                <a:cs typeface="Arial"/>
              </a:rPr>
              <a:t>yet </a:t>
            </a:r>
            <a:r>
              <a:rPr sz="3500" spc="-75" dirty="0">
                <a:solidFill>
                  <a:srgbClr val="FFFFFF"/>
                </a:solidFill>
                <a:latin typeface="Arial"/>
                <a:cs typeface="Arial"/>
              </a:rPr>
              <a:t>unclassified  </a:t>
            </a:r>
            <a:r>
              <a:rPr sz="3500" spc="-4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7500" y="6388100"/>
            <a:ext cx="4761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0" dirty="0">
                <a:solidFill>
                  <a:srgbClr val="73BFFF"/>
                </a:solidFill>
                <a:latin typeface="Arial"/>
                <a:cs typeface="Arial"/>
              </a:rPr>
              <a:t>Have </a:t>
            </a:r>
            <a:r>
              <a:rPr sz="2400" i="1" spc="10" dirty="0">
                <a:solidFill>
                  <a:srgbClr val="73BFFF"/>
                </a:solidFill>
                <a:latin typeface="Arial"/>
                <a:cs typeface="Arial"/>
              </a:rPr>
              <a:t>the </a:t>
            </a:r>
            <a:r>
              <a:rPr sz="2400" i="1" spc="5" dirty="0">
                <a:solidFill>
                  <a:srgbClr val="73BFFF"/>
                </a:solidFill>
                <a:latin typeface="Arial"/>
                <a:cs typeface="Arial"/>
              </a:rPr>
              <a:t>notes </a:t>
            </a:r>
            <a:r>
              <a:rPr sz="2400" i="1" spc="-5" dirty="0">
                <a:solidFill>
                  <a:srgbClr val="73BFFF"/>
                </a:solidFill>
                <a:latin typeface="Arial"/>
                <a:cs typeface="Arial"/>
              </a:rPr>
              <a:t>in </a:t>
            </a:r>
            <a:r>
              <a:rPr sz="2400" i="1" spc="10" dirty="0">
                <a:solidFill>
                  <a:srgbClr val="73BFFF"/>
                </a:solidFill>
                <a:latin typeface="Arial"/>
                <a:cs typeface="Arial"/>
              </a:rPr>
              <a:t>the </a:t>
            </a:r>
            <a:r>
              <a:rPr sz="2400" i="1" spc="-10" dirty="0">
                <a:solidFill>
                  <a:srgbClr val="73BFFF"/>
                </a:solidFill>
                <a:latin typeface="Arial"/>
                <a:cs typeface="Arial"/>
              </a:rPr>
              <a:t>slides </a:t>
            </a:r>
            <a:r>
              <a:rPr sz="2400" i="1" spc="-70" dirty="0">
                <a:solidFill>
                  <a:srgbClr val="73BFFF"/>
                </a:solidFill>
                <a:latin typeface="Arial"/>
                <a:cs typeface="Arial"/>
              </a:rPr>
              <a:t>as</a:t>
            </a:r>
            <a:r>
              <a:rPr sz="2400" i="1" spc="25" dirty="0">
                <a:solidFill>
                  <a:srgbClr val="73BFFF"/>
                </a:solidFill>
                <a:latin typeface="Arial"/>
                <a:cs typeface="Arial"/>
              </a:rPr>
              <a:t> </a:t>
            </a:r>
            <a:r>
              <a:rPr sz="2400" i="1" spc="10" dirty="0">
                <a:solidFill>
                  <a:srgbClr val="73BFFF"/>
                </a:solidFill>
                <a:latin typeface="Arial"/>
                <a:cs typeface="Arial"/>
              </a:rPr>
              <a:t>well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8600" y="3733800"/>
            <a:ext cx="10003155" cy="1691639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15"/>
              </a:spcBef>
            </a:pPr>
            <a:r>
              <a:rPr spc="-75" dirty="0"/>
              <a:t>Hopefully </a:t>
            </a:r>
            <a:r>
              <a:rPr spc="-70" dirty="0"/>
              <a:t>you </a:t>
            </a:r>
            <a:r>
              <a:rPr spc="-5" dirty="0"/>
              <a:t>now </a:t>
            </a:r>
            <a:r>
              <a:rPr spc="-120" dirty="0"/>
              <a:t>have </a:t>
            </a:r>
            <a:r>
              <a:rPr spc="-105" dirty="0"/>
              <a:t>an </a:t>
            </a:r>
            <a:r>
              <a:rPr spc="-85" dirty="0"/>
              <a:t>idea </a:t>
            </a:r>
            <a:r>
              <a:rPr spc="-35" dirty="0"/>
              <a:t>of</a:t>
            </a:r>
            <a:r>
              <a:rPr spc="459" dirty="0"/>
              <a:t> </a:t>
            </a:r>
            <a:r>
              <a:rPr spc="-50" dirty="0"/>
              <a:t>the</a:t>
            </a:r>
            <a:r>
              <a:rPr dirty="0"/>
              <a:t> </a:t>
            </a:r>
            <a:r>
              <a:rPr spc="-25" dirty="0"/>
              <a:t>background </a:t>
            </a:r>
            <a:r>
              <a:rPr spc="-10" dirty="0"/>
              <a:t> </a:t>
            </a:r>
            <a:r>
              <a:rPr spc="-55" dirty="0"/>
              <a:t>Lets </a:t>
            </a:r>
            <a:r>
              <a:rPr spc="-70" dirty="0"/>
              <a:t>move </a:t>
            </a:r>
            <a:r>
              <a:rPr spc="-35" dirty="0"/>
              <a:t>on </a:t>
            </a:r>
            <a:r>
              <a:rPr spc="30" dirty="0"/>
              <a:t>to </a:t>
            </a:r>
            <a:r>
              <a:rPr spc="-105" dirty="0"/>
              <a:t>an</a:t>
            </a:r>
            <a:r>
              <a:rPr spc="120" dirty="0"/>
              <a:t> </a:t>
            </a:r>
            <a:r>
              <a:rPr spc="-70" dirty="0"/>
              <a:t>example:</a:t>
            </a: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pc="-80" dirty="0"/>
              <a:t>Learning </a:t>
            </a:r>
            <a:r>
              <a:rPr spc="-114" dirty="0"/>
              <a:t>linear </a:t>
            </a:r>
            <a:r>
              <a:rPr spc="-90" dirty="0"/>
              <a:t>regression </a:t>
            </a:r>
            <a:r>
              <a:rPr spc="-35" dirty="0"/>
              <a:t>on </a:t>
            </a:r>
            <a:r>
              <a:rPr spc="-50" dirty="0"/>
              <a:t>the</a:t>
            </a:r>
            <a:r>
              <a:rPr spc="320" dirty="0"/>
              <a:t> </a:t>
            </a:r>
            <a:r>
              <a:rPr spc="-30" dirty="0"/>
              <a:t>board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2555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4830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64051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000" y="3009900"/>
            <a:ext cx="10899140" cy="37236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352425">
              <a:lnSpc>
                <a:spcPct val="101899"/>
              </a:lnSpc>
              <a:spcBef>
                <a:spcPts val="15"/>
              </a:spcBef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regression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simple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limited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example 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3600"/>
              </a:spcBef>
            </a:pP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basic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principles.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fundamentally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ML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actually</a:t>
            </a:r>
            <a:r>
              <a:rPr sz="3600" spc="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is.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9761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45509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61257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84249" rIns="0" bIns="0" rtlCol="0">
            <a:spAutoFit/>
          </a:bodyPr>
          <a:lstStyle/>
          <a:p>
            <a:pPr marL="407670" marR="666115">
              <a:lnSpc>
                <a:spcPct val="101899"/>
              </a:lnSpc>
              <a:spcBef>
                <a:spcPts val="15"/>
              </a:spcBef>
            </a:pPr>
            <a:r>
              <a:rPr sz="3600" spc="-120" dirty="0"/>
              <a:t>Where </a:t>
            </a:r>
            <a:r>
              <a:rPr sz="3600" spc="65" dirty="0"/>
              <a:t>w </a:t>
            </a:r>
            <a:r>
              <a:rPr sz="3600" spc="-105" dirty="0"/>
              <a:t>is </a:t>
            </a:r>
            <a:r>
              <a:rPr sz="3600" spc="-45" dirty="0"/>
              <a:t>our </a:t>
            </a:r>
            <a:r>
              <a:rPr sz="3600" spc="-40" dirty="0"/>
              <a:t>fitting </a:t>
            </a:r>
            <a:r>
              <a:rPr sz="3600" spc="-55" dirty="0"/>
              <a:t>parameters. </a:t>
            </a:r>
            <a:r>
              <a:rPr sz="3600" spc="-95" dirty="0"/>
              <a:t>Think </a:t>
            </a:r>
            <a:r>
              <a:rPr sz="3600" spc="-35" dirty="0"/>
              <a:t>of them  </a:t>
            </a:r>
            <a:r>
              <a:rPr sz="3600" spc="-60" dirty="0"/>
              <a:t>weighing </a:t>
            </a:r>
            <a:r>
              <a:rPr sz="3600" spc="-85" dirty="0"/>
              <a:t>features </a:t>
            </a:r>
            <a:r>
              <a:rPr sz="3600" spc="-80" dirty="0"/>
              <a:t>w.r.t.</a:t>
            </a:r>
            <a:r>
              <a:rPr sz="3600" spc="135" dirty="0"/>
              <a:t> </a:t>
            </a:r>
            <a:r>
              <a:rPr sz="3600" spc="-35" dirty="0"/>
              <a:t>predictions.</a:t>
            </a:r>
            <a:endParaRPr sz="3600"/>
          </a:p>
          <a:p>
            <a:pPr marL="407670" marR="5080">
              <a:lnSpc>
                <a:spcPct val="101899"/>
              </a:lnSpc>
              <a:spcBef>
                <a:spcPts val="3600"/>
              </a:spcBef>
            </a:pPr>
            <a:r>
              <a:rPr sz="3600" dirty="0"/>
              <a:t>How </a:t>
            </a:r>
            <a:r>
              <a:rPr sz="3600" spc="30" dirty="0"/>
              <a:t>do </a:t>
            </a:r>
            <a:r>
              <a:rPr sz="3600" spc="-35" dirty="0"/>
              <a:t>we </a:t>
            </a:r>
            <a:r>
              <a:rPr sz="3600" spc="-105" dirty="0"/>
              <a:t>evaluate </a:t>
            </a:r>
            <a:r>
              <a:rPr sz="3600" spc="-55" dirty="0"/>
              <a:t>performance? </a:t>
            </a:r>
            <a:r>
              <a:rPr sz="3600" spc="-135" dirty="0"/>
              <a:t>In </a:t>
            </a:r>
            <a:r>
              <a:rPr sz="3600" spc="-55" dirty="0"/>
              <a:t>this </a:t>
            </a:r>
            <a:r>
              <a:rPr sz="3600" spc="-70" dirty="0"/>
              <a:t>example,  </a:t>
            </a:r>
            <a:r>
              <a:rPr sz="3600" spc="-105" dirty="0"/>
              <a:t>evaluate </a:t>
            </a:r>
            <a:r>
              <a:rPr sz="3600" spc="-50" dirty="0"/>
              <a:t>the </a:t>
            </a:r>
            <a:r>
              <a:rPr sz="3600" spc="-20" dirty="0"/>
              <a:t>test </a:t>
            </a:r>
            <a:r>
              <a:rPr sz="3600" spc="-50" dirty="0"/>
              <a:t>set </a:t>
            </a:r>
            <a:r>
              <a:rPr sz="3600" spc="-70" dirty="0"/>
              <a:t>using</a:t>
            </a:r>
            <a:r>
              <a:rPr sz="3600" spc="240" dirty="0"/>
              <a:t> </a:t>
            </a:r>
            <a:r>
              <a:rPr sz="3600" spc="-85" dirty="0"/>
              <a:t>MeanSquaredError:</a:t>
            </a:r>
            <a:endParaRPr sz="3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7300" y="2730500"/>
            <a:ext cx="10467975" cy="1132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 marR="17780">
              <a:lnSpc>
                <a:spcPct val="101899"/>
              </a:lnSpc>
              <a:spcBef>
                <a:spcPts val="15"/>
              </a:spcBef>
              <a:tabLst>
                <a:tab pos="4561840" algn="l"/>
              </a:tabLst>
            </a:pPr>
            <a:r>
              <a:rPr spc="-160" dirty="0"/>
              <a:t>Task: </a:t>
            </a:r>
            <a:r>
              <a:rPr spc="-125" dirty="0"/>
              <a:t>Given </a:t>
            </a:r>
            <a:r>
              <a:rPr spc="-135" dirty="0"/>
              <a:t>a </a:t>
            </a:r>
            <a:r>
              <a:rPr spc="-35" dirty="0"/>
              <a:t>vector </a:t>
            </a:r>
            <a:r>
              <a:rPr spc="-70" dirty="0"/>
              <a:t>(position </a:t>
            </a:r>
            <a:r>
              <a:rPr spc="-35" dirty="0"/>
              <a:t>of </a:t>
            </a:r>
            <a:r>
              <a:rPr spc="-45" dirty="0"/>
              <a:t>our </a:t>
            </a:r>
            <a:r>
              <a:rPr spc="-70" dirty="0"/>
              <a:t>points) </a:t>
            </a:r>
            <a:r>
              <a:rPr spc="-35" dirty="0"/>
              <a:t>x, </a:t>
            </a:r>
            <a:r>
              <a:rPr spc="-20" dirty="0"/>
              <a:t>predict  </a:t>
            </a:r>
            <a:r>
              <a:rPr spc="5" dirty="0"/>
              <a:t>output </a:t>
            </a:r>
            <a:r>
              <a:rPr spc="-135" dirty="0"/>
              <a:t>y </a:t>
            </a:r>
            <a:r>
              <a:rPr spc="-35" dirty="0"/>
              <a:t>on </a:t>
            </a:r>
            <a:r>
              <a:rPr spc="-50" dirty="0"/>
              <a:t>the</a:t>
            </a:r>
            <a:r>
              <a:rPr spc="190" dirty="0"/>
              <a:t> </a:t>
            </a:r>
            <a:r>
              <a:rPr spc="-35" dirty="0"/>
              <a:t>form</a:t>
            </a:r>
            <a:r>
              <a:rPr spc="5" dirty="0"/>
              <a:t> </a:t>
            </a:r>
            <a:r>
              <a:rPr dirty="0"/>
              <a:t>:	</a:t>
            </a:r>
            <a:r>
              <a:rPr sz="3550" i="1" spc="-70" dirty="0">
                <a:solidFill>
                  <a:srgbClr val="FB0007"/>
                </a:solidFill>
                <a:latin typeface="DejaVu Sans"/>
                <a:cs typeface="DejaVu Sans"/>
              </a:rPr>
              <a:t>y</a:t>
            </a:r>
            <a:r>
              <a:rPr sz="3750" i="1" spc="-104" baseline="-11111" dirty="0">
                <a:solidFill>
                  <a:srgbClr val="FB0007"/>
                </a:solidFill>
                <a:latin typeface="DejaVu Sans"/>
                <a:cs typeface="DejaVu Sans"/>
              </a:rPr>
              <a:t>pred </a:t>
            </a:r>
            <a:r>
              <a:rPr sz="3550" spc="710" dirty="0">
                <a:solidFill>
                  <a:srgbClr val="FB0007"/>
                </a:solidFill>
              </a:rPr>
              <a:t>= </a:t>
            </a:r>
            <a:r>
              <a:rPr sz="3550" i="1" spc="-1820" dirty="0">
                <a:solidFill>
                  <a:srgbClr val="FB0007"/>
                </a:solidFill>
                <a:latin typeface="DejaVu Sans"/>
                <a:cs typeface="DejaVu Sans"/>
              </a:rPr>
              <a:t>w~</a:t>
            </a:r>
            <a:r>
              <a:rPr sz="3550" i="1" spc="-720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3750" i="1" spc="247" baseline="33333" dirty="0">
                <a:solidFill>
                  <a:srgbClr val="FB0007"/>
                </a:solidFill>
                <a:latin typeface="DejaVu Sans"/>
                <a:cs typeface="DejaVu Sans"/>
              </a:rPr>
              <a:t>T</a:t>
            </a:r>
            <a:r>
              <a:rPr sz="3750" i="1" spc="-802" baseline="33333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3550" i="1" spc="-1495" dirty="0">
                <a:solidFill>
                  <a:srgbClr val="FB0007"/>
                </a:solidFill>
                <a:latin typeface="DejaVu Sans"/>
                <a:cs typeface="DejaVu Sans"/>
              </a:rPr>
              <a:t>~x</a:t>
            </a:r>
            <a:endParaRPr sz="355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3538" y="7491033"/>
            <a:ext cx="64516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00" dirty="0">
                <a:solidFill>
                  <a:srgbClr val="FB0007"/>
                </a:solidFill>
                <a:latin typeface="DejaVu Sans"/>
                <a:cs typeface="DejaVu Sans"/>
              </a:rPr>
              <a:t>t</a:t>
            </a:r>
            <a:r>
              <a:rPr sz="2500" i="1" spc="-65" dirty="0">
                <a:solidFill>
                  <a:srgbClr val="FB0007"/>
                </a:solidFill>
                <a:latin typeface="DejaVu Sans"/>
                <a:cs typeface="DejaVu Sans"/>
              </a:rPr>
              <a:t>es</a:t>
            </a:r>
            <a:r>
              <a:rPr sz="2500" i="1" spc="100" dirty="0">
                <a:solidFill>
                  <a:srgbClr val="FB0007"/>
                </a:solidFill>
                <a:latin typeface="DejaVu Sans"/>
                <a:cs typeface="DejaVu Sans"/>
              </a:rPr>
              <a:t>t</a:t>
            </a:r>
            <a:endParaRPr sz="25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0185" y="7286079"/>
            <a:ext cx="228219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15160" algn="l"/>
              </a:tabLst>
            </a:pPr>
            <a:r>
              <a:rPr sz="3550" i="1" spc="805" dirty="0">
                <a:solidFill>
                  <a:srgbClr val="FB0007"/>
                </a:solidFill>
                <a:latin typeface="DejaVu Sans"/>
                <a:cs typeface="DejaVu Sans"/>
              </a:rPr>
              <a:t>M</a:t>
            </a:r>
            <a:r>
              <a:rPr sz="3550" i="1" spc="150" dirty="0">
                <a:solidFill>
                  <a:srgbClr val="FB0007"/>
                </a:solidFill>
                <a:latin typeface="DejaVu Sans"/>
                <a:cs typeface="DejaVu Sans"/>
              </a:rPr>
              <a:t>S</a:t>
            </a:r>
            <a:r>
              <a:rPr sz="3550" i="1" spc="400" dirty="0">
                <a:solidFill>
                  <a:srgbClr val="FB0007"/>
                </a:solidFill>
                <a:latin typeface="DejaVu Sans"/>
                <a:cs typeface="DejaVu Sans"/>
              </a:rPr>
              <a:t>E</a:t>
            </a:r>
            <a:r>
              <a:rPr sz="3550" i="1" dirty="0">
                <a:solidFill>
                  <a:srgbClr val="FB0007"/>
                </a:solidFill>
                <a:latin typeface="DejaVu Sans"/>
                <a:cs typeface="DejaVu Sans"/>
              </a:rPr>
              <a:t>	</a:t>
            </a:r>
            <a:r>
              <a:rPr sz="3550" spc="710" dirty="0">
                <a:solidFill>
                  <a:srgbClr val="FB0007"/>
                </a:solidFill>
                <a:latin typeface="Arial"/>
                <a:cs typeface="Arial"/>
              </a:rPr>
              <a:t>=</a:t>
            </a:r>
            <a:endParaRPr sz="3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8204" y="6977926"/>
            <a:ext cx="33972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u="heavy" spc="-215" dirty="0">
                <a:solidFill>
                  <a:srgbClr val="FB0007"/>
                </a:solidFill>
                <a:uFill>
                  <a:solidFill>
                    <a:srgbClr val="FB000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50" u="heavy" spc="-185" dirty="0">
                <a:solidFill>
                  <a:srgbClr val="FB0007"/>
                </a:solidFill>
                <a:uFill>
                  <a:solidFill>
                    <a:srgbClr val="FB0007"/>
                  </a:solidFill>
                </a:uFill>
                <a:latin typeface="Arial"/>
                <a:cs typeface="Arial"/>
              </a:rPr>
              <a:t>1</a:t>
            </a:r>
            <a:endParaRPr sz="3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8204" y="7598529"/>
            <a:ext cx="42545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-310" dirty="0">
                <a:solidFill>
                  <a:srgbClr val="FB0007"/>
                </a:solidFill>
                <a:latin typeface="DejaVu Sans"/>
                <a:cs typeface="DejaVu Sans"/>
              </a:rPr>
              <a:t>m</a:t>
            </a:r>
            <a:endParaRPr sz="355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12798" y="7286079"/>
            <a:ext cx="37528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70" dirty="0">
                <a:solidFill>
                  <a:srgbClr val="FB0007"/>
                </a:solidFill>
                <a:latin typeface="Arial"/>
                <a:cs typeface="Arial"/>
              </a:rPr>
              <a:t>|</a:t>
            </a:r>
            <a:r>
              <a:rPr sz="3550" i="1" spc="-345" dirty="0">
                <a:solidFill>
                  <a:srgbClr val="FB0007"/>
                </a:solidFill>
                <a:latin typeface="DejaVu Sans"/>
                <a:cs typeface="DejaVu Sans"/>
              </a:rPr>
              <a:t>y</a:t>
            </a:r>
            <a:endParaRPr sz="355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8970" y="7129167"/>
            <a:ext cx="6451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-204" dirty="0">
                <a:solidFill>
                  <a:srgbClr val="FB0007"/>
                </a:solidFill>
                <a:latin typeface="DejaVu Sans"/>
                <a:cs typeface="DejaVu Sans"/>
              </a:rPr>
              <a:t>t</a:t>
            </a:r>
            <a:r>
              <a:rPr sz="3550" i="1" spc="-2675" dirty="0">
                <a:solidFill>
                  <a:srgbClr val="FB0007"/>
                </a:solidFill>
                <a:latin typeface="DejaVu Sans"/>
                <a:cs typeface="DejaVu Sans"/>
              </a:rPr>
              <a:t>~</a:t>
            </a:r>
            <a:r>
              <a:rPr sz="2500" i="1" spc="-65" dirty="0">
                <a:solidFill>
                  <a:srgbClr val="FB0007"/>
                </a:solidFill>
                <a:latin typeface="DejaVu Sans"/>
                <a:cs typeface="DejaVu Sans"/>
              </a:rPr>
              <a:t>es</a:t>
            </a:r>
            <a:r>
              <a:rPr sz="2500" i="1" spc="100" dirty="0">
                <a:solidFill>
                  <a:srgbClr val="FB0007"/>
                </a:solidFill>
                <a:latin typeface="DejaVu Sans"/>
                <a:cs typeface="DejaVu Sans"/>
              </a:rPr>
              <a:t>t</a:t>
            </a:r>
            <a:endParaRPr sz="25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62648" y="7560116"/>
            <a:ext cx="75438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-114" dirty="0">
                <a:solidFill>
                  <a:srgbClr val="FB0007"/>
                </a:solidFill>
                <a:latin typeface="DejaVu Sans"/>
                <a:cs typeface="DejaVu Sans"/>
              </a:rPr>
              <a:t>p</a:t>
            </a:r>
            <a:r>
              <a:rPr sz="2500" i="1" spc="375" dirty="0">
                <a:solidFill>
                  <a:srgbClr val="FB0007"/>
                </a:solidFill>
                <a:latin typeface="DejaVu Sans"/>
                <a:cs typeface="DejaVu Sans"/>
              </a:rPr>
              <a:t>r</a:t>
            </a:r>
            <a:r>
              <a:rPr sz="2500" i="1" spc="-140" dirty="0">
                <a:solidFill>
                  <a:srgbClr val="FB0007"/>
                </a:solidFill>
                <a:latin typeface="DejaVu Sans"/>
                <a:cs typeface="DejaVu Sans"/>
              </a:rPr>
              <a:t>ed</a:t>
            </a:r>
            <a:endParaRPr sz="25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90337" y="7154497"/>
            <a:ext cx="172212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325" i="1" spc="-1147" baseline="-16431" dirty="0">
                <a:solidFill>
                  <a:srgbClr val="FB0007"/>
                </a:solidFill>
                <a:latin typeface="Arial"/>
                <a:cs typeface="Arial"/>
              </a:rPr>
              <a:t>—</a:t>
            </a:r>
            <a:r>
              <a:rPr sz="5325" i="1" spc="-1042" baseline="-16431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5325" i="1" spc="-517" baseline="-16431" dirty="0">
                <a:solidFill>
                  <a:srgbClr val="FB0007"/>
                </a:solidFill>
                <a:latin typeface="DejaVu Sans"/>
                <a:cs typeface="DejaVu Sans"/>
              </a:rPr>
              <a:t>y</a:t>
            </a:r>
            <a:r>
              <a:rPr sz="2500" i="1" spc="-345" dirty="0">
                <a:solidFill>
                  <a:srgbClr val="FB0007"/>
                </a:solidFill>
                <a:latin typeface="DejaVu Sans"/>
                <a:cs typeface="DejaVu Sans"/>
              </a:rPr>
              <a:t>t</a:t>
            </a:r>
            <a:r>
              <a:rPr sz="3550" i="1" spc="-345" dirty="0">
                <a:solidFill>
                  <a:srgbClr val="FB0007"/>
                </a:solidFill>
                <a:latin typeface="DejaVu Sans"/>
                <a:cs typeface="DejaVu Sans"/>
              </a:rPr>
              <a:t>~</a:t>
            </a:r>
            <a:r>
              <a:rPr sz="2500" i="1" spc="-345" dirty="0">
                <a:solidFill>
                  <a:srgbClr val="FB0007"/>
                </a:solidFill>
                <a:latin typeface="DejaVu Sans"/>
                <a:cs typeface="DejaVu Sans"/>
              </a:rPr>
              <a:t>est</a:t>
            </a:r>
            <a:r>
              <a:rPr sz="5325" i="1" spc="-517" baseline="-16431" dirty="0">
                <a:solidFill>
                  <a:srgbClr val="FB0007"/>
                </a:solidFill>
                <a:latin typeface="Arial"/>
                <a:cs typeface="Arial"/>
              </a:rPr>
              <a:t>|</a:t>
            </a:r>
            <a:r>
              <a:rPr sz="3750" spc="-517" baseline="10000" dirty="0">
                <a:solidFill>
                  <a:srgbClr val="FB0007"/>
                </a:solidFill>
                <a:latin typeface="Trebuchet MS"/>
                <a:cs typeface="Trebuchet MS"/>
              </a:rPr>
              <a:t>2</a:t>
            </a:r>
            <a:endParaRPr sz="3750" baseline="10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306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4322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5338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6354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0000" y="3060700"/>
            <a:ext cx="8004175" cy="362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Prerequisites</a:t>
            </a:r>
            <a:endParaRPr sz="3600">
              <a:latin typeface="Arial"/>
              <a:cs typeface="Arial"/>
            </a:endParaRPr>
          </a:p>
          <a:p>
            <a:pPr marL="12700" marR="2849245">
              <a:lnSpc>
                <a:spcPct val="185200"/>
              </a:lnSpc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Algebra 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Mathematical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optimisation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programming,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preferably</a:t>
            </a:r>
            <a:r>
              <a:rPr sz="36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682623"/>
            <a:ext cx="154597" cy="155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7300" y="1453388"/>
            <a:ext cx="1065149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-130" dirty="0"/>
              <a:t>In </a:t>
            </a:r>
            <a:r>
              <a:rPr sz="3450" spc="-45" dirty="0"/>
              <a:t>our </a:t>
            </a:r>
            <a:r>
              <a:rPr sz="3450" spc="-75" dirty="0"/>
              <a:t>example </a:t>
            </a:r>
            <a:r>
              <a:rPr sz="3450" spc="-30" dirty="0"/>
              <a:t>we </a:t>
            </a:r>
            <a:r>
              <a:rPr sz="3450" spc="-40" dirty="0"/>
              <a:t>can </a:t>
            </a:r>
            <a:r>
              <a:rPr sz="3450" spc="-65" dirty="0"/>
              <a:t>simply </a:t>
            </a:r>
            <a:r>
              <a:rPr sz="3450" spc="-85" dirty="0"/>
              <a:t>derive </a:t>
            </a:r>
            <a:r>
              <a:rPr sz="3450" spc="-45" dirty="0"/>
              <a:t>our </a:t>
            </a:r>
            <a:r>
              <a:rPr sz="3450" spc="-15" dirty="0"/>
              <a:t>best </a:t>
            </a:r>
            <a:r>
              <a:rPr sz="3450" spc="-190" dirty="0"/>
              <a:t>W, </a:t>
            </a:r>
            <a:r>
              <a:rPr sz="3450" spc="-80" dirty="0"/>
              <a:t>only</a:t>
            </a:r>
            <a:r>
              <a:rPr sz="3450" spc="730" dirty="0"/>
              <a:t> </a:t>
            </a:r>
            <a:r>
              <a:rPr sz="3450" spc="-30" dirty="0"/>
              <a:t>on</a:t>
            </a:r>
            <a:endParaRPr sz="3450"/>
          </a:p>
        </p:txBody>
      </p:sp>
      <p:sp>
        <p:nvSpPr>
          <p:cNvPr id="4" name="object 4"/>
          <p:cNvSpPr txBox="1"/>
          <p:nvPr/>
        </p:nvSpPr>
        <p:spPr>
          <a:xfrm>
            <a:off x="1257300" y="1974088"/>
            <a:ext cx="1920239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-65" dirty="0">
                <a:solidFill>
                  <a:srgbClr val="FFFFFF"/>
                </a:solidFill>
                <a:latin typeface="Arial"/>
                <a:cs typeface="Arial"/>
              </a:rPr>
              <a:t>train</a:t>
            </a:r>
            <a:r>
              <a:rPr sz="34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-2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7960994"/>
            <a:ext cx="154597" cy="155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7300" y="7727188"/>
            <a:ext cx="1060196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450" spc="-85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345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3450" spc="-80" dirty="0">
                <a:solidFill>
                  <a:srgbClr val="FFFFFF"/>
                </a:solidFill>
                <a:latin typeface="Arial"/>
                <a:cs typeface="Arial"/>
              </a:rPr>
              <a:t>seem </a:t>
            </a:r>
            <a:r>
              <a:rPr sz="3450" spc="-9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3450" spc="-70" dirty="0">
                <a:solidFill>
                  <a:srgbClr val="FFFFFF"/>
                </a:solidFill>
                <a:latin typeface="Arial"/>
                <a:cs typeface="Arial"/>
              </a:rPr>
              <a:t>learning, </a:t>
            </a:r>
            <a:r>
              <a:rPr sz="3450" spc="20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3450" spc="-3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450" spc="-110" dirty="0">
                <a:solidFill>
                  <a:srgbClr val="FFFFFF"/>
                </a:solidFill>
                <a:latin typeface="Arial"/>
                <a:cs typeface="Arial"/>
              </a:rPr>
              <a:t>is! </a:t>
            </a:r>
            <a:r>
              <a:rPr sz="3450" spc="-80" dirty="0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sz="3450" spc="-1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3450" spc="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-65" dirty="0">
                <a:solidFill>
                  <a:srgbClr val="FFFFFF"/>
                </a:solidFill>
                <a:latin typeface="Arial"/>
                <a:cs typeface="Arial"/>
              </a:rPr>
              <a:t>w.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1209" y="3485426"/>
            <a:ext cx="2533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185" dirty="0">
                <a:solidFill>
                  <a:srgbClr val="FB0007"/>
                </a:solidFill>
                <a:latin typeface="Arial"/>
                <a:cs typeface="Arial"/>
              </a:rPr>
              <a:t>1</a:t>
            </a:r>
            <a:endParaRPr sz="3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7818" y="4147921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912" y="0"/>
                </a:lnTo>
              </a:path>
            </a:pathLst>
          </a:custGeom>
          <a:ln w="18196">
            <a:solidFill>
              <a:srgbClr val="FB00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09093" y="3861885"/>
            <a:ext cx="598932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325" i="1" spc="3900" baseline="8607" dirty="0">
                <a:solidFill>
                  <a:srgbClr val="FB0007"/>
                </a:solidFill>
                <a:latin typeface="Arial"/>
                <a:cs typeface="Arial"/>
              </a:rPr>
              <a:t>!</a:t>
            </a:r>
            <a:r>
              <a:rPr sz="5325" i="1" baseline="8607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5325" i="1" spc="1514" baseline="8607" dirty="0">
                <a:solidFill>
                  <a:srgbClr val="FB0007"/>
                </a:solidFill>
                <a:latin typeface="Arial"/>
                <a:cs typeface="Arial"/>
              </a:rPr>
              <a:t>r</a:t>
            </a:r>
            <a:r>
              <a:rPr sz="2500" i="1" spc="1010" dirty="0">
                <a:solidFill>
                  <a:srgbClr val="FB0007"/>
                </a:solidFill>
                <a:latin typeface="DejaVu Sans"/>
                <a:cs typeface="DejaVu Sans"/>
              </a:rPr>
              <a:t>W</a:t>
            </a:r>
            <a:r>
              <a:rPr sz="2500" i="1" spc="190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5325" i="1" spc="322" baseline="-29733" dirty="0">
                <a:solidFill>
                  <a:srgbClr val="FB0007"/>
                </a:solidFill>
                <a:latin typeface="DejaVu Sans"/>
                <a:cs typeface="DejaVu Sans"/>
              </a:rPr>
              <a:t>m</a:t>
            </a:r>
            <a:r>
              <a:rPr sz="5325" i="1" spc="322" baseline="8607" dirty="0">
                <a:solidFill>
                  <a:srgbClr val="FB0007"/>
                </a:solidFill>
                <a:latin typeface="Arial"/>
                <a:cs typeface="Arial"/>
              </a:rPr>
              <a:t>|</a:t>
            </a:r>
            <a:r>
              <a:rPr sz="5325" i="1" spc="322" baseline="8607" dirty="0">
                <a:solidFill>
                  <a:srgbClr val="FB0007"/>
                </a:solidFill>
                <a:latin typeface="DejaVu Sans"/>
                <a:cs typeface="DejaVu Sans"/>
              </a:rPr>
              <a:t>X</a:t>
            </a:r>
            <a:r>
              <a:rPr sz="2500" i="1" spc="215" dirty="0">
                <a:solidFill>
                  <a:srgbClr val="FB0007"/>
                </a:solidFill>
                <a:latin typeface="DejaVu Sans"/>
                <a:cs typeface="DejaVu Sans"/>
              </a:rPr>
              <a:t>train</a:t>
            </a:r>
            <a:r>
              <a:rPr sz="2500" i="1" spc="170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5325" i="1" spc="-1147" baseline="8607" dirty="0">
                <a:solidFill>
                  <a:srgbClr val="FB0007"/>
                </a:solidFill>
                <a:latin typeface="Arial"/>
                <a:cs typeface="Arial"/>
              </a:rPr>
              <a:t>—</a:t>
            </a:r>
            <a:r>
              <a:rPr sz="5325" i="1" spc="-960" baseline="8607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5325" i="1" spc="195" baseline="8607" dirty="0">
                <a:solidFill>
                  <a:srgbClr val="FB0007"/>
                </a:solidFill>
                <a:latin typeface="DejaVu Sans"/>
                <a:cs typeface="DejaVu Sans"/>
              </a:rPr>
              <a:t>y</a:t>
            </a:r>
            <a:r>
              <a:rPr sz="2500" i="1" spc="130" dirty="0">
                <a:solidFill>
                  <a:srgbClr val="FB0007"/>
                </a:solidFill>
                <a:latin typeface="DejaVu Sans"/>
                <a:cs typeface="DejaVu Sans"/>
              </a:rPr>
              <a:t>train</a:t>
            </a:r>
            <a:r>
              <a:rPr sz="5325" i="1" spc="195" baseline="8607" dirty="0">
                <a:solidFill>
                  <a:srgbClr val="FB0007"/>
                </a:solidFill>
                <a:latin typeface="Arial"/>
                <a:cs typeface="Arial"/>
              </a:rPr>
              <a:t>|</a:t>
            </a:r>
            <a:r>
              <a:rPr sz="5325" i="1" baseline="8607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5325" spc="1064" baseline="8607" dirty="0">
                <a:solidFill>
                  <a:srgbClr val="FB0007"/>
                </a:solidFill>
                <a:latin typeface="Arial"/>
                <a:cs typeface="Arial"/>
              </a:rPr>
              <a:t>=</a:t>
            </a:r>
            <a:r>
              <a:rPr sz="5325" baseline="8607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5325" spc="-277" baseline="8607" dirty="0">
                <a:solidFill>
                  <a:srgbClr val="FB0007"/>
                </a:solidFill>
                <a:latin typeface="Arial"/>
                <a:cs typeface="Arial"/>
              </a:rPr>
              <a:t>0</a:t>
            </a:r>
            <a:endParaRPr sz="5325" baseline="860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6855" y="2815679"/>
            <a:ext cx="98742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2600" dirty="0">
                <a:solidFill>
                  <a:srgbClr val="FB0007"/>
                </a:solidFill>
                <a:latin typeface="Arial"/>
                <a:cs typeface="Arial"/>
              </a:rPr>
              <a:t>!</a:t>
            </a:r>
            <a:r>
              <a:rPr sz="3550" i="1" spc="-80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3550" i="1" spc="1805" dirty="0">
                <a:solidFill>
                  <a:srgbClr val="FB0007"/>
                </a:solidFill>
                <a:latin typeface="Arial"/>
                <a:cs typeface="Arial"/>
              </a:rPr>
              <a:t>r</a:t>
            </a:r>
            <a:endParaRPr sz="3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8438" y="3020633"/>
            <a:ext cx="36830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220" dirty="0">
                <a:solidFill>
                  <a:srgbClr val="FB0007"/>
                </a:solidFill>
                <a:latin typeface="DejaVu Sans"/>
                <a:cs typeface="DejaVu Sans"/>
              </a:rPr>
              <a:t>W</a:t>
            </a:r>
            <a:endParaRPr sz="25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3570" y="2507526"/>
            <a:ext cx="2533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185" dirty="0">
                <a:solidFill>
                  <a:srgbClr val="FB0007"/>
                </a:solidFill>
                <a:latin typeface="Arial"/>
                <a:cs typeface="Arial"/>
              </a:rPr>
              <a:t>1</a:t>
            </a:r>
            <a:endParaRPr sz="35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0177" y="3170021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912" y="0"/>
                </a:lnTo>
              </a:path>
            </a:pathLst>
          </a:custGeom>
          <a:ln w="18196">
            <a:solidFill>
              <a:srgbClr val="FB00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77479" y="3128129"/>
            <a:ext cx="42545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-310" dirty="0">
                <a:solidFill>
                  <a:srgbClr val="FB0007"/>
                </a:solidFill>
                <a:latin typeface="DejaVu Sans"/>
                <a:cs typeface="DejaVu Sans"/>
              </a:rPr>
              <a:t>m</a:t>
            </a:r>
            <a:endParaRPr sz="3550">
              <a:latin typeface="DejaVu Sans"/>
              <a:cs typeface="DejaVu San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3332028" y="2815679"/>
            <a:ext cx="37528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70" dirty="0">
                <a:solidFill>
                  <a:srgbClr val="FB0007"/>
                </a:solidFill>
                <a:latin typeface="Arial"/>
                <a:cs typeface="Arial"/>
              </a:rPr>
              <a:t>|</a:t>
            </a:r>
            <a:r>
              <a:rPr sz="3550" i="1" spc="-345" dirty="0">
                <a:solidFill>
                  <a:srgbClr val="FB0007"/>
                </a:solidFill>
                <a:latin typeface="DejaVu Sans"/>
                <a:cs typeface="DejaVu Sans"/>
              </a:rPr>
              <a:t>y</a:t>
            </a:r>
            <a:endParaRPr sz="355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2845" y="2018524"/>
            <a:ext cx="3495675" cy="115379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1055"/>
              </a:spcBef>
            </a:pPr>
            <a:r>
              <a:rPr sz="2500" i="1" spc="220" dirty="0">
                <a:solidFill>
                  <a:srgbClr val="FB0007"/>
                </a:solidFill>
                <a:latin typeface="DejaVu Sans"/>
                <a:cs typeface="DejaVu Sans"/>
              </a:rPr>
              <a:t>W </a:t>
            </a:r>
            <a:r>
              <a:rPr sz="5325" i="1" spc="442" baseline="8607" dirty="0">
                <a:solidFill>
                  <a:srgbClr val="FB0007"/>
                </a:solidFill>
                <a:latin typeface="DejaVu Sans"/>
                <a:cs typeface="DejaVu Sans"/>
              </a:rPr>
              <a:t>MSE</a:t>
            </a:r>
            <a:r>
              <a:rPr sz="2500" i="1" spc="295" dirty="0">
                <a:solidFill>
                  <a:srgbClr val="FB0007"/>
                </a:solidFill>
                <a:latin typeface="DejaVu Sans"/>
                <a:cs typeface="DejaVu Sans"/>
              </a:rPr>
              <a:t>train </a:t>
            </a:r>
            <a:r>
              <a:rPr sz="5325" spc="1064" baseline="8607" dirty="0">
                <a:solidFill>
                  <a:srgbClr val="FB0007"/>
                </a:solidFill>
                <a:latin typeface="Arial"/>
                <a:cs typeface="Arial"/>
              </a:rPr>
              <a:t>=</a:t>
            </a:r>
            <a:r>
              <a:rPr sz="5325" spc="-652" baseline="8607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5325" spc="-277" baseline="8607" dirty="0">
                <a:solidFill>
                  <a:srgbClr val="FB0007"/>
                </a:solidFill>
                <a:latin typeface="Arial"/>
                <a:cs typeface="Arial"/>
              </a:rPr>
              <a:t>0</a:t>
            </a:r>
            <a:endParaRPr sz="5325" baseline="860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65"/>
              </a:spcBef>
            </a:pPr>
            <a:r>
              <a:rPr sz="2500" i="1" spc="200" dirty="0">
                <a:solidFill>
                  <a:srgbClr val="FB0007"/>
                </a:solidFill>
                <a:latin typeface="DejaVu Sans"/>
                <a:cs typeface="DejaVu Sans"/>
              </a:rPr>
              <a:t>train</a:t>
            </a:r>
            <a:endParaRPr sz="250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81877" y="3064935"/>
            <a:ext cx="75438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-114" dirty="0">
                <a:solidFill>
                  <a:srgbClr val="FB0007"/>
                </a:solidFill>
                <a:latin typeface="DejaVu Sans"/>
                <a:cs typeface="DejaVu Sans"/>
              </a:rPr>
              <a:t>p</a:t>
            </a:r>
            <a:r>
              <a:rPr sz="2500" i="1" spc="375" dirty="0">
                <a:solidFill>
                  <a:srgbClr val="FB0007"/>
                </a:solidFill>
                <a:latin typeface="DejaVu Sans"/>
                <a:cs typeface="DejaVu Sans"/>
              </a:rPr>
              <a:t>r</a:t>
            </a:r>
            <a:r>
              <a:rPr sz="2500" i="1" spc="-140" dirty="0">
                <a:solidFill>
                  <a:srgbClr val="FB0007"/>
                </a:solidFill>
                <a:latin typeface="DejaVu Sans"/>
                <a:cs typeface="DejaVu Sans"/>
              </a:rPr>
              <a:t>ed</a:t>
            </a:r>
            <a:endParaRPr sz="2500">
              <a:latin typeface="DejaVu Sans"/>
              <a:cs typeface="DejaVu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64969" y="2883985"/>
            <a:ext cx="45059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325" i="1" spc="-1147" baseline="8607" dirty="0">
                <a:solidFill>
                  <a:srgbClr val="FB0007"/>
                </a:solidFill>
                <a:latin typeface="Arial"/>
                <a:cs typeface="Arial"/>
              </a:rPr>
              <a:t>— </a:t>
            </a:r>
            <a:r>
              <a:rPr sz="5325" i="1" spc="337" baseline="8607" dirty="0">
                <a:solidFill>
                  <a:srgbClr val="FB0007"/>
                </a:solidFill>
                <a:latin typeface="DejaVu Sans"/>
                <a:cs typeface="DejaVu Sans"/>
              </a:rPr>
              <a:t>y</a:t>
            </a:r>
            <a:r>
              <a:rPr sz="2500" i="1" spc="225" dirty="0">
                <a:solidFill>
                  <a:srgbClr val="FB0007"/>
                </a:solidFill>
                <a:latin typeface="DejaVu Sans"/>
                <a:cs typeface="DejaVu Sans"/>
              </a:rPr>
              <a:t>train</a:t>
            </a:r>
            <a:r>
              <a:rPr sz="5325" i="1" spc="337" baseline="8607" dirty="0">
                <a:solidFill>
                  <a:srgbClr val="FB0007"/>
                </a:solidFill>
                <a:latin typeface="DejaVu Sans"/>
                <a:cs typeface="DejaVu Sans"/>
              </a:rPr>
              <a:t>MSE</a:t>
            </a:r>
            <a:r>
              <a:rPr sz="2500" i="1" spc="225" dirty="0">
                <a:solidFill>
                  <a:srgbClr val="FB0007"/>
                </a:solidFill>
                <a:latin typeface="DejaVu Sans"/>
                <a:cs typeface="DejaVu Sans"/>
              </a:rPr>
              <a:t>train </a:t>
            </a:r>
            <a:r>
              <a:rPr sz="5325" spc="1064" baseline="8607" dirty="0">
                <a:solidFill>
                  <a:srgbClr val="FB0007"/>
                </a:solidFill>
                <a:latin typeface="Arial"/>
                <a:cs typeface="Arial"/>
              </a:rPr>
              <a:t>=</a:t>
            </a:r>
            <a:r>
              <a:rPr sz="5325" spc="60" baseline="8607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5325" spc="-277" baseline="8607" dirty="0">
                <a:solidFill>
                  <a:srgbClr val="FB0007"/>
                </a:solidFill>
                <a:latin typeface="Arial"/>
                <a:cs typeface="Arial"/>
              </a:rPr>
              <a:t>0</a:t>
            </a:r>
            <a:endParaRPr sz="5325" baseline="860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2702" y="4863844"/>
            <a:ext cx="1955164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50" i="1" spc="2600" dirty="0">
                <a:solidFill>
                  <a:srgbClr val="FB0007"/>
                </a:solidFill>
                <a:latin typeface="Arial"/>
                <a:cs typeface="Arial"/>
              </a:rPr>
              <a:t>!</a:t>
            </a:r>
            <a:r>
              <a:rPr sz="3550" i="1" spc="-40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3550" i="1" spc="1010" dirty="0">
                <a:solidFill>
                  <a:srgbClr val="FB0007"/>
                </a:solidFill>
                <a:latin typeface="Arial"/>
                <a:cs typeface="Arial"/>
              </a:rPr>
              <a:t>r</a:t>
            </a:r>
            <a:r>
              <a:rPr sz="3750" i="1" spc="1514" baseline="-12222" dirty="0">
                <a:solidFill>
                  <a:srgbClr val="FB0007"/>
                </a:solidFill>
                <a:latin typeface="DejaVu Sans"/>
                <a:cs typeface="DejaVu Sans"/>
              </a:rPr>
              <a:t>W</a:t>
            </a:r>
            <a:r>
              <a:rPr sz="3750" i="1" spc="-382" baseline="-12222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3550" spc="-280" dirty="0">
                <a:solidFill>
                  <a:srgbClr val="FB0007"/>
                </a:solidFill>
                <a:latin typeface="Verdana"/>
                <a:cs typeface="Verdana"/>
              </a:rPr>
              <a:t>(</a:t>
            </a:r>
            <a:r>
              <a:rPr sz="3550" i="1" spc="-280" dirty="0">
                <a:solidFill>
                  <a:srgbClr val="FB0007"/>
                </a:solidFill>
                <a:latin typeface="DejaVu Sans"/>
                <a:cs typeface="DejaVu Sans"/>
              </a:rPr>
              <a:t>w</a:t>
            </a:r>
            <a:endParaRPr sz="355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92122" y="5068843"/>
            <a:ext cx="89408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95" dirty="0">
                <a:solidFill>
                  <a:srgbClr val="FB0007"/>
                </a:solidFill>
                <a:latin typeface="DejaVu Sans"/>
                <a:cs typeface="DejaVu Sans"/>
              </a:rPr>
              <a:t>t</a:t>
            </a:r>
            <a:r>
              <a:rPr sz="2500" i="1" spc="280" dirty="0">
                <a:solidFill>
                  <a:srgbClr val="FB0007"/>
                </a:solidFill>
                <a:latin typeface="DejaVu Sans"/>
                <a:cs typeface="DejaVu Sans"/>
              </a:rPr>
              <a:t>r</a:t>
            </a:r>
            <a:r>
              <a:rPr sz="2500" i="1" spc="175" dirty="0">
                <a:solidFill>
                  <a:srgbClr val="FB0007"/>
                </a:solidFill>
                <a:latin typeface="DejaVu Sans"/>
                <a:cs typeface="DejaVu Sans"/>
              </a:rPr>
              <a:t>ain</a:t>
            </a:r>
            <a:endParaRPr sz="2500">
              <a:latin typeface="DejaVu Sans"/>
              <a:cs typeface="DejaVu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46523" y="4863844"/>
            <a:ext cx="40106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80795" algn="l"/>
                <a:tab pos="2548890" algn="l"/>
              </a:tabLst>
            </a:pPr>
            <a:r>
              <a:rPr sz="3550" i="1" spc="535" dirty="0">
                <a:solidFill>
                  <a:srgbClr val="FB0007"/>
                </a:solidFill>
                <a:latin typeface="DejaVu Sans"/>
                <a:cs typeface="DejaVu Sans"/>
              </a:rPr>
              <a:t>X	X	</a:t>
            </a:r>
            <a:r>
              <a:rPr sz="3550" i="1" spc="-340" dirty="0">
                <a:solidFill>
                  <a:srgbClr val="FB0007"/>
                </a:solidFill>
                <a:latin typeface="DejaVu Sans"/>
                <a:cs typeface="DejaVu Sans"/>
              </a:rPr>
              <a:t>w </a:t>
            </a:r>
            <a:r>
              <a:rPr sz="3550" i="1" spc="-765" dirty="0">
                <a:solidFill>
                  <a:srgbClr val="FB0007"/>
                </a:solidFill>
                <a:latin typeface="Arial"/>
                <a:cs typeface="Arial"/>
              </a:rPr>
              <a:t>—</a:t>
            </a:r>
            <a:r>
              <a:rPr sz="3550" i="1" spc="-620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3550" spc="-405" dirty="0">
                <a:solidFill>
                  <a:srgbClr val="FB0007"/>
                </a:solidFill>
                <a:latin typeface="Verdana"/>
                <a:cs typeface="Verdana"/>
              </a:rPr>
              <a:t>2</a:t>
            </a:r>
            <a:r>
              <a:rPr sz="3550" i="1" spc="-405" dirty="0">
                <a:solidFill>
                  <a:srgbClr val="FB0007"/>
                </a:solidFill>
                <a:latin typeface="DejaVu Sans"/>
                <a:cs typeface="DejaVu Sans"/>
              </a:rPr>
              <a:t>w</a:t>
            </a:r>
            <a:endParaRPr sz="355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34184" y="4675797"/>
            <a:ext cx="10866120" cy="873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3315"/>
              </a:lnSpc>
              <a:spcBef>
                <a:spcPts val="135"/>
              </a:spcBef>
              <a:tabLst>
                <a:tab pos="737870" algn="l"/>
                <a:tab pos="4322445" algn="l"/>
                <a:tab pos="7788275" algn="l"/>
              </a:tabLst>
            </a:pPr>
            <a:r>
              <a:rPr sz="2500" i="1" spc="165" dirty="0">
                <a:solidFill>
                  <a:srgbClr val="FB0007"/>
                </a:solidFill>
                <a:latin typeface="DejaVu Sans"/>
                <a:cs typeface="DejaVu Sans"/>
              </a:rPr>
              <a:t>T	T	T</a:t>
            </a:r>
            <a:r>
              <a:rPr sz="2500" i="1" spc="-229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5325" i="1" spc="735" baseline="-23474" dirty="0">
                <a:solidFill>
                  <a:srgbClr val="FB0007"/>
                </a:solidFill>
                <a:latin typeface="DejaVu Sans"/>
                <a:cs typeface="DejaVu Sans"/>
              </a:rPr>
              <a:t>X</a:t>
            </a:r>
            <a:r>
              <a:rPr sz="2500" i="1" spc="490" dirty="0">
                <a:solidFill>
                  <a:srgbClr val="FB0007"/>
                </a:solidFill>
                <a:latin typeface="DejaVu Sans"/>
                <a:cs typeface="DejaVu Sans"/>
              </a:rPr>
              <a:t>T	</a:t>
            </a:r>
            <a:r>
              <a:rPr sz="2500" i="1" spc="165" dirty="0">
                <a:solidFill>
                  <a:srgbClr val="FB0007"/>
                </a:solidFill>
                <a:latin typeface="DejaVu Sans"/>
                <a:cs typeface="DejaVu Sans"/>
              </a:rPr>
              <a:t>T</a:t>
            </a:r>
            <a:endParaRPr sz="2500">
              <a:latin typeface="DejaVu Sans"/>
              <a:cs typeface="DejaVu Sans"/>
            </a:endParaRPr>
          </a:p>
          <a:p>
            <a:pPr marL="702310">
              <a:lnSpc>
                <a:spcPts val="3315"/>
              </a:lnSpc>
              <a:tabLst>
                <a:tab pos="4986655" algn="l"/>
              </a:tabLst>
            </a:pPr>
            <a:r>
              <a:rPr sz="2500" i="1" spc="200" dirty="0">
                <a:solidFill>
                  <a:srgbClr val="FB0007"/>
                </a:solidFill>
                <a:latin typeface="DejaVu Sans"/>
                <a:cs typeface="DejaVu Sans"/>
              </a:rPr>
              <a:t>train	</a:t>
            </a:r>
            <a:r>
              <a:rPr sz="2500" i="1" spc="165" dirty="0">
                <a:solidFill>
                  <a:srgbClr val="FB0007"/>
                </a:solidFill>
                <a:latin typeface="DejaVu Sans"/>
                <a:cs typeface="DejaVu Sans"/>
              </a:rPr>
              <a:t>train</a:t>
            </a:r>
            <a:r>
              <a:rPr sz="5325" i="1" spc="247" baseline="14084" dirty="0">
                <a:solidFill>
                  <a:srgbClr val="FB0007"/>
                </a:solidFill>
                <a:latin typeface="DejaVu Sans"/>
                <a:cs typeface="DejaVu Sans"/>
              </a:rPr>
              <a:t>y</a:t>
            </a:r>
            <a:r>
              <a:rPr sz="3750" i="1" spc="247" baseline="7777" dirty="0">
                <a:solidFill>
                  <a:srgbClr val="FB0007"/>
                </a:solidFill>
                <a:latin typeface="DejaVu Sans"/>
                <a:cs typeface="DejaVu Sans"/>
              </a:rPr>
              <a:t>train </a:t>
            </a:r>
            <a:r>
              <a:rPr sz="5325" spc="-179" baseline="14084" dirty="0">
                <a:solidFill>
                  <a:srgbClr val="FB0007"/>
                </a:solidFill>
                <a:latin typeface="Verdana"/>
                <a:cs typeface="Verdana"/>
              </a:rPr>
              <a:t>+ </a:t>
            </a:r>
            <a:r>
              <a:rPr sz="5325" i="1" spc="165" baseline="14084" dirty="0">
                <a:solidFill>
                  <a:srgbClr val="FB0007"/>
                </a:solidFill>
                <a:latin typeface="DejaVu Sans"/>
                <a:cs typeface="DejaVu Sans"/>
              </a:rPr>
              <a:t>y</a:t>
            </a:r>
            <a:r>
              <a:rPr sz="2500" i="1" spc="110" dirty="0">
                <a:solidFill>
                  <a:srgbClr val="FB0007"/>
                </a:solidFill>
                <a:latin typeface="DejaVu Sans"/>
                <a:cs typeface="DejaVu Sans"/>
              </a:rPr>
              <a:t>train</a:t>
            </a:r>
            <a:r>
              <a:rPr sz="5325" i="1" spc="165" baseline="14084" dirty="0">
                <a:solidFill>
                  <a:srgbClr val="FB0007"/>
                </a:solidFill>
                <a:latin typeface="DejaVu Sans"/>
                <a:cs typeface="DejaVu Sans"/>
              </a:rPr>
              <a:t>y</a:t>
            </a:r>
            <a:r>
              <a:rPr sz="3750" i="1" spc="165" baseline="7777" dirty="0">
                <a:solidFill>
                  <a:srgbClr val="FB0007"/>
                </a:solidFill>
                <a:latin typeface="DejaVu Sans"/>
                <a:cs typeface="DejaVu Sans"/>
              </a:rPr>
              <a:t>train</a:t>
            </a:r>
            <a:r>
              <a:rPr sz="5325" spc="165" baseline="14084" dirty="0">
                <a:solidFill>
                  <a:srgbClr val="FB0007"/>
                </a:solidFill>
                <a:latin typeface="Verdana"/>
                <a:cs typeface="Verdana"/>
              </a:rPr>
              <a:t>)</a:t>
            </a:r>
            <a:r>
              <a:rPr sz="5325" spc="-1087" baseline="14084" dirty="0">
                <a:solidFill>
                  <a:srgbClr val="FB0007"/>
                </a:solidFill>
                <a:latin typeface="Verdana"/>
                <a:cs typeface="Verdana"/>
              </a:rPr>
              <a:t> </a:t>
            </a:r>
            <a:r>
              <a:rPr sz="5325" spc="-179" baseline="14084" dirty="0">
                <a:solidFill>
                  <a:srgbClr val="FB0007"/>
                </a:solidFill>
                <a:latin typeface="Verdana"/>
                <a:cs typeface="Verdana"/>
              </a:rPr>
              <a:t>= </a:t>
            </a:r>
            <a:r>
              <a:rPr sz="5325" spc="-697" baseline="14084" dirty="0">
                <a:solidFill>
                  <a:srgbClr val="FB0007"/>
                </a:solidFill>
                <a:latin typeface="Verdana"/>
                <a:cs typeface="Verdana"/>
              </a:rPr>
              <a:t>0</a:t>
            </a:r>
            <a:endParaRPr sz="5325" baseline="14084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46268" y="5714744"/>
            <a:ext cx="121285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2600" dirty="0">
                <a:solidFill>
                  <a:srgbClr val="FB0007"/>
                </a:solidFill>
                <a:latin typeface="Arial"/>
                <a:cs typeface="Arial"/>
              </a:rPr>
              <a:t>!</a:t>
            </a:r>
            <a:r>
              <a:rPr sz="3550" i="1" spc="-75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3550" spc="175" dirty="0">
                <a:solidFill>
                  <a:srgbClr val="FB0007"/>
                </a:solidFill>
                <a:latin typeface="Arial"/>
                <a:cs typeface="Arial"/>
              </a:rPr>
              <a:t>2</a:t>
            </a:r>
            <a:r>
              <a:rPr sz="3550" i="1" spc="175" dirty="0">
                <a:solidFill>
                  <a:srgbClr val="FB0007"/>
                </a:solidFill>
                <a:latin typeface="DejaVu Sans"/>
                <a:cs typeface="DejaVu Sans"/>
              </a:rPr>
              <a:t>X</a:t>
            </a:r>
            <a:endParaRPr sz="355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3388" y="5663345"/>
            <a:ext cx="894080" cy="708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8260">
              <a:lnSpc>
                <a:spcPts val="2685"/>
              </a:lnSpc>
              <a:spcBef>
                <a:spcPts val="110"/>
              </a:spcBef>
            </a:pPr>
            <a:r>
              <a:rPr sz="2500" i="1" spc="165" dirty="0">
                <a:solidFill>
                  <a:srgbClr val="FB0007"/>
                </a:solidFill>
                <a:latin typeface="DejaVu Sans"/>
                <a:cs typeface="DejaVu Sans"/>
              </a:rPr>
              <a:t>T</a:t>
            </a:r>
            <a:endParaRPr sz="2500">
              <a:latin typeface="DejaVu Sans"/>
              <a:cs typeface="DejaVu Sans"/>
            </a:endParaRPr>
          </a:p>
          <a:p>
            <a:pPr marL="12700">
              <a:lnSpc>
                <a:spcPts val="2685"/>
              </a:lnSpc>
            </a:pPr>
            <a:r>
              <a:rPr sz="2500" i="1" spc="195" dirty="0">
                <a:solidFill>
                  <a:srgbClr val="FB0007"/>
                </a:solidFill>
                <a:latin typeface="DejaVu Sans"/>
                <a:cs typeface="DejaVu Sans"/>
              </a:rPr>
              <a:t>t</a:t>
            </a:r>
            <a:r>
              <a:rPr sz="2500" i="1" spc="280" dirty="0">
                <a:solidFill>
                  <a:srgbClr val="FB0007"/>
                </a:solidFill>
                <a:latin typeface="DejaVu Sans"/>
                <a:cs typeface="DejaVu Sans"/>
              </a:rPr>
              <a:t>r</a:t>
            </a:r>
            <a:r>
              <a:rPr sz="2500" i="1" spc="175" dirty="0">
                <a:solidFill>
                  <a:srgbClr val="FB0007"/>
                </a:solidFill>
                <a:latin typeface="DejaVu Sans"/>
                <a:cs typeface="DejaVu Sans"/>
              </a:rPr>
              <a:t>ain</a:t>
            </a:r>
            <a:endParaRPr sz="250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01661" y="5919743"/>
            <a:ext cx="89408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95" dirty="0">
                <a:solidFill>
                  <a:srgbClr val="FB0007"/>
                </a:solidFill>
                <a:latin typeface="DejaVu Sans"/>
                <a:cs typeface="DejaVu Sans"/>
              </a:rPr>
              <a:t>t</a:t>
            </a:r>
            <a:r>
              <a:rPr sz="2500" i="1" spc="280" dirty="0">
                <a:solidFill>
                  <a:srgbClr val="FB0007"/>
                </a:solidFill>
                <a:latin typeface="DejaVu Sans"/>
                <a:cs typeface="DejaVu Sans"/>
              </a:rPr>
              <a:t>r</a:t>
            </a:r>
            <a:r>
              <a:rPr sz="2500" i="1" spc="175" dirty="0">
                <a:solidFill>
                  <a:srgbClr val="FB0007"/>
                </a:solidFill>
                <a:latin typeface="DejaVu Sans"/>
                <a:cs typeface="DejaVu Sans"/>
              </a:rPr>
              <a:t>ain</a:t>
            </a:r>
            <a:endParaRPr sz="25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24334" y="5714744"/>
            <a:ext cx="279400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80795" algn="l"/>
              </a:tabLst>
            </a:pPr>
            <a:r>
              <a:rPr sz="3550" i="1" spc="535" dirty="0">
                <a:solidFill>
                  <a:srgbClr val="FB0007"/>
                </a:solidFill>
                <a:latin typeface="DejaVu Sans"/>
                <a:cs typeface="DejaVu Sans"/>
              </a:rPr>
              <a:t>X	</a:t>
            </a:r>
            <a:r>
              <a:rPr sz="3550" i="1" spc="-340" dirty="0">
                <a:solidFill>
                  <a:srgbClr val="FB0007"/>
                </a:solidFill>
                <a:latin typeface="DejaVu Sans"/>
                <a:cs typeface="DejaVu Sans"/>
              </a:rPr>
              <a:t>w </a:t>
            </a:r>
            <a:r>
              <a:rPr sz="3550" i="1" spc="-765" dirty="0">
                <a:solidFill>
                  <a:srgbClr val="FB0007"/>
                </a:solidFill>
                <a:latin typeface="Arial"/>
                <a:cs typeface="Arial"/>
              </a:rPr>
              <a:t>—</a:t>
            </a:r>
            <a:r>
              <a:rPr sz="3550" i="1" spc="-620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3550" spc="175" dirty="0">
                <a:solidFill>
                  <a:srgbClr val="FB0007"/>
                </a:solidFill>
                <a:latin typeface="Arial"/>
                <a:cs typeface="Arial"/>
              </a:rPr>
              <a:t>2</a:t>
            </a:r>
            <a:r>
              <a:rPr sz="3550" i="1" spc="175" dirty="0">
                <a:solidFill>
                  <a:srgbClr val="FB0007"/>
                </a:solidFill>
                <a:latin typeface="DejaVu Sans"/>
                <a:cs typeface="DejaVu Sans"/>
              </a:rPr>
              <a:t>X</a:t>
            </a:r>
            <a:endParaRPr sz="355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92771" y="5663345"/>
            <a:ext cx="894080" cy="708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8260">
              <a:lnSpc>
                <a:spcPts val="2685"/>
              </a:lnSpc>
              <a:spcBef>
                <a:spcPts val="110"/>
              </a:spcBef>
            </a:pPr>
            <a:r>
              <a:rPr sz="2500" i="1" spc="165" dirty="0">
                <a:solidFill>
                  <a:srgbClr val="FB0007"/>
                </a:solidFill>
                <a:latin typeface="DejaVu Sans"/>
                <a:cs typeface="DejaVu Sans"/>
              </a:rPr>
              <a:t>T</a:t>
            </a:r>
            <a:endParaRPr sz="2500">
              <a:latin typeface="DejaVu Sans"/>
              <a:cs typeface="DejaVu Sans"/>
            </a:endParaRPr>
          </a:p>
          <a:p>
            <a:pPr marL="12700">
              <a:lnSpc>
                <a:spcPts val="2685"/>
              </a:lnSpc>
            </a:pPr>
            <a:r>
              <a:rPr sz="2500" i="1" spc="195" dirty="0">
                <a:solidFill>
                  <a:srgbClr val="FB0007"/>
                </a:solidFill>
                <a:latin typeface="DejaVu Sans"/>
                <a:cs typeface="DejaVu Sans"/>
              </a:rPr>
              <a:t>t</a:t>
            </a:r>
            <a:r>
              <a:rPr sz="2500" i="1" spc="280" dirty="0">
                <a:solidFill>
                  <a:srgbClr val="FB0007"/>
                </a:solidFill>
                <a:latin typeface="DejaVu Sans"/>
                <a:cs typeface="DejaVu Sans"/>
              </a:rPr>
              <a:t>r</a:t>
            </a:r>
            <a:r>
              <a:rPr sz="2500" i="1" spc="175" dirty="0">
                <a:solidFill>
                  <a:srgbClr val="FB0007"/>
                </a:solidFill>
                <a:latin typeface="DejaVu Sans"/>
                <a:cs typeface="DejaVu Sans"/>
              </a:rPr>
              <a:t>ain</a:t>
            </a:r>
            <a:endParaRPr sz="2500">
              <a:latin typeface="DejaVu Sans"/>
              <a:cs typeface="DejaVu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07013" y="5919743"/>
            <a:ext cx="89408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95" dirty="0">
                <a:solidFill>
                  <a:srgbClr val="FB0007"/>
                </a:solidFill>
                <a:latin typeface="DejaVu Sans"/>
                <a:cs typeface="DejaVu Sans"/>
              </a:rPr>
              <a:t>t</a:t>
            </a:r>
            <a:r>
              <a:rPr sz="2500" i="1" spc="280" dirty="0">
                <a:solidFill>
                  <a:srgbClr val="FB0007"/>
                </a:solidFill>
                <a:latin typeface="DejaVu Sans"/>
                <a:cs typeface="DejaVu Sans"/>
              </a:rPr>
              <a:t>r</a:t>
            </a:r>
            <a:r>
              <a:rPr sz="2500" i="1" spc="175" dirty="0">
                <a:solidFill>
                  <a:srgbClr val="FB0007"/>
                </a:solidFill>
                <a:latin typeface="DejaVu Sans"/>
                <a:cs typeface="DejaVu Sans"/>
              </a:rPr>
              <a:t>ain</a:t>
            </a:r>
            <a:endParaRPr sz="2500">
              <a:latin typeface="DejaVu Sans"/>
              <a:cs typeface="DejaVu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83671" y="5714744"/>
            <a:ext cx="197485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52855" algn="l"/>
              </a:tabLst>
            </a:pPr>
            <a:r>
              <a:rPr sz="3550" i="1" spc="-345" dirty="0">
                <a:solidFill>
                  <a:srgbClr val="FB0007"/>
                </a:solidFill>
                <a:latin typeface="DejaVu Sans"/>
                <a:cs typeface="DejaVu Sans"/>
              </a:rPr>
              <a:t>y	</a:t>
            </a:r>
            <a:r>
              <a:rPr sz="3550" spc="710" dirty="0">
                <a:solidFill>
                  <a:srgbClr val="FB0007"/>
                </a:solidFill>
                <a:latin typeface="Arial"/>
                <a:cs typeface="Arial"/>
              </a:rPr>
              <a:t>=</a:t>
            </a:r>
            <a:r>
              <a:rPr sz="3550" spc="-75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3550" spc="-185" dirty="0">
                <a:solidFill>
                  <a:srgbClr val="FB0007"/>
                </a:solidFill>
                <a:latin typeface="Arial"/>
                <a:cs typeface="Arial"/>
              </a:rPr>
              <a:t>0</a:t>
            </a:r>
            <a:endParaRPr sz="3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52221" y="6705344"/>
            <a:ext cx="21075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2600" dirty="0">
                <a:solidFill>
                  <a:srgbClr val="FB0007"/>
                </a:solidFill>
                <a:latin typeface="Arial"/>
                <a:cs typeface="Arial"/>
              </a:rPr>
              <a:t>!</a:t>
            </a:r>
            <a:r>
              <a:rPr sz="3550" i="1" spc="-475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3550" i="1" spc="-340" dirty="0">
                <a:solidFill>
                  <a:srgbClr val="FB0007"/>
                </a:solidFill>
                <a:latin typeface="DejaVu Sans"/>
                <a:cs typeface="DejaVu Sans"/>
              </a:rPr>
              <a:t>w </a:t>
            </a:r>
            <a:r>
              <a:rPr sz="3550" spc="710" dirty="0">
                <a:solidFill>
                  <a:srgbClr val="FB0007"/>
                </a:solidFill>
                <a:latin typeface="Arial"/>
                <a:cs typeface="Arial"/>
              </a:rPr>
              <a:t>= </a:t>
            </a:r>
            <a:r>
              <a:rPr sz="3550" spc="370" dirty="0">
                <a:solidFill>
                  <a:srgbClr val="FB0007"/>
                </a:solidFill>
                <a:latin typeface="Arial"/>
                <a:cs typeface="Arial"/>
              </a:rPr>
              <a:t>(</a:t>
            </a:r>
            <a:r>
              <a:rPr sz="3550" i="1" spc="370" dirty="0">
                <a:solidFill>
                  <a:srgbClr val="FB0007"/>
                </a:solidFill>
                <a:latin typeface="DejaVu Sans"/>
                <a:cs typeface="DejaVu Sans"/>
              </a:rPr>
              <a:t>X</a:t>
            </a:r>
            <a:endParaRPr sz="3550">
              <a:latin typeface="DejaVu Sans"/>
              <a:cs typeface="DejaVu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9002" y="6773695"/>
            <a:ext cx="5287645" cy="5892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Times New Roman"/>
              <a:cs typeface="Times New Roman"/>
            </a:endParaRPr>
          </a:p>
          <a:p>
            <a:pPr marL="38100" marR="55880" indent="35560">
              <a:lnSpc>
                <a:spcPct val="10900"/>
              </a:lnSpc>
              <a:tabLst>
                <a:tab pos="928369" algn="l"/>
                <a:tab pos="3240405" algn="l"/>
                <a:tab pos="4131310" algn="l"/>
              </a:tabLst>
            </a:pPr>
            <a:r>
              <a:rPr sz="3750" i="1" spc="247" baseline="44444" dirty="0">
                <a:solidFill>
                  <a:srgbClr val="FB0007"/>
                </a:solidFill>
                <a:latin typeface="DejaVu Sans"/>
                <a:cs typeface="DejaVu Sans"/>
              </a:rPr>
              <a:t>T	</a:t>
            </a:r>
            <a:r>
              <a:rPr sz="5325" i="1" spc="802" baseline="8607" dirty="0">
                <a:solidFill>
                  <a:srgbClr val="FB0007"/>
                </a:solidFill>
                <a:latin typeface="DejaVu Sans"/>
                <a:cs typeface="DejaVu Sans"/>
              </a:rPr>
              <a:t>X</a:t>
            </a:r>
            <a:r>
              <a:rPr sz="2500" i="1" spc="195" dirty="0">
                <a:solidFill>
                  <a:srgbClr val="FB0007"/>
                </a:solidFill>
                <a:latin typeface="DejaVu Sans"/>
                <a:cs typeface="DejaVu Sans"/>
              </a:rPr>
              <a:t>t</a:t>
            </a:r>
            <a:r>
              <a:rPr sz="2500" i="1" spc="280" dirty="0">
                <a:solidFill>
                  <a:srgbClr val="FB0007"/>
                </a:solidFill>
                <a:latin typeface="DejaVu Sans"/>
                <a:cs typeface="DejaVu Sans"/>
              </a:rPr>
              <a:t>r</a:t>
            </a:r>
            <a:r>
              <a:rPr sz="2500" i="1" spc="150" dirty="0">
                <a:solidFill>
                  <a:srgbClr val="FB0007"/>
                </a:solidFill>
                <a:latin typeface="DejaVu Sans"/>
                <a:cs typeface="DejaVu Sans"/>
              </a:rPr>
              <a:t>ai</a:t>
            </a:r>
            <a:r>
              <a:rPr sz="2500" i="1" spc="395" dirty="0">
                <a:solidFill>
                  <a:srgbClr val="FB0007"/>
                </a:solidFill>
                <a:latin typeface="DejaVu Sans"/>
                <a:cs typeface="DejaVu Sans"/>
              </a:rPr>
              <a:t>n</a:t>
            </a:r>
            <a:r>
              <a:rPr sz="5325" spc="307" baseline="8607" dirty="0">
                <a:solidFill>
                  <a:srgbClr val="FB0007"/>
                </a:solidFill>
                <a:latin typeface="Arial"/>
                <a:cs typeface="Arial"/>
              </a:rPr>
              <a:t>)</a:t>
            </a:r>
            <a:r>
              <a:rPr sz="3750" i="1" spc="22" baseline="44444" dirty="0">
                <a:solidFill>
                  <a:srgbClr val="FB0007"/>
                </a:solidFill>
                <a:latin typeface="Times New Roman"/>
                <a:cs typeface="Times New Roman"/>
              </a:rPr>
              <a:t>—</a:t>
            </a:r>
            <a:r>
              <a:rPr sz="3750" spc="442" baseline="44444" dirty="0">
                <a:solidFill>
                  <a:srgbClr val="FB0007"/>
                </a:solidFill>
                <a:latin typeface="Trebuchet MS"/>
                <a:cs typeface="Trebuchet MS"/>
              </a:rPr>
              <a:t>1</a:t>
            </a:r>
            <a:r>
              <a:rPr sz="5325" i="1" spc="1222" baseline="8607" dirty="0">
                <a:solidFill>
                  <a:srgbClr val="FB0007"/>
                </a:solidFill>
                <a:latin typeface="DejaVu Sans"/>
                <a:cs typeface="DejaVu Sans"/>
              </a:rPr>
              <a:t>X</a:t>
            </a:r>
            <a:r>
              <a:rPr sz="3750" i="1" spc="247" baseline="44444" dirty="0">
                <a:solidFill>
                  <a:srgbClr val="FB0007"/>
                </a:solidFill>
                <a:latin typeface="DejaVu Sans"/>
                <a:cs typeface="DejaVu Sans"/>
              </a:rPr>
              <a:t>T</a:t>
            </a:r>
            <a:r>
              <a:rPr sz="3750" i="1" baseline="44444" dirty="0">
                <a:solidFill>
                  <a:srgbClr val="FB0007"/>
                </a:solidFill>
                <a:latin typeface="DejaVu Sans"/>
                <a:cs typeface="DejaVu Sans"/>
              </a:rPr>
              <a:t>	</a:t>
            </a:r>
            <a:r>
              <a:rPr sz="5325" i="1" spc="-517" baseline="8607" dirty="0">
                <a:solidFill>
                  <a:srgbClr val="FB0007"/>
                </a:solidFill>
                <a:latin typeface="DejaVu Sans"/>
                <a:cs typeface="DejaVu Sans"/>
              </a:rPr>
              <a:t>y</a:t>
            </a:r>
            <a:r>
              <a:rPr sz="2500" i="1" spc="195" dirty="0">
                <a:solidFill>
                  <a:srgbClr val="FB0007"/>
                </a:solidFill>
                <a:latin typeface="DejaVu Sans"/>
                <a:cs typeface="DejaVu Sans"/>
              </a:rPr>
              <a:t>t</a:t>
            </a:r>
            <a:r>
              <a:rPr sz="2500" i="1" spc="280" dirty="0">
                <a:solidFill>
                  <a:srgbClr val="FB0007"/>
                </a:solidFill>
                <a:latin typeface="DejaVu Sans"/>
                <a:cs typeface="DejaVu Sans"/>
              </a:rPr>
              <a:t>r</a:t>
            </a:r>
            <a:r>
              <a:rPr sz="2500" i="1" spc="160" dirty="0">
                <a:solidFill>
                  <a:srgbClr val="FB0007"/>
                </a:solidFill>
                <a:latin typeface="DejaVu Sans"/>
                <a:cs typeface="DejaVu Sans"/>
              </a:rPr>
              <a:t>ain </a:t>
            </a:r>
            <a:r>
              <a:rPr sz="2500" i="1" spc="110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2500" i="1" spc="200" dirty="0">
                <a:solidFill>
                  <a:srgbClr val="FB0007"/>
                </a:solidFill>
                <a:latin typeface="DejaVu Sans"/>
                <a:cs typeface="DejaVu Sans"/>
              </a:rPr>
              <a:t>train		train</a:t>
            </a:r>
            <a:endParaRPr sz="2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7475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37635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7795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6354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0000" y="2501900"/>
            <a:ext cx="10883900" cy="473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assume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error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expected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3600" spc="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error.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Assume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assuming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sampling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from the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3600" spc="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set.</a:t>
            </a:r>
            <a:endParaRPr sz="3600">
              <a:latin typeface="Arial"/>
              <a:cs typeface="Arial"/>
            </a:endParaRPr>
          </a:p>
          <a:p>
            <a:pPr marL="12700" marR="1596390">
              <a:lnSpc>
                <a:spcPct val="101899"/>
              </a:lnSpc>
              <a:spcBef>
                <a:spcPts val="3595"/>
              </a:spcBef>
            </a:pP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ensure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600" spc="15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enough  samples.</a:t>
            </a:r>
            <a:endParaRPr sz="3600">
              <a:latin typeface="Arial"/>
              <a:cs typeface="Arial"/>
            </a:endParaRPr>
          </a:p>
          <a:p>
            <a:pPr marL="12700" marR="1071880">
              <a:lnSpc>
                <a:spcPct val="101899"/>
              </a:lnSpc>
              <a:spcBef>
                <a:spcPts val="3600"/>
              </a:spcBef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Thus </a:t>
            </a: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minimising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MSE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minimising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MSE</a:t>
            </a:r>
            <a:r>
              <a:rPr sz="36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test.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0269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46017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56177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66337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0000" y="2781300"/>
            <a:ext cx="10815320" cy="4180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471805">
              <a:lnSpc>
                <a:spcPct val="101899"/>
              </a:lnSpc>
              <a:spcBef>
                <a:spcPts val="15"/>
              </a:spcBef>
            </a:pP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leads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problems,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underfitting and 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overfitting.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85200"/>
              </a:lnSpc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Essentially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gap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error.  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Relating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example, limit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the equation. 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Remember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any linear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curve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fitting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you’ve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ever</a:t>
            </a:r>
            <a:r>
              <a:rPr sz="3600" spc="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done.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9761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45509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61257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000" y="2730500"/>
            <a:ext cx="10699115" cy="42824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5"/>
              </a:spcBef>
            </a:pP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big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ML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trying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few 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points.</a:t>
            </a:r>
            <a:endParaRPr sz="3600">
              <a:latin typeface="Arial"/>
              <a:cs typeface="Arial"/>
            </a:endParaRPr>
          </a:p>
          <a:p>
            <a:pPr marL="12700" marR="643255">
              <a:lnSpc>
                <a:spcPct val="101899"/>
              </a:lnSpc>
              <a:spcBef>
                <a:spcPts val="3600"/>
              </a:spcBef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Easiest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solution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preprocess the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data, combine  </a:t>
            </a: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features.</a:t>
            </a:r>
            <a:endParaRPr sz="3600">
              <a:latin typeface="Arial"/>
              <a:cs typeface="Arial"/>
            </a:endParaRPr>
          </a:p>
          <a:p>
            <a:pPr marL="12700" marR="888365">
              <a:lnSpc>
                <a:spcPct val="101899"/>
              </a:lnSpc>
              <a:spcBef>
                <a:spcPts val="3595"/>
              </a:spcBef>
            </a:pP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Too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points, 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could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missing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feature, 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underlaying</a:t>
            </a:r>
            <a:r>
              <a:rPr sz="3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assumption/variable.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0269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01813" y="2781300"/>
            <a:ext cx="3625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sz="3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2781300"/>
            <a:ext cx="5995035" cy="1132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5"/>
              </a:spcBef>
            </a:pP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Logistical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regression,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3600" spc="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3600" spc="55" dirty="0">
                <a:solidFill>
                  <a:srgbClr val="FFFFFF"/>
                </a:solidFill>
                <a:latin typeface="Arial"/>
                <a:cs typeface="Arial"/>
              </a:rPr>
              <a:t>&lt; 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w.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46017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6177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66337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70000" y="4356100"/>
            <a:ext cx="10474325" cy="260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improve?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Stochastic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Gradient</a:t>
            </a:r>
            <a:r>
              <a:rPr sz="36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Descent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85200"/>
              </a:lnSpc>
            </a:pP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Normal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optimisation 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method,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think Newton-Ralphson 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depending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derivative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error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3600" spc="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function.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90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000" y="2044700"/>
            <a:ext cx="575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70" dirty="0"/>
              <a:t>improve </a:t>
            </a:r>
            <a:r>
              <a:rPr spc="-35" dirty="0"/>
              <a:t>data </a:t>
            </a:r>
            <a:r>
              <a:rPr spc="-50" dirty="0"/>
              <a:t>from</a:t>
            </a:r>
            <a:r>
              <a:rPr spc="45" dirty="0"/>
              <a:t> </a:t>
            </a:r>
            <a:r>
              <a:rPr spc="-30" dirty="0"/>
              <a:t>test?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3306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338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7370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16767" y="4083003"/>
            <a:ext cx="157670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700405" algn="l"/>
              </a:tabLst>
            </a:pPr>
            <a:r>
              <a:rPr sz="2500" i="1" spc="390" dirty="0">
                <a:solidFill>
                  <a:srgbClr val="FB0007"/>
                </a:solidFill>
                <a:latin typeface="Alfios"/>
                <a:cs typeface="Alfios"/>
              </a:rPr>
              <a:t>x,y	</a:t>
            </a:r>
            <a:r>
              <a:rPr sz="2500" i="1" spc="50" dirty="0">
                <a:solidFill>
                  <a:srgbClr val="FB0007"/>
                </a:solidFill>
                <a:latin typeface="Alfios"/>
                <a:cs typeface="Alfios"/>
              </a:rPr>
              <a:t>p</a:t>
            </a:r>
            <a:r>
              <a:rPr sz="2500" spc="50" dirty="0">
                <a:solidFill>
                  <a:srgbClr val="FB0007"/>
                </a:solidFill>
                <a:latin typeface="Verdana"/>
                <a:cs typeface="Verdana"/>
              </a:rPr>
              <a:t>ˆ</a:t>
            </a:r>
            <a:r>
              <a:rPr sz="2700" i="1" spc="75" baseline="-12345" dirty="0">
                <a:solidFill>
                  <a:srgbClr val="FB0007"/>
                </a:solidFill>
                <a:latin typeface="Arial"/>
                <a:cs typeface="Arial"/>
              </a:rPr>
              <a:t>data</a:t>
            </a:r>
            <a:endParaRPr sz="2700" baseline="-12345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621459" y="3878049"/>
            <a:ext cx="566801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78835" algn="l"/>
              </a:tabLst>
            </a:pPr>
            <a:r>
              <a:rPr sz="3550" i="1" spc="125" dirty="0">
                <a:solidFill>
                  <a:srgbClr val="FB0007"/>
                </a:solidFill>
                <a:latin typeface="DejaVu Sans"/>
                <a:cs typeface="DejaVu Sans"/>
              </a:rPr>
              <a:t>J</a:t>
            </a:r>
            <a:r>
              <a:rPr sz="3550" spc="125" dirty="0">
                <a:solidFill>
                  <a:srgbClr val="FB0007"/>
                </a:solidFill>
                <a:latin typeface="Arial"/>
                <a:cs typeface="Arial"/>
              </a:rPr>
              <a:t>(</a:t>
            </a:r>
            <a:r>
              <a:rPr sz="3550" i="1" spc="125" dirty="0">
                <a:solidFill>
                  <a:srgbClr val="FB0007"/>
                </a:solidFill>
                <a:latin typeface="DejaVu Sans"/>
                <a:cs typeface="DejaVu Sans"/>
              </a:rPr>
              <a:t>✓</a:t>
            </a:r>
            <a:r>
              <a:rPr sz="3550" spc="125" dirty="0">
                <a:solidFill>
                  <a:srgbClr val="FB0007"/>
                </a:solidFill>
                <a:latin typeface="Arial"/>
                <a:cs typeface="Arial"/>
              </a:rPr>
              <a:t>)</a:t>
            </a:r>
            <a:r>
              <a:rPr sz="3550" spc="10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3550" spc="710" dirty="0">
                <a:solidFill>
                  <a:srgbClr val="FB0007"/>
                </a:solidFill>
                <a:latin typeface="Arial"/>
                <a:cs typeface="Arial"/>
              </a:rPr>
              <a:t>=</a:t>
            </a:r>
            <a:r>
              <a:rPr sz="3550" spc="15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3550" i="1" spc="400" dirty="0">
                <a:solidFill>
                  <a:srgbClr val="FB0007"/>
                </a:solidFill>
                <a:latin typeface="DejaVu Sans"/>
                <a:cs typeface="DejaVu Sans"/>
              </a:rPr>
              <a:t>E	</a:t>
            </a:r>
            <a:r>
              <a:rPr sz="3550" i="1" spc="120" dirty="0">
                <a:solidFill>
                  <a:srgbClr val="FB0007"/>
                </a:solidFill>
                <a:latin typeface="DejaVu Sans"/>
                <a:cs typeface="DejaVu Sans"/>
              </a:rPr>
              <a:t>L</a:t>
            </a:r>
            <a:r>
              <a:rPr sz="3550" spc="120" dirty="0">
                <a:solidFill>
                  <a:srgbClr val="FB0007"/>
                </a:solidFill>
                <a:latin typeface="Arial"/>
                <a:cs typeface="Arial"/>
              </a:rPr>
              <a:t>(</a:t>
            </a:r>
            <a:r>
              <a:rPr sz="3550" i="1" spc="120" dirty="0">
                <a:solidFill>
                  <a:srgbClr val="FB0007"/>
                </a:solidFill>
                <a:latin typeface="DejaVu Sans"/>
                <a:cs typeface="DejaVu Sans"/>
              </a:rPr>
              <a:t>x, </a:t>
            </a:r>
            <a:r>
              <a:rPr sz="3550" i="1" spc="-175" dirty="0">
                <a:solidFill>
                  <a:srgbClr val="FB0007"/>
                </a:solidFill>
                <a:latin typeface="DejaVu Sans"/>
                <a:cs typeface="DejaVu Sans"/>
              </a:rPr>
              <a:t>y,</a:t>
            </a:r>
            <a:r>
              <a:rPr sz="3550" i="1" spc="-760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3550" i="1" spc="-495" dirty="0">
                <a:solidFill>
                  <a:srgbClr val="FB0007"/>
                </a:solidFill>
                <a:latin typeface="DejaVu Sans"/>
                <a:cs typeface="DejaVu Sans"/>
              </a:rPr>
              <a:t>✓</a:t>
            </a:r>
            <a:r>
              <a:rPr sz="3550" spc="-495" dirty="0">
                <a:solidFill>
                  <a:srgbClr val="FB0007"/>
                </a:solidFill>
                <a:latin typeface="Arial"/>
                <a:cs typeface="Arial"/>
              </a:rPr>
              <a:t>) </a:t>
            </a:r>
            <a:r>
              <a:rPr sz="3550" spc="710" dirty="0">
                <a:solidFill>
                  <a:srgbClr val="FB0007"/>
                </a:solidFill>
                <a:latin typeface="Arial"/>
                <a:cs typeface="Arial"/>
              </a:rPr>
              <a:t>=</a:t>
            </a:r>
            <a:endParaRPr sz="3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45362" y="3569896"/>
            <a:ext cx="33972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u="heavy" spc="-215" dirty="0">
                <a:solidFill>
                  <a:srgbClr val="FB0007"/>
                </a:solidFill>
                <a:uFill>
                  <a:solidFill>
                    <a:srgbClr val="FB000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50" u="heavy" spc="-185" dirty="0">
                <a:solidFill>
                  <a:srgbClr val="FB0007"/>
                </a:solidFill>
                <a:uFill>
                  <a:solidFill>
                    <a:srgbClr val="FB0007"/>
                  </a:solidFill>
                </a:uFill>
                <a:latin typeface="Arial"/>
                <a:cs typeface="Arial"/>
              </a:rPr>
              <a:t>1</a:t>
            </a:r>
            <a:endParaRPr sz="3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45364" y="4190500"/>
            <a:ext cx="42545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-310" dirty="0">
                <a:solidFill>
                  <a:srgbClr val="FB0007"/>
                </a:solidFill>
                <a:latin typeface="DejaVu Sans"/>
                <a:cs typeface="DejaVu Sans"/>
              </a:rPr>
              <a:t>m</a:t>
            </a:r>
            <a:endParaRPr sz="355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0000" y="3060700"/>
            <a:ext cx="9139555" cy="79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79"/>
              </a:lnSpc>
              <a:spcBef>
                <a:spcPts val="100"/>
              </a:spcBef>
            </a:pP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general,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error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J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parameter</a:t>
            </a:r>
            <a:r>
              <a:rPr sz="3600" spc="5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theta</a:t>
            </a:r>
            <a:endParaRPr sz="3600">
              <a:latin typeface="Arial"/>
              <a:cs typeface="Arial"/>
            </a:endParaRPr>
          </a:p>
          <a:p>
            <a:pPr marR="1922145" algn="r">
              <a:lnSpc>
                <a:spcPts val="2360"/>
              </a:lnSpc>
            </a:pPr>
            <a:r>
              <a:rPr sz="2500" i="1" spc="810" dirty="0">
                <a:solidFill>
                  <a:srgbClr val="FB0007"/>
                </a:solidFill>
                <a:latin typeface="Alfios"/>
                <a:cs typeface="Alfios"/>
              </a:rPr>
              <a:t>m</a:t>
            </a:r>
            <a:endParaRPr sz="2500">
              <a:latin typeface="Alfios"/>
              <a:cs typeface="Alfio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75899" y="3445309"/>
            <a:ext cx="6832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810" dirty="0">
                <a:solidFill>
                  <a:srgbClr val="FB0007"/>
                </a:solidFill>
                <a:latin typeface="Arial"/>
                <a:cs typeface="Arial"/>
              </a:rPr>
              <a:t>X</a:t>
            </a:r>
            <a:endParaRPr sz="3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09824" y="4552090"/>
            <a:ext cx="61595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459" dirty="0">
                <a:solidFill>
                  <a:srgbClr val="FB0007"/>
                </a:solidFill>
                <a:latin typeface="Alfios"/>
                <a:cs typeface="Alfios"/>
              </a:rPr>
              <a:t>i</a:t>
            </a:r>
            <a:r>
              <a:rPr sz="2500" spc="-5" dirty="0">
                <a:solidFill>
                  <a:srgbClr val="FB0007"/>
                </a:solidFill>
                <a:latin typeface="Verdana"/>
                <a:cs typeface="Verdana"/>
              </a:rPr>
              <a:t>=1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57181" y="3826605"/>
            <a:ext cx="131762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90905" algn="l"/>
              </a:tabLst>
            </a:pPr>
            <a:r>
              <a:rPr sz="2500" spc="-20" dirty="0">
                <a:solidFill>
                  <a:srgbClr val="FB0007"/>
                </a:solidFill>
                <a:latin typeface="Verdana"/>
                <a:cs typeface="Verdana"/>
              </a:rPr>
              <a:t>(</a:t>
            </a:r>
            <a:r>
              <a:rPr sz="2500" i="1" spc="459" dirty="0">
                <a:solidFill>
                  <a:srgbClr val="FB0007"/>
                </a:solidFill>
                <a:latin typeface="Alfios"/>
                <a:cs typeface="Alfios"/>
              </a:rPr>
              <a:t>i</a:t>
            </a:r>
            <a:r>
              <a:rPr sz="2500" spc="-20" dirty="0">
                <a:solidFill>
                  <a:srgbClr val="FB0007"/>
                </a:solidFill>
                <a:latin typeface="Verdana"/>
                <a:cs typeface="Verdana"/>
              </a:rPr>
              <a:t>)	(</a:t>
            </a:r>
            <a:r>
              <a:rPr sz="2500" i="1" spc="459" dirty="0">
                <a:solidFill>
                  <a:srgbClr val="FB0007"/>
                </a:solidFill>
                <a:latin typeface="Alfios"/>
                <a:cs typeface="Alfios"/>
              </a:rPr>
              <a:t>i</a:t>
            </a:r>
            <a:r>
              <a:rPr sz="2500" spc="-20" dirty="0">
                <a:solidFill>
                  <a:srgbClr val="FB0007"/>
                </a:solidFill>
                <a:latin typeface="Verdana"/>
                <a:cs typeface="Verdana"/>
              </a:rPr>
              <a:t>)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09751" y="3878049"/>
            <a:ext cx="269367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96340" algn="l"/>
                <a:tab pos="2074545" algn="l"/>
              </a:tabLst>
            </a:pPr>
            <a:r>
              <a:rPr sz="3550" i="1" spc="204" dirty="0">
                <a:solidFill>
                  <a:srgbClr val="FB0007"/>
                </a:solidFill>
                <a:latin typeface="DejaVu Sans"/>
                <a:cs typeface="DejaVu Sans"/>
              </a:rPr>
              <a:t>L</a:t>
            </a:r>
            <a:r>
              <a:rPr sz="3550" spc="204" dirty="0">
                <a:solidFill>
                  <a:srgbClr val="FB0007"/>
                </a:solidFill>
                <a:latin typeface="Arial"/>
                <a:cs typeface="Arial"/>
              </a:rPr>
              <a:t>(</a:t>
            </a:r>
            <a:r>
              <a:rPr sz="3550" i="1" spc="204" dirty="0">
                <a:solidFill>
                  <a:srgbClr val="FB0007"/>
                </a:solidFill>
                <a:latin typeface="DejaVu Sans"/>
                <a:cs typeface="DejaVu Sans"/>
              </a:rPr>
              <a:t>x	</a:t>
            </a:r>
            <a:r>
              <a:rPr sz="3550" i="1" spc="-135" dirty="0">
                <a:solidFill>
                  <a:srgbClr val="FB0007"/>
                </a:solidFill>
                <a:latin typeface="DejaVu Sans"/>
                <a:cs typeface="DejaVu Sans"/>
              </a:rPr>
              <a:t>,</a:t>
            </a:r>
            <a:r>
              <a:rPr sz="3550" i="1" spc="-530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3550" i="1" spc="-345" dirty="0">
                <a:solidFill>
                  <a:srgbClr val="FB0007"/>
                </a:solidFill>
                <a:latin typeface="DejaVu Sans"/>
                <a:cs typeface="DejaVu Sans"/>
              </a:rPr>
              <a:t>y	</a:t>
            </a:r>
            <a:r>
              <a:rPr sz="3550" i="1" spc="-135" dirty="0">
                <a:solidFill>
                  <a:srgbClr val="FB0007"/>
                </a:solidFill>
                <a:latin typeface="DejaVu Sans"/>
                <a:cs typeface="DejaVu Sans"/>
              </a:rPr>
              <a:t>,</a:t>
            </a:r>
            <a:r>
              <a:rPr sz="3550" i="1" spc="-615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3550" i="1" spc="-495" dirty="0">
                <a:solidFill>
                  <a:srgbClr val="FB0007"/>
                </a:solidFill>
                <a:latin typeface="DejaVu Sans"/>
                <a:cs typeface="DejaVu Sans"/>
              </a:rPr>
              <a:t>✓</a:t>
            </a:r>
            <a:r>
              <a:rPr sz="3550" spc="-495" dirty="0">
                <a:solidFill>
                  <a:srgbClr val="FB0007"/>
                </a:solidFill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0000" y="5092700"/>
            <a:ext cx="7762875" cy="260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3600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3600">
              <a:latin typeface="Arial"/>
              <a:cs typeface="Arial"/>
            </a:endParaRPr>
          </a:p>
          <a:p>
            <a:pPr marL="2754630">
              <a:lnSpc>
                <a:spcPct val="100000"/>
              </a:lnSpc>
              <a:spcBef>
                <a:spcPts val="2695"/>
              </a:spcBef>
            </a:pPr>
            <a:r>
              <a:rPr sz="3550" i="1" spc="120" dirty="0">
                <a:solidFill>
                  <a:srgbClr val="FB0007"/>
                </a:solidFill>
                <a:latin typeface="DejaVu Sans"/>
                <a:cs typeface="DejaVu Sans"/>
              </a:rPr>
              <a:t>L</a:t>
            </a:r>
            <a:r>
              <a:rPr sz="3550" spc="120" dirty="0">
                <a:solidFill>
                  <a:srgbClr val="FB0007"/>
                </a:solidFill>
                <a:latin typeface="Arial"/>
                <a:cs typeface="Arial"/>
              </a:rPr>
              <a:t>(</a:t>
            </a:r>
            <a:r>
              <a:rPr sz="3550" i="1" spc="120" dirty="0">
                <a:solidFill>
                  <a:srgbClr val="FB0007"/>
                </a:solidFill>
                <a:latin typeface="DejaVu Sans"/>
                <a:cs typeface="DejaVu Sans"/>
              </a:rPr>
              <a:t>x,</a:t>
            </a:r>
            <a:r>
              <a:rPr sz="3550" i="1" spc="-535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3550" i="1" spc="-175" dirty="0">
                <a:solidFill>
                  <a:srgbClr val="FB0007"/>
                </a:solidFill>
                <a:latin typeface="DejaVu Sans"/>
                <a:cs typeface="DejaVu Sans"/>
              </a:rPr>
              <a:t>y,</a:t>
            </a:r>
            <a:r>
              <a:rPr sz="3550" i="1" spc="-540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3550" i="1" spc="-495" dirty="0">
                <a:solidFill>
                  <a:srgbClr val="FB0007"/>
                </a:solidFill>
                <a:latin typeface="DejaVu Sans"/>
                <a:cs typeface="DejaVu Sans"/>
              </a:rPr>
              <a:t>✓</a:t>
            </a:r>
            <a:r>
              <a:rPr sz="3550" spc="-495" dirty="0">
                <a:solidFill>
                  <a:srgbClr val="FB0007"/>
                </a:solidFill>
                <a:latin typeface="Arial"/>
                <a:cs typeface="Arial"/>
              </a:rPr>
              <a:t>)</a:t>
            </a:r>
            <a:r>
              <a:rPr sz="3550" spc="-490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3550" spc="710" dirty="0">
                <a:solidFill>
                  <a:srgbClr val="FB0007"/>
                </a:solidFill>
                <a:latin typeface="Arial"/>
                <a:cs typeface="Arial"/>
              </a:rPr>
              <a:t>=</a:t>
            </a:r>
            <a:r>
              <a:rPr sz="3550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3550" i="1" spc="-195" dirty="0">
                <a:solidFill>
                  <a:srgbClr val="FB0007"/>
                </a:solidFill>
                <a:latin typeface="Arial"/>
                <a:cs typeface="Arial"/>
              </a:rPr>
              <a:t>—</a:t>
            </a:r>
            <a:r>
              <a:rPr sz="3550" i="1" spc="-195" dirty="0">
                <a:solidFill>
                  <a:srgbClr val="FB0007"/>
                </a:solidFill>
                <a:latin typeface="DejaVu Sans"/>
                <a:cs typeface="DejaVu Sans"/>
              </a:rPr>
              <a:t>logp</a:t>
            </a:r>
            <a:r>
              <a:rPr sz="3550" spc="-195" dirty="0">
                <a:solidFill>
                  <a:srgbClr val="FB0007"/>
                </a:solidFill>
                <a:latin typeface="Arial"/>
                <a:cs typeface="Arial"/>
              </a:rPr>
              <a:t>(</a:t>
            </a:r>
            <a:r>
              <a:rPr sz="3550" i="1" spc="-195" dirty="0">
                <a:solidFill>
                  <a:srgbClr val="FB0007"/>
                </a:solidFill>
                <a:latin typeface="DejaVu Sans"/>
                <a:cs typeface="DejaVu Sans"/>
              </a:rPr>
              <a:t>y</a:t>
            </a:r>
            <a:r>
              <a:rPr sz="3550" i="1" spc="-195" dirty="0">
                <a:solidFill>
                  <a:srgbClr val="FB0007"/>
                </a:solidFill>
                <a:latin typeface="Arial"/>
                <a:cs typeface="Arial"/>
              </a:rPr>
              <a:t>|</a:t>
            </a:r>
            <a:r>
              <a:rPr sz="3550" i="1" spc="-195" dirty="0">
                <a:solidFill>
                  <a:srgbClr val="FB0007"/>
                </a:solidFill>
                <a:latin typeface="DejaVu Sans"/>
                <a:cs typeface="DejaVu Sans"/>
              </a:rPr>
              <a:t>x</a:t>
            </a:r>
            <a:r>
              <a:rPr sz="3550" spc="-195" dirty="0">
                <a:solidFill>
                  <a:srgbClr val="FB0007"/>
                </a:solidFill>
                <a:latin typeface="Arial"/>
                <a:cs typeface="Arial"/>
              </a:rPr>
              <a:t>;</a:t>
            </a:r>
            <a:r>
              <a:rPr sz="3550" spc="-390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3550" i="1" spc="-495" dirty="0">
                <a:solidFill>
                  <a:srgbClr val="FB0007"/>
                </a:solidFill>
                <a:latin typeface="DejaVu Sans"/>
                <a:cs typeface="DejaVu Sans"/>
              </a:rPr>
              <a:t>✓</a:t>
            </a:r>
            <a:r>
              <a:rPr sz="3550" spc="-495" dirty="0">
                <a:solidFill>
                  <a:srgbClr val="FB0007"/>
                </a:solidFill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25"/>
              </a:spcBef>
            </a:pP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Could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36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MSE.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5189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000" y="2273300"/>
            <a:ext cx="547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Thus, </a:t>
            </a:r>
            <a:r>
              <a:rPr spc="-90" dirty="0"/>
              <a:t>derive </a:t>
            </a:r>
            <a:r>
              <a:rPr spc="20" dirty="0"/>
              <a:t>wrt </a:t>
            </a:r>
            <a:r>
              <a:rPr spc="-135" dirty="0"/>
              <a:t>W </a:t>
            </a:r>
            <a:r>
              <a:rPr spc="-35" dirty="0"/>
              <a:t>or</a:t>
            </a:r>
            <a:r>
              <a:rPr spc="235" dirty="0"/>
              <a:t> </a:t>
            </a:r>
            <a:r>
              <a:rPr spc="-35" dirty="0"/>
              <a:t>theta.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45509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000" y="4305300"/>
            <a:ext cx="10553700" cy="1132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5"/>
              </a:spcBef>
            </a:pP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fixed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mini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batch </a:t>
            </a:r>
            <a:r>
              <a:rPr sz="3600" spc="50" dirty="0">
                <a:solidFill>
                  <a:srgbClr val="FFFFFF"/>
                </a:solidFill>
                <a:latin typeface="Arial"/>
                <a:cs typeface="Arial"/>
              </a:rPr>
              <a:t>M’,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assuming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representativ 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M.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71417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97163" y="3524203"/>
            <a:ext cx="19939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-730" dirty="0">
                <a:solidFill>
                  <a:srgbClr val="FB0007"/>
                </a:solidFill>
                <a:latin typeface="DejaVu Sans"/>
                <a:cs typeface="DejaVu Sans"/>
              </a:rPr>
              <a:t>✓</a:t>
            </a:r>
            <a:endParaRPr sz="250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817596" y="3319249"/>
            <a:ext cx="196913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98170" algn="l"/>
              </a:tabLst>
            </a:pPr>
            <a:r>
              <a:rPr sz="3550" i="1" spc="1805" dirty="0">
                <a:solidFill>
                  <a:srgbClr val="FB0007"/>
                </a:solidFill>
                <a:latin typeface="Arial"/>
                <a:cs typeface="Arial"/>
              </a:rPr>
              <a:t>r	</a:t>
            </a:r>
            <a:r>
              <a:rPr sz="3550" i="1" spc="125" dirty="0">
                <a:solidFill>
                  <a:srgbClr val="FB0007"/>
                </a:solidFill>
                <a:latin typeface="DejaVu Sans"/>
                <a:cs typeface="DejaVu Sans"/>
              </a:rPr>
              <a:t>J</a:t>
            </a:r>
            <a:r>
              <a:rPr sz="3550" spc="125" dirty="0">
                <a:solidFill>
                  <a:srgbClr val="FB0007"/>
                </a:solidFill>
                <a:latin typeface="Arial"/>
                <a:cs typeface="Arial"/>
              </a:rPr>
              <a:t>(</a:t>
            </a:r>
            <a:r>
              <a:rPr sz="3550" i="1" spc="125" dirty="0">
                <a:solidFill>
                  <a:srgbClr val="FB0007"/>
                </a:solidFill>
                <a:latin typeface="DejaVu Sans"/>
                <a:cs typeface="DejaVu Sans"/>
              </a:rPr>
              <a:t>✓</a:t>
            </a:r>
            <a:r>
              <a:rPr sz="3550" spc="125" dirty="0">
                <a:solidFill>
                  <a:srgbClr val="FB0007"/>
                </a:solidFill>
                <a:latin typeface="Arial"/>
                <a:cs typeface="Arial"/>
              </a:rPr>
              <a:t>)</a:t>
            </a:r>
            <a:r>
              <a:rPr sz="3550" spc="-70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3550" spc="710" dirty="0">
                <a:solidFill>
                  <a:srgbClr val="FB0007"/>
                </a:solidFill>
                <a:latin typeface="Arial"/>
                <a:cs typeface="Arial"/>
              </a:rPr>
              <a:t>=</a:t>
            </a:r>
            <a:endParaRPr sz="3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2332" y="3011096"/>
            <a:ext cx="33972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u="heavy" spc="-215" dirty="0">
                <a:solidFill>
                  <a:srgbClr val="FB0007"/>
                </a:solidFill>
                <a:uFill>
                  <a:solidFill>
                    <a:srgbClr val="FB000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50" u="heavy" spc="-185" dirty="0">
                <a:solidFill>
                  <a:srgbClr val="FB0007"/>
                </a:solidFill>
                <a:uFill>
                  <a:solidFill>
                    <a:srgbClr val="FB0007"/>
                  </a:solidFill>
                </a:uFill>
                <a:latin typeface="Arial"/>
                <a:cs typeface="Arial"/>
              </a:rPr>
              <a:t>1</a:t>
            </a:r>
            <a:endParaRPr sz="3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2342" y="3631700"/>
            <a:ext cx="42545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-310" dirty="0">
                <a:solidFill>
                  <a:srgbClr val="FB0007"/>
                </a:solidFill>
                <a:latin typeface="DejaVu Sans"/>
                <a:cs typeface="DejaVu Sans"/>
              </a:rPr>
              <a:t>m</a:t>
            </a:r>
            <a:endParaRPr sz="355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0212" y="2886500"/>
            <a:ext cx="34861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05" dirty="0">
                <a:solidFill>
                  <a:srgbClr val="FB0007"/>
                </a:solidFill>
                <a:latin typeface="DejaVu Sans"/>
                <a:cs typeface="DejaVu Sans"/>
              </a:rPr>
              <a:t>m</a:t>
            </a:r>
            <a:endParaRPr sz="25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2877" y="2886509"/>
            <a:ext cx="6832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810" dirty="0">
                <a:solidFill>
                  <a:srgbClr val="FB0007"/>
                </a:solidFill>
                <a:latin typeface="Arial"/>
                <a:cs typeface="Arial"/>
              </a:rPr>
              <a:t>X</a:t>
            </a:r>
            <a:endParaRPr sz="3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6801" y="3993290"/>
            <a:ext cx="61595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15" dirty="0">
                <a:solidFill>
                  <a:srgbClr val="FB0007"/>
                </a:solidFill>
                <a:latin typeface="DejaVu Sans"/>
                <a:cs typeface="DejaVu Sans"/>
              </a:rPr>
              <a:t>i</a:t>
            </a:r>
            <a:r>
              <a:rPr sz="2500" spc="-5" dirty="0">
                <a:solidFill>
                  <a:srgbClr val="FB0007"/>
                </a:solidFill>
                <a:latin typeface="Verdana"/>
                <a:cs typeface="Verdana"/>
              </a:rPr>
              <a:t>=1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86296" y="3524203"/>
            <a:ext cx="19939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-730" dirty="0">
                <a:solidFill>
                  <a:srgbClr val="FB0007"/>
                </a:solidFill>
                <a:latin typeface="DejaVu Sans"/>
                <a:cs typeface="DejaVu Sans"/>
              </a:rPr>
              <a:t>✓</a:t>
            </a:r>
            <a:endParaRPr sz="250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06683" y="3319249"/>
            <a:ext cx="135890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98170" algn="l"/>
              </a:tabLst>
            </a:pPr>
            <a:r>
              <a:rPr sz="3550" i="1" spc="1805" dirty="0">
                <a:solidFill>
                  <a:srgbClr val="FB0007"/>
                </a:solidFill>
                <a:latin typeface="Arial"/>
                <a:cs typeface="Arial"/>
              </a:rPr>
              <a:t>r	</a:t>
            </a:r>
            <a:r>
              <a:rPr sz="3550" i="1" spc="459" dirty="0">
                <a:solidFill>
                  <a:srgbClr val="FB0007"/>
                </a:solidFill>
                <a:latin typeface="DejaVu Sans"/>
                <a:cs typeface="DejaVu Sans"/>
              </a:rPr>
              <a:t>L</a:t>
            </a:r>
            <a:r>
              <a:rPr sz="3550" spc="204" dirty="0">
                <a:solidFill>
                  <a:srgbClr val="FB0007"/>
                </a:solidFill>
                <a:latin typeface="Arial"/>
                <a:cs typeface="Arial"/>
              </a:rPr>
              <a:t>(</a:t>
            </a:r>
            <a:r>
              <a:rPr sz="3550" i="1" spc="-55" dirty="0">
                <a:solidFill>
                  <a:srgbClr val="FB0007"/>
                </a:solidFill>
                <a:latin typeface="DejaVu Sans"/>
                <a:cs typeface="DejaVu Sans"/>
              </a:rPr>
              <a:t>x</a:t>
            </a:r>
            <a:endParaRPr sz="355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9787" y="3267805"/>
            <a:ext cx="131762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90905" algn="l"/>
              </a:tabLst>
            </a:pPr>
            <a:r>
              <a:rPr sz="2500" spc="-20" dirty="0">
                <a:solidFill>
                  <a:srgbClr val="FB0007"/>
                </a:solidFill>
                <a:latin typeface="Verdana"/>
                <a:cs typeface="Verdana"/>
              </a:rPr>
              <a:t>(</a:t>
            </a:r>
            <a:r>
              <a:rPr sz="2500" i="1" spc="315" dirty="0">
                <a:solidFill>
                  <a:srgbClr val="FB0007"/>
                </a:solidFill>
                <a:latin typeface="DejaVu Sans"/>
                <a:cs typeface="DejaVu Sans"/>
              </a:rPr>
              <a:t>i</a:t>
            </a:r>
            <a:r>
              <a:rPr sz="2500" spc="-20" dirty="0">
                <a:solidFill>
                  <a:srgbClr val="FB0007"/>
                </a:solidFill>
                <a:latin typeface="Verdana"/>
                <a:cs typeface="Verdana"/>
              </a:rPr>
              <a:t>)	(</a:t>
            </a:r>
            <a:r>
              <a:rPr sz="2500" i="1" spc="315" dirty="0">
                <a:solidFill>
                  <a:srgbClr val="FB0007"/>
                </a:solidFill>
                <a:latin typeface="DejaVu Sans"/>
                <a:cs typeface="DejaVu Sans"/>
              </a:rPr>
              <a:t>i</a:t>
            </a:r>
            <a:r>
              <a:rPr sz="2500" spc="-20" dirty="0">
                <a:solidFill>
                  <a:srgbClr val="FB0007"/>
                </a:solidFill>
                <a:latin typeface="Verdana"/>
                <a:cs typeface="Verdana"/>
              </a:rPr>
              <a:t>)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76138" y="3319249"/>
            <a:ext cx="151003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90905" algn="l"/>
              </a:tabLst>
            </a:pPr>
            <a:r>
              <a:rPr sz="3550" i="1" spc="-135" dirty="0">
                <a:solidFill>
                  <a:srgbClr val="FB0007"/>
                </a:solidFill>
                <a:latin typeface="DejaVu Sans"/>
                <a:cs typeface="DejaVu Sans"/>
              </a:rPr>
              <a:t>,</a:t>
            </a:r>
            <a:r>
              <a:rPr sz="3550" i="1" spc="-530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3550" i="1" spc="-345" dirty="0">
                <a:solidFill>
                  <a:srgbClr val="FB0007"/>
                </a:solidFill>
                <a:latin typeface="DejaVu Sans"/>
                <a:cs typeface="DejaVu Sans"/>
              </a:rPr>
              <a:t>y	</a:t>
            </a:r>
            <a:r>
              <a:rPr sz="3550" i="1" spc="-135" dirty="0">
                <a:solidFill>
                  <a:srgbClr val="FB0007"/>
                </a:solidFill>
                <a:latin typeface="DejaVu Sans"/>
                <a:cs typeface="DejaVu Sans"/>
              </a:rPr>
              <a:t>,</a:t>
            </a:r>
            <a:r>
              <a:rPr sz="3550" i="1" spc="-610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3550" i="1" spc="-495" dirty="0">
                <a:solidFill>
                  <a:srgbClr val="FB0007"/>
                </a:solidFill>
                <a:latin typeface="DejaVu Sans"/>
                <a:cs typeface="DejaVu Sans"/>
              </a:rPr>
              <a:t>✓</a:t>
            </a:r>
            <a:r>
              <a:rPr sz="3550" spc="-495" dirty="0">
                <a:solidFill>
                  <a:srgbClr val="FB0007"/>
                </a:solidFill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5554" y="5676059"/>
            <a:ext cx="73977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-550" dirty="0">
                <a:solidFill>
                  <a:srgbClr val="FB0007"/>
                </a:solidFill>
                <a:latin typeface="DejaVu Sans"/>
                <a:cs typeface="DejaVu Sans"/>
              </a:rPr>
              <a:t>g</a:t>
            </a:r>
            <a:r>
              <a:rPr sz="3550" i="1" spc="-90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3550" spc="710" dirty="0">
                <a:solidFill>
                  <a:srgbClr val="FB0007"/>
                </a:solidFill>
                <a:latin typeface="Arial"/>
                <a:cs typeface="Arial"/>
              </a:rPr>
              <a:t>=</a:t>
            </a:r>
            <a:endParaRPr sz="3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1107" y="5367906"/>
            <a:ext cx="55372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9750" algn="l"/>
              </a:tabLst>
            </a:pPr>
            <a:r>
              <a:rPr sz="3550" u="heavy" spc="285" dirty="0">
                <a:solidFill>
                  <a:srgbClr val="FB0007"/>
                </a:solidFill>
                <a:uFill>
                  <a:solidFill>
                    <a:srgbClr val="FB000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50" u="heavy" spc="-185" dirty="0">
                <a:solidFill>
                  <a:srgbClr val="FB0007"/>
                </a:solidFill>
                <a:uFill>
                  <a:solidFill>
                    <a:srgbClr val="FB0007"/>
                  </a:solidFill>
                </a:uFill>
                <a:latin typeface="Arial"/>
                <a:cs typeface="Arial"/>
              </a:rPr>
              <a:t>1	</a:t>
            </a:r>
            <a:endParaRPr sz="3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05717" y="5856928"/>
            <a:ext cx="58102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325" i="1" spc="-660" baseline="-16431" dirty="0">
                <a:solidFill>
                  <a:srgbClr val="FB0007"/>
                </a:solidFill>
                <a:latin typeface="DejaVu Sans"/>
                <a:cs typeface="DejaVu Sans"/>
              </a:rPr>
              <a:t>m</a:t>
            </a:r>
            <a:r>
              <a:rPr sz="2500" i="1" spc="-440" dirty="0">
                <a:solidFill>
                  <a:srgbClr val="FB0007"/>
                </a:solidFill>
                <a:latin typeface="Arial"/>
                <a:cs typeface="Arial"/>
              </a:rPr>
              <a:t>0</a:t>
            </a:r>
            <a:endParaRPr sz="2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9744" y="5105876"/>
            <a:ext cx="49974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750" i="1" spc="75" baseline="-24444" dirty="0">
                <a:solidFill>
                  <a:srgbClr val="FB0007"/>
                </a:solidFill>
                <a:latin typeface="DejaVu Sans"/>
                <a:cs typeface="DejaVu Sans"/>
              </a:rPr>
              <a:t>m</a:t>
            </a:r>
            <a:r>
              <a:rPr sz="1800" i="1" spc="50" dirty="0">
                <a:solidFill>
                  <a:srgbClr val="FB0007"/>
                </a:solidFill>
                <a:latin typeface="Chancery Uralic"/>
                <a:cs typeface="Chancery Uralic"/>
              </a:rPr>
              <a:t>0</a:t>
            </a:r>
            <a:endParaRPr sz="1800">
              <a:latin typeface="Chancery Uralic"/>
              <a:cs typeface="Chancery Ural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89393" y="5243365"/>
            <a:ext cx="6832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810" dirty="0">
                <a:solidFill>
                  <a:srgbClr val="FB0007"/>
                </a:solidFill>
                <a:latin typeface="Arial"/>
                <a:cs typeface="Arial"/>
              </a:rPr>
              <a:t>X</a:t>
            </a:r>
            <a:endParaRPr sz="3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02813" y="5881013"/>
            <a:ext cx="19939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-730" dirty="0">
                <a:solidFill>
                  <a:srgbClr val="FB0007"/>
                </a:solidFill>
                <a:latin typeface="DejaVu Sans"/>
                <a:cs typeface="DejaVu Sans"/>
              </a:rPr>
              <a:t>✓</a:t>
            </a:r>
            <a:endParaRPr sz="250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23245" y="5676059"/>
            <a:ext cx="13582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98170" algn="l"/>
              </a:tabLst>
            </a:pPr>
            <a:r>
              <a:rPr sz="3550" i="1" spc="1805" dirty="0">
                <a:solidFill>
                  <a:srgbClr val="FB0007"/>
                </a:solidFill>
                <a:latin typeface="Arial"/>
                <a:cs typeface="Arial"/>
              </a:rPr>
              <a:t>r	</a:t>
            </a:r>
            <a:r>
              <a:rPr sz="3550" i="1" spc="459" dirty="0">
                <a:solidFill>
                  <a:srgbClr val="FB0007"/>
                </a:solidFill>
                <a:latin typeface="DejaVu Sans"/>
                <a:cs typeface="DejaVu Sans"/>
              </a:rPr>
              <a:t>L</a:t>
            </a:r>
            <a:r>
              <a:rPr sz="3550" spc="204" dirty="0">
                <a:solidFill>
                  <a:srgbClr val="FB0007"/>
                </a:solidFill>
                <a:latin typeface="Arial"/>
                <a:cs typeface="Arial"/>
              </a:rPr>
              <a:t>(</a:t>
            </a:r>
            <a:r>
              <a:rPr sz="3550" i="1" spc="-55" dirty="0">
                <a:solidFill>
                  <a:srgbClr val="FB0007"/>
                </a:solidFill>
                <a:latin typeface="DejaVu Sans"/>
                <a:cs typeface="DejaVu Sans"/>
              </a:rPr>
              <a:t>x</a:t>
            </a:r>
            <a:endParaRPr sz="355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30949" y="5488013"/>
            <a:ext cx="199707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500" spc="80" dirty="0">
                <a:solidFill>
                  <a:srgbClr val="FB0007"/>
                </a:solidFill>
                <a:latin typeface="Verdana"/>
                <a:cs typeface="Verdana"/>
              </a:rPr>
              <a:t>(</a:t>
            </a:r>
            <a:r>
              <a:rPr sz="2500" i="1" spc="80" dirty="0">
                <a:solidFill>
                  <a:srgbClr val="FB0007"/>
                </a:solidFill>
                <a:latin typeface="DejaVu Sans"/>
                <a:cs typeface="DejaVu Sans"/>
              </a:rPr>
              <a:t>i</a:t>
            </a:r>
            <a:r>
              <a:rPr sz="2500" spc="80" dirty="0">
                <a:solidFill>
                  <a:srgbClr val="FB0007"/>
                </a:solidFill>
                <a:latin typeface="Verdana"/>
                <a:cs typeface="Verdana"/>
              </a:rPr>
              <a:t>)</a:t>
            </a:r>
            <a:r>
              <a:rPr sz="5325" i="1" spc="120" baseline="-23474" dirty="0">
                <a:solidFill>
                  <a:srgbClr val="FB0007"/>
                </a:solidFill>
                <a:latin typeface="DejaVu Sans"/>
                <a:cs typeface="DejaVu Sans"/>
              </a:rPr>
              <a:t>,</a:t>
            </a:r>
            <a:r>
              <a:rPr sz="5325" i="1" spc="-839" baseline="-23474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5325" i="1" spc="30" baseline="-23474" dirty="0">
                <a:solidFill>
                  <a:srgbClr val="FB0007"/>
                </a:solidFill>
                <a:latin typeface="DejaVu Sans"/>
                <a:cs typeface="DejaVu Sans"/>
              </a:rPr>
              <a:t>y</a:t>
            </a:r>
            <a:r>
              <a:rPr sz="2500" spc="20" dirty="0">
                <a:solidFill>
                  <a:srgbClr val="FB0007"/>
                </a:solidFill>
                <a:latin typeface="Verdana"/>
                <a:cs typeface="Verdana"/>
              </a:rPr>
              <a:t>(</a:t>
            </a:r>
            <a:r>
              <a:rPr sz="2500" i="1" spc="20" dirty="0">
                <a:solidFill>
                  <a:srgbClr val="FB0007"/>
                </a:solidFill>
                <a:latin typeface="DejaVu Sans"/>
                <a:cs typeface="DejaVu Sans"/>
              </a:rPr>
              <a:t>i</a:t>
            </a:r>
            <a:r>
              <a:rPr sz="2500" spc="20" dirty="0">
                <a:solidFill>
                  <a:srgbClr val="FB0007"/>
                </a:solidFill>
                <a:latin typeface="Verdana"/>
                <a:cs typeface="Verdana"/>
              </a:rPr>
              <a:t>)</a:t>
            </a:r>
            <a:r>
              <a:rPr sz="5325" i="1" spc="30" baseline="-23474" dirty="0">
                <a:solidFill>
                  <a:srgbClr val="FB0007"/>
                </a:solidFill>
                <a:latin typeface="DejaVu Sans"/>
                <a:cs typeface="DejaVu Sans"/>
              </a:rPr>
              <a:t>,</a:t>
            </a:r>
            <a:r>
              <a:rPr sz="5325" i="1" spc="-832" baseline="-23474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5325" i="1" spc="-742" baseline="-23474" dirty="0">
                <a:solidFill>
                  <a:srgbClr val="FB0007"/>
                </a:solidFill>
                <a:latin typeface="DejaVu Sans"/>
                <a:cs typeface="DejaVu Sans"/>
              </a:rPr>
              <a:t>✓</a:t>
            </a:r>
            <a:r>
              <a:rPr sz="5325" spc="-742" baseline="-23474" dirty="0">
                <a:solidFill>
                  <a:srgbClr val="FB0007"/>
                </a:solidFill>
                <a:latin typeface="Arial"/>
                <a:cs typeface="Arial"/>
              </a:rPr>
              <a:t>)</a:t>
            </a:r>
            <a:endParaRPr sz="5325" baseline="-2347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0000" y="6236234"/>
            <a:ext cx="10695940" cy="199898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365500">
              <a:lnSpc>
                <a:spcPct val="100000"/>
              </a:lnSpc>
              <a:spcBef>
                <a:spcPts val="1005"/>
              </a:spcBef>
            </a:pPr>
            <a:r>
              <a:rPr sz="2500" i="1" spc="100" dirty="0">
                <a:solidFill>
                  <a:srgbClr val="FB0007"/>
                </a:solidFill>
                <a:latin typeface="DejaVu Sans"/>
                <a:cs typeface="DejaVu Sans"/>
              </a:rPr>
              <a:t>i</a:t>
            </a:r>
            <a:r>
              <a:rPr sz="2500" spc="100" dirty="0">
                <a:solidFill>
                  <a:srgbClr val="FB0007"/>
                </a:solidFill>
                <a:latin typeface="Verdana"/>
                <a:cs typeface="Verdana"/>
              </a:rPr>
              <a:t>=1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Improve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parameter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theta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stepping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3600" spc="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R="1358265" algn="ctr">
              <a:lnSpc>
                <a:spcPct val="100000"/>
              </a:lnSpc>
              <a:spcBef>
                <a:spcPts val="1755"/>
              </a:spcBef>
            </a:pPr>
            <a:r>
              <a:rPr sz="3550" i="1" spc="-1295" dirty="0">
                <a:solidFill>
                  <a:srgbClr val="FB0007"/>
                </a:solidFill>
                <a:latin typeface="DejaVu Sans"/>
                <a:cs typeface="DejaVu Sans"/>
              </a:rPr>
              <a:t>✓</a:t>
            </a:r>
            <a:r>
              <a:rPr sz="3550" i="1" spc="4530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3550" i="1" spc="-1295" dirty="0">
                <a:solidFill>
                  <a:srgbClr val="FB0007"/>
                </a:solidFill>
                <a:latin typeface="DejaVu Sans"/>
                <a:cs typeface="DejaVu Sans"/>
              </a:rPr>
              <a:t>✓</a:t>
            </a:r>
            <a:r>
              <a:rPr sz="3550" i="1" spc="-235" dirty="0">
                <a:solidFill>
                  <a:srgbClr val="FB0007"/>
                </a:solidFill>
                <a:latin typeface="DejaVu Sans"/>
                <a:cs typeface="DejaVu Sans"/>
              </a:rPr>
              <a:t> </a:t>
            </a:r>
            <a:r>
              <a:rPr sz="3550" i="1" spc="-765" dirty="0">
                <a:solidFill>
                  <a:srgbClr val="FB0007"/>
                </a:solidFill>
                <a:latin typeface="Arial"/>
                <a:cs typeface="Arial"/>
              </a:rPr>
              <a:t>—  </a:t>
            </a:r>
            <a:r>
              <a:rPr sz="3550" i="1" spc="-635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3550" i="1" spc="-1035" dirty="0">
                <a:solidFill>
                  <a:srgbClr val="FB0007"/>
                </a:solidFill>
                <a:latin typeface="DejaVu Sans"/>
                <a:cs typeface="DejaVu Sans"/>
              </a:rPr>
              <a:t>✏g</a:t>
            </a:r>
            <a:endParaRPr sz="35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2166" y="3940111"/>
            <a:ext cx="6793230" cy="3372485"/>
            <a:chOff x="6212166" y="3940111"/>
            <a:chExt cx="6793230" cy="3372485"/>
          </a:xfrm>
        </p:grpSpPr>
        <p:sp>
          <p:nvSpPr>
            <p:cNvPr id="3" name="object 3"/>
            <p:cNvSpPr/>
            <p:nvPr/>
          </p:nvSpPr>
          <p:spPr>
            <a:xfrm>
              <a:off x="6400800" y="4216399"/>
              <a:ext cx="6502400" cy="279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12166" y="3940111"/>
              <a:ext cx="6792633" cy="33719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33458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80" dirty="0"/>
              <a:t>Neu</a:t>
            </a:r>
            <a:r>
              <a:rPr sz="7200" spc="-260" dirty="0"/>
              <a:t>r</a:t>
            </a:r>
            <a:r>
              <a:rPr sz="7200" spc="-95" dirty="0"/>
              <a:t>ons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838200" y="3021698"/>
            <a:ext cx="135272" cy="1359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3862946"/>
            <a:ext cx="135272" cy="1359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5161394"/>
            <a:ext cx="135272" cy="1359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6002642"/>
            <a:ext cx="135272" cy="1359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6843890"/>
            <a:ext cx="135272" cy="1359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" y="7685138"/>
            <a:ext cx="135272" cy="1359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93800" y="2816351"/>
            <a:ext cx="4854575" cy="5604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-8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30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Z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weight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3000" spc="-7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3000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=W^T*Z</a:t>
            </a:r>
            <a:endParaRPr sz="3000">
              <a:latin typeface="Arial"/>
              <a:cs typeface="Arial"/>
            </a:endParaRPr>
          </a:p>
          <a:p>
            <a:pPr marL="12700" marR="1852930">
              <a:lnSpc>
                <a:spcPct val="183300"/>
              </a:lnSpc>
            </a:pP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Return </a:t>
            </a:r>
            <a:r>
              <a:rPr sz="3000" spc="1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Z&gt;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U 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Else 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return </a:t>
            </a:r>
            <a:r>
              <a:rPr sz="3000" spc="10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30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0"/>
              </a:spcBef>
            </a:pP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U </a:t>
            </a: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threshold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000"/>
              </a:spcBef>
            </a:pP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Usually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implemented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heavy 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side</a:t>
            </a:r>
            <a:r>
              <a:rPr sz="30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function.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33458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80" dirty="0"/>
              <a:t>Neu</a:t>
            </a:r>
            <a:r>
              <a:rPr sz="7200" spc="-260" dirty="0"/>
              <a:t>r</a:t>
            </a:r>
            <a:r>
              <a:rPr sz="7200" spc="-95" dirty="0"/>
              <a:t>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05429"/>
            <a:ext cx="125610" cy="126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3793845"/>
            <a:ext cx="125610" cy="126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4582261"/>
            <a:ext cx="125610" cy="126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370677"/>
            <a:ext cx="125610" cy="126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6159093"/>
            <a:ext cx="125610" cy="126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8400" y="2805683"/>
            <a:ext cx="10713085" cy="404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put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chain</a:t>
            </a:r>
            <a:endParaRPr sz="2800">
              <a:latin typeface="Arial"/>
              <a:cs typeface="Arial"/>
            </a:endParaRPr>
          </a:p>
          <a:p>
            <a:pPr marL="12700" marR="3228340">
              <a:lnSpc>
                <a:spcPct val="184500"/>
              </a:lnSpc>
            </a:pP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throw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threshold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w0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-U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x0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 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Steps: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40"/>
              </a:spcBef>
            </a:pP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Initialize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weights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small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sz="2800" spc="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1200"/>
              </a:lnSpc>
              <a:spcBef>
                <a:spcPts val="2900"/>
              </a:spcBef>
            </a:pP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each sample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x,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Compute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\hat{y},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update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weights 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expected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y.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8167725"/>
            <a:ext cx="125610" cy="126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8400" y="7974583"/>
            <a:ext cx="75101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eta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rate,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r>
              <a:rPr sz="2800" spc="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{0,1}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1103757" y="7038083"/>
            <a:ext cx="293179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694690" algn="l"/>
              </a:tabLst>
            </a:pPr>
            <a:r>
              <a:rPr sz="3550" i="1" spc="75" dirty="0">
                <a:solidFill>
                  <a:srgbClr val="FB0007"/>
                </a:solidFill>
                <a:latin typeface="DejaVu Sans"/>
                <a:cs typeface="DejaVu Sans"/>
              </a:rPr>
              <a:t>w</a:t>
            </a:r>
            <a:r>
              <a:rPr sz="3750" i="1" spc="112" baseline="-12222" dirty="0">
                <a:solidFill>
                  <a:srgbClr val="FB0007"/>
                </a:solidFill>
                <a:latin typeface="DejaVu Sans"/>
                <a:cs typeface="DejaVu Sans"/>
              </a:rPr>
              <a:t>j	</a:t>
            </a:r>
            <a:r>
              <a:rPr sz="3550" spc="-120" dirty="0">
                <a:solidFill>
                  <a:srgbClr val="FB0007"/>
                </a:solidFill>
                <a:latin typeface="Verdana"/>
                <a:cs typeface="Verdana"/>
              </a:rPr>
              <a:t>= </a:t>
            </a:r>
            <a:r>
              <a:rPr sz="3550" i="1" spc="75" dirty="0">
                <a:solidFill>
                  <a:srgbClr val="FB0007"/>
                </a:solidFill>
                <a:latin typeface="DejaVu Sans"/>
                <a:cs typeface="DejaVu Sans"/>
              </a:rPr>
              <a:t>w</a:t>
            </a:r>
            <a:r>
              <a:rPr sz="3750" i="1" spc="112" baseline="-12222" dirty="0">
                <a:solidFill>
                  <a:srgbClr val="FB0007"/>
                </a:solidFill>
                <a:latin typeface="DejaVu Sans"/>
                <a:cs typeface="DejaVu Sans"/>
              </a:rPr>
              <a:t>j </a:t>
            </a:r>
            <a:r>
              <a:rPr sz="3550" spc="-120" dirty="0">
                <a:solidFill>
                  <a:srgbClr val="FB0007"/>
                </a:solidFill>
                <a:latin typeface="Verdana"/>
                <a:cs typeface="Verdana"/>
              </a:rPr>
              <a:t>+</a:t>
            </a:r>
            <a:r>
              <a:rPr sz="3550" spc="-420" dirty="0">
                <a:solidFill>
                  <a:srgbClr val="FB0007"/>
                </a:solidFill>
                <a:latin typeface="Verdana"/>
                <a:cs typeface="Verdana"/>
              </a:rPr>
              <a:t> </a:t>
            </a:r>
            <a:r>
              <a:rPr sz="3550" i="1" spc="-735" dirty="0">
                <a:solidFill>
                  <a:srgbClr val="FB0007"/>
                </a:solidFill>
                <a:latin typeface="DejaVu Sans"/>
                <a:cs typeface="DejaVu Sans"/>
              </a:rPr>
              <a:t>⌘</a:t>
            </a:r>
            <a:r>
              <a:rPr sz="3550" spc="-735" dirty="0">
                <a:solidFill>
                  <a:srgbClr val="FB0007"/>
                </a:solidFill>
                <a:latin typeface="Verdana"/>
                <a:cs typeface="Verdana"/>
              </a:rPr>
              <a:t>(</a:t>
            </a:r>
            <a:r>
              <a:rPr sz="3550" i="1" spc="-735" dirty="0">
                <a:solidFill>
                  <a:srgbClr val="FB0007"/>
                </a:solidFill>
                <a:latin typeface="DejaVu Sans"/>
                <a:cs typeface="DejaVu Sans"/>
              </a:rPr>
              <a:t>y</a:t>
            </a:r>
            <a:endParaRPr sz="355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1231" y="6986685"/>
            <a:ext cx="2131695" cy="623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10"/>
              </a:spcBef>
              <a:tabLst>
                <a:tab pos="1245235" algn="l"/>
              </a:tabLst>
            </a:pPr>
            <a:r>
              <a:rPr sz="2500" spc="240" dirty="0">
                <a:solidFill>
                  <a:srgbClr val="FB0007"/>
                </a:solidFill>
                <a:latin typeface="Trebuchet MS"/>
                <a:cs typeface="Trebuchet MS"/>
              </a:rPr>
              <a:t>(</a:t>
            </a:r>
            <a:r>
              <a:rPr sz="2500" i="1" spc="240" dirty="0">
                <a:solidFill>
                  <a:srgbClr val="FB0007"/>
                </a:solidFill>
                <a:latin typeface="DejaVu Sans"/>
                <a:cs typeface="DejaVu Sans"/>
              </a:rPr>
              <a:t>i</a:t>
            </a:r>
            <a:r>
              <a:rPr sz="2500" spc="240" dirty="0">
                <a:solidFill>
                  <a:srgbClr val="FB0007"/>
                </a:solidFill>
                <a:latin typeface="Trebuchet MS"/>
                <a:cs typeface="Trebuchet MS"/>
              </a:rPr>
              <a:t>)	(</a:t>
            </a:r>
            <a:r>
              <a:rPr sz="2500" i="1" spc="240" dirty="0">
                <a:solidFill>
                  <a:srgbClr val="FB0007"/>
                </a:solidFill>
                <a:latin typeface="DejaVu Sans"/>
                <a:cs typeface="DejaVu Sans"/>
              </a:rPr>
              <a:t>i</a:t>
            </a:r>
            <a:r>
              <a:rPr sz="2500" spc="240" dirty="0">
                <a:solidFill>
                  <a:srgbClr val="FB0007"/>
                </a:solidFill>
                <a:latin typeface="Trebuchet MS"/>
                <a:cs typeface="Trebuchet MS"/>
              </a:rPr>
              <a:t>)</a:t>
            </a:r>
            <a:endParaRPr sz="2500">
              <a:latin typeface="Trebuchet MS"/>
              <a:cs typeface="Trebuchet MS"/>
            </a:endParaRPr>
          </a:p>
          <a:p>
            <a:pPr marL="549910">
              <a:lnSpc>
                <a:spcPts val="2975"/>
              </a:lnSpc>
              <a:tabLst>
                <a:tab pos="1681480" algn="l"/>
              </a:tabLst>
            </a:pPr>
            <a:r>
              <a:rPr sz="3550" i="1" spc="-765" dirty="0">
                <a:solidFill>
                  <a:srgbClr val="FB0007"/>
                </a:solidFill>
                <a:latin typeface="Arial"/>
                <a:cs typeface="Arial"/>
              </a:rPr>
              <a:t>—</a:t>
            </a:r>
            <a:r>
              <a:rPr sz="3550" i="1" spc="-190" dirty="0">
                <a:solidFill>
                  <a:srgbClr val="FB0007"/>
                </a:solidFill>
                <a:latin typeface="Arial"/>
                <a:cs typeface="Arial"/>
              </a:rPr>
              <a:t> </a:t>
            </a:r>
            <a:r>
              <a:rPr sz="3550" i="1" spc="-1860" dirty="0">
                <a:solidFill>
                  <a:srgbClr val="FB0007"/>
                </a:solidFill>
                <a:latin typeface="DejaVu Sans"/>
                <a:cs typeface="DejaVu Sans"/>
              </a:rPr>
              <a:t>y</a:t>
            </a:r>
            <a:r>
              <a:rPr sz="3550" spc="-465" dirty="0">
                <a:solidFill>
                  <a:srgbClr val="FB0007"/>
                </a:solidFill>
                <a:latin typeface="Verdana"/>
                <a:cs typeface="Verdana"/>
              </a:rPr>
              <a:t>ˆ</a:t>
            </a:r>
            <a:r>
              <a:rPr sz="3550" dirty="0">
                <a:solidFill>
                  <a:srgbClr val="FB0007"/>
                </a:solidFill>
                <a:latin typeface="Verdana"/>
                <a:cs typeface="Verdana"/>
              </a:rPr>
              <a:t>	</a:t>
            </a:r>
            <a:r>
              <a:rPr sz="3550" spc="-225" dirty="0">
                <a:solidFill>
                  <a:srgbClr val="FB0007"/>
                </a:solidFill>
                <a:latin typeface="Verdana"/>
                <a:cs typeface="Verdana"/>
              </a:rPr>
              <a:t>)</a:t>
            </a:r>
            <a:r>
              <a:rPr sz="3550" i="1" spc="-55" dirty="0">
                <a:solidFill>
                  <a:srgbClr val="FB0007"/>
                </a:solidFill>
                <a:latin typeface="DejaVu Sans"/>
                <a:cs typeface="DejaVu Sans"/>
              </a:rPr>
              <a:t>x</a:t>
            </a:r>
            <a:endParaRPr sz="355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7689" y="6938130"/>
            <a:ext cx="439420" cy="772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930"/>
              </a:lnSpc>
              <a:spcBef>
                <a:spcPts val="110"/>
              </a:spcBef>
            </a:pPr>
            <a:r>
              <a:rPr sz="2500" spc="200" dirty="0">
                <a:solidFill>
                  <a:srgbClr val="FB0007"/>
                </a:solidFill>
                <a:latin typeface="Trebuchet MS"/>
                <a:cs typeface="Trebuchet MS"/>
              </a:rPr>
              <a:t>(</a:t>
            </a:r>
            <a:r>
              <a:rPr sz="2500" i="1" spc="315" dirty="0">
                <a:solidFill>
                  <a:srgbClr val="FB0007"/>
                </a:solidFill>
                <a:latin typeface="DejaVu Sans"/>
                <a:cs typeface="DejaVu Sans"/>
              </a:rPr>
              <a:t>i</a:t>
            </a:r>
            <a:r>
              <a:rPr sz="2500" spc="200" dirty="0">
                <a:solidFill>
                  <a:srgbClr val="FB0007"/>
                </a:solidFill>
                <a:latin typeface="Trebuchet MS"/>
                <a:cs typeface="Trebuchet MS"/>
              </a:rPr>
              <a:t>)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ts val="2930"/>
              </a:lnSpc>
            </a:pPr>
            <a:r>
              <a:rPr sz="2500" i="1" spc="490" dirty="0">
                <a:solidFill>
                  <a:srgbClr val="FB0007"/>
                </a:solidFill>
                <a:latin typeface="DejaVu Sans"/>
                <a:cs typeface="DejaVu Sans"/>
              </a:rPr>
              <a:t>j</a:t>
            </a:r>
            <a:endParaRPr sz="2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25285" y="2565400"/>
            <a:ext cx="6095365" cy="6916420"/>
            <a:chOff x="6325285" y="2565400"/>
            <a:chExt cx="6095365" cy="6916420"/>
          </a:xfrm>
        </p:grpSpPr>
        <p:sp>
          <p:nvSpPr>
            <p:cNvPr id="3" name="object 3"/>
            <p:cNvSpPr/>
            <p:nvPr/>
          </p:nvSpPr>
          <p:spPr>
            <a:xfrm>
              <a:off x="6515099" y="4927600"/>
              <a:ext cx="5715000" cy="2159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25285" y="2565400"/>
              <a:ext cx="6095314" cy="69163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803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70" dirty="0"/>
              <a:t>Pe</a:t>
            </a:r>
            <a:r>
              <a:rPr sz="7200" spc="-260" dirty="0"/>
              <a:t>r</a:t>
            </a:r>
            <a:r>
              <a:rPr sz="7200" spc="30" dirty="0"/>
              <a:t>cept</a:t>
            </a:r>
            <a:r>
              <a:rPr sz="7200" spc="-260" dirty="0"/>
              <a:t>r</a:t>
            </a:r>
            <a:r>
              <a:rPr sz="7200" spc="-95" dirty="0"/>
              <a:t>ons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838200" y="3217468"/>
            <a:ext cx="161038" cy="16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4233468"/>
            <a:ext cx="161038" cy="16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6367068"/>
            <a:ext cx="161038" cy="16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7383068"/>
            <a:ext cx="161038" cy="16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0000" y="2971800"/>
            <a:ext cx="4810760" cy="529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3595"/>
              </a:spcBef>
            </a:pP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quite 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simple,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feature. 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layer.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Either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“fire” or</a:t>
            </a:r>
            <a:r>
              <a:rPr sz="36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doesn’t.</a:t>
            </a:r>
            <a:endParaRPr sz="3600">
              <a:latin typeface="Arial"/>
              <a:cs typeface="Arial"/>
            </a:endParaRPr>
          </a:p>
          <a:p>
            <a:pPr marL="12700" marR="750570">
              <a:lnSpc>
                <a:spcPct val="101899"/>
              </a:lnSpc>
              <a:spcBef>
                <a:spcPts val="3600"/>
              </a:spcBef>
            </a:pP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simple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version.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90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3306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322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338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6354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7370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70000" y="2044700"/>
            <a:ext cx="7316470" cy="565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1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Introduce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85200"/>
              </a:lnSpc>
            </a:pP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Supervised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vs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unsupervised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learning.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r>
              <a:rPr sz="36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Neurons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Motivating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3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1600" y="6388100"/>
            <a:ext cx="7720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73BFFF"/>
                </a:solidFill>
                <a:latin typeface="Arial"/>
                <a:cs typeface="Arial"/>
              </a:rPr>
              <a:t>Based </a:t>
            </a:r>
            <a:r>
              <a:rPr sz="2400" i="1" spc="20" dirty="0">
                <a:solidFill>
                  <a:srgbClr val="73BFFF"/>
                </a:solidFill>
                <a:latin typeface="Arial"/>
                <a:cs typeface="Arial"/>
              </a:rPr>
              <a:t>on </a:t>
            </a:r>
            <a:r>
              <a:rPr sz="2400" i="1" spc="5" dirty="0">
                <a:solidFill>
                  <a:srgbClr val="73BFFF"/>
                </a:solidFill>
                <a:latin typeface="Arial"/>
                <a:cs typeface="Arial"/>
              </a:rPr>
              <a:t>Python Machine </a:t>
            </a:r>
            <a:r>
              <a:rPr sz="2400" i="1" spc="-10" dirty="0">
                <a:solidFill>
                  <a:srgbClr val="73BFFF"/>
                </a:solidFill>
                <a:latin typeface="Arial"/>
                <a:cs typeface="Arial"/>
              </a:rPr>
              <a:t>Learning </a:t>
            </a:r>
            <a:r>
              <a:rPr sz="2400" i="1" spc="130" dirty="0">
                <a:solidFill>
                  <a:srgbClr val="73BFFF"/>
                </a:solidFill>
                <a:latin typeface="Arial"/>
                <a:cs typeface="Arial"/>
              </a:rPr>
              <a:t>- </a:t>
            </a:r>
            <a:r>
              <a:rPr sz="2400" i="1" spc="-20" dirty="0">
                <a:solidFill>
                  <a:srgbClr val="73BFFF"/>
                </a:solidFill>
                <a:latin typeface="Arial"/>
                <a:cs typeface="Arial"/>
              </a:rPr>
              <a:t>Sebastian</a:t>
            </a:r>
            <a:r>
              <a:rPr sz="2400" i="1" spc="-140" dirty="0">
                <a:solidFill>
                  <a:srgbClr val="73BFFF"/>
                </a:solidFill>
                <a:latin typeface="Arial"/>
                <a:cs typeface="Arial"/>
              </a:rPr>
              <a:t> </a:t>
            </a:r>
            <a:r>
              <a:rPr sz="2400" i="1" spc="-40" dirty="0">
                <a:solidFill>
                  <a:srgbClr val="73BFFF"/>
                </a:solidFill>
                <a:latin typeface="Arial"/>
                <a:cs typeface="Arial"/>
              </a:rPr>
              <a:t>Raschka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7600" y="4013200"/>
            <a:ext cx="8239125" cy="113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Example </a:t>
            </a:r>
            <a:r>
              <a:rPr spc="-35" dirty="0"/>
              <a:t>of perceptron </a:t>
            </a:r>
            <a:r>
              <a:rPr spc="-20" dirty="0"/>
              <a:t>with</a:t>
            </a:r>
            <a:r>
              <a:rPr spc="155" dirty="0"/>
              <a:t> </a:t>
            </a:r>
            <a:r>
              <a:rPr spc="-30" dirty="0"/>
              <a:t>data.</a:t>
            </a: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pc="-204" dirty="0"/>
              <a:t>You </a:t>
            </a:r>
            <a:r>
              <a:rPr spc="-85" dirty="0"/>
              <a:t>will </a:t>
            </a:r>
            <a:r>
              <a:rPr spc="-55" dirty="0"/>
              <a:t>implement this </a:t>
            </a:r>
            <a:r>
              <a:rPr spc="-45" dirty="0"/>
              <a:t>for </a:t>
            </a:r>
            <a:r>
              <a:rPr spc="-50" dirty="0"/>
              <a:t>the </a:t>
            </a:r>
            <a:r>
              <a:rPr spc="-105" dirty="0"/>
              <a:t>iris </a:t>
            </a:r>
            <a:r>
              <a:rPr spc="-35" dirty="0"/>
              <a:t>data</a:t>
            </a:r>
            <a:r>
              <a:rPr spc="595" dirty="0"/>
              <a:t> </a:t>
            </a:r>
            <a:r>
              <a:rPr spc="-50" dirty="0"/>
              <a:t>set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54629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0" dirty="0"/>
              <a:t>Deep</a:t>
            </a:r>
            <a:r>
              <a:rPr sz="7200" spc="-85" dirty="0"/>
              <a:t> </a:t>
            </a:r>
            <a:r>
              <a:rPr sz="7200" spc="-170" dirty="0"/>
              <a:t>learning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47922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63670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000" y="4546600"/>
            <a:ext cx="9942830" cy="2148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5"/>
              </a:spcBef>
            </a:pP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happens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neurons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after each 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other?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15" dirty="0">
                <a:solidFill>
                  <a:srgbClr val="FFFFFF"/>
                </a:solidFill>
                <a:latin typeface="Arial"/>
                <a:cs typeface="Arial"/>
              </a:rPr>
              <a:t>stop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today.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23900"/>
            <a:ext cx="13004800" cy="830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6800" y="6388100"/>
            <a:ext cx="8319134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133600" marR="5080" indent="-2120900">
              <a:lnSpc>
                <a:spcPct val="100699"/>
              </a:lnSpc>
              <a:spcBef>
                <a:spcPts val="80"/>
              </a:spcBef>
            </a:pPr>
            <a:r>
              <a:rPr sz="2400" i="1" spc="-5" dirty="0">
                <a:solidFill>
                  <a:srgbClr val="73BFFF"/>
                </a:solidFill>
                <a:latin typeface="Arial"/>
                <a:cs typeface="Arial"/>
              </a:rPr>
              <a:t>Otherwise </a:t>
            </a:r>
            <a:r>
              <a:rPr sz="2400" i="1" spc="10" dirty="0">
                <a:solidFill>
                  <a:srgbClr val="73BFFF"/>
                </a:solidFill>
                <a:latin typeface="Arial"/>
                <a:cs typeface="Arial"/>
              </a:rPr>
              <a:t>just approach </a:t>
            </a:r>
            <a:r>
              <a:rPr sz="2400" i="1" spc="-5" dirty="0">
                <a:solidFill>
                  <a:srgbClr val="73BFFF"/>
                </a:solidFill>
                <a:latin typeface="Arial"/>
                <a:cs typeface="Arial"/>
              </a:rPr>
              <a:t>me </a:t>
            </a:r>
            <a:r>
              <a:rPr sz="2400" i="1" dirty="0">
                <a:solidFill>
                  <a:srgbClr val="73BFFF"/>
                </a:solidFill>
                <a:latin typeface="Arial"/>
                <a:cs typeface="Arial"/>
              </a:rPr>
              <a:t>at </a:t>
            </a:r>
            <a:r>
              <a:rPr sz="2400" i="1" spc="-45" dirty="0">
                <a:solidFill>
                  <a:srgbClr val="73BFFF"/>
                </a:solidFill>
                <a:latin typeface="Arial"/>
                <a:cs typeface="Arial"/>
              </a:rPr>
              <a:t>any </a:t>
            </a:r>
            <a:r>
              <a:rPr sz="2400" i="1" spc="20" dirty="0">
                <a:solidFill>
                  <a:srgbClr val="73BFFF"/>
                </a:solidFill>
                <a:latin typeface="Arial"/>
                <a:cs typeface="Arial"/>
              </a:rPr>
              <a:t>time or </a:t>
            </a:r>
            <a:r>
              <a:rPr sz="2400" i="1" spc="-5" dirty="0">
                <a:solidFill>
                  <a:srgbClr val="73BFFF"/>
                </a:solidFill>
                <a:latin typeface="Arial"/>
                <a:cs typeface="Arial"/>
              </a:rPr>
              <a:t>send me </a:t>
            </a:r>
            <a:r>
              <a:rPr sz="2400" i="1" spc="-45" dirty="0">
                <a:solidFill>
                  <a:srgbClr val="73BFFF"/>
                </a:solidFill>
                <a:latin typeface="Arial"/>
                <a:cs typeface="Arial"/>
              </a:rPr>
              <a:t>an </a:t>
            </a:r>
            <a:r>
              <a:rPr sz="2400" i="1" spc="-15" dirty="0">
                <a:solidFill>
                  <a:srgbClr val="73BFFF"/>
                </a:solidFill>
                <a:latin typeface="Arial"/>
                <a:cs typeface="Arial"/>
              </a:rPr>
              <a:t>email.  </a:t>
            </a:r>
            <a:r>
              <a:rPr sz="2400" i="1" u="heavy" spc="-30" dirty="0">
                <a:solidFill>
                  <a:srgbClr val="73BFFF"/>
                </a:solidFill>
                <a:uFill>
                  <a:solidFill>
                    <a:srgbClr val="73BFFF"/>
                  </a:solidFill>
                </a:uFill>
                <a:latin typeface="Arial"/>
                <a:cs typeface="Arial"/>
                <a:hlinkClick r:id="rId2"/>
              </a:rPr>
              <a:t>p.hallsjo.1@research.gla.ac.uk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Any</a:t>
            </a:r>
            <a:r>
              <a:rPr spc="-70" dirty="0"/>
              <a:t> </a:t>
            </a:r>
            <a:r>
              <a:rPr spc="-50" dirty="0"/>
              <a:t>questions?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End </a:t>
            </a:r>
            <a:r>
              <a:rPr spc="-70" dirty="0"/>
              <a:t>lecture</a:t>
            </a:r>
            <a:r>
              <a:rPr spc="4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2600" y="4292600"/>
            <a:ext cx="188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Lecture</a:t>
            </a:r>
            <a:r>
              <a:rPr spc="-7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653667"/>
            <a:ext cx="144934" cy="145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560447"/>
            <a:ext cx="144934" cy="145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3467227"/>
            <a:ext cx="144934" cy="145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4374007"/>
            <a:ext cx="144934" cy="145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280786"/>
            <a:ext cx="144934" cy="145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6187566"/>
            <a:ext cx="144934" cy="145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7094346"/>
            <a:ext cx="144934" cy="145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8001127"/>
            <a:ext cx="144934" cy="145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19200" y="1430019"/>
            <a:ext cx="5215890" cy="686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3250" spc="-6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250" spc="-10" dirty="0">
                <a:solidFill>
                  <a:srgbClr val="FFFFFF"/>
                </a:solidFill>
                <a:latin typeface="Arial"/>
                <a:cs typeface="Arial"/>
              </a:rPr>
              <a:t> 2</a:t>
            </a:r>
            <a:endParaRPr sz="3250">
              <a:latin typeface="Arial"/>
              <a:cs typeface="Arial"/>
            </a:endParaRPr>
          </a:p>
          <a:p>
            <a:pPr marL="12700" marR="2748280" algn="just">
              <a:lnSpc>
                <a:spcPct val="182100"/>
              </a:lnSpc>
              <a:spcBef>
                <a:spcPts val="95"/>
              </a:spcBef>
            </a:pPr>
            <a:r>
              <a:rPr sz="3250" spc="-85" dirty="0">
                <a:solidFill>
                  <a:srgbClr val="FFFFFF"/>
                </a:solidFill>
                <a:latin typeface="Arial"/>
                <a:cs typeface="Arial"/>
              </a:rPr>
              <a:t>Deep learning  </a:t>
            </a:r>
            <a:r>
              <a:rPr sz="3250" spc="-65" dirty="0">
                <a:solidFill>
                  <a:srgbClr val="FFFFFF"/>
                </a:solidFill>
                <a:latin typeface="Arial"/>
                <a:cs typeface="Arial"/>
              </a:rPr>
              <a:t>Forward </a:t>
            </a:r>
            <a:r>
              <a:rPr sz="3250" spc="-70" dirty="0">
                <a:solidFill>
                  <a:srgbClr val="FFFFFF"/>
                </a:solidFill>
                <a:latin typeface="Arial"/>
                <a:cs typeface="Arial"/>
              </a:rPr>
              <a:t>feed  </a:t>
            </a:r>
            <a:r>
              <a:rPr sz="3250" spc="-210" dirty="0">
                <a:solidFill>
                  <a:srgbClr val="FFFFFF"/>
                </a:solidFill>
                <a:latin typeface="Arial"/>
                <a:cs typeface="Arial"/>
              </a:rPr>
              <a:t>XOR</a:t>
            </a:r>
            <a:r>
              <a:rPr sz="32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-7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3250">
              <a:latin typeface="Arial"/>
              <a:cs typeface="Arial"/>
            </a:endParaRPr>
          </a:p>
          <a:p>
            <a:pPr marL="12700" marR="965200">
              <a:lnSpc>
                <a:spcPct val="182100"/>
              </a:lnSpc>
              <a:spcBef>
                <a:spcPts val="100"/>
              </a:spcBef>
            </a:pPr>
            <a:r>
              <a:rPr sz="3250" spc="-110" dirty="0">
                <a:solidFill>
                  <a:srgbClr val="FFFFFF"/>
                </a:solidFill>
                <a:latin typeface="Arial"/>
                <a:cs typeface="Arial"/>
              </a:rPr>
              <a:t>Universal </a:t>
            </a:r>
            <a:r>
              <a:rPr sz="3250" spc="-50" dirty="0">
                <a:solidFill>
                  <a:srgbClr val="FFFFFF"/>
                </a:solidFill>
                <a:latin typeface="Arial"/>
                <a:cs typeface="Arial"/>
              </a:rPr>
              <a:t>approximation  </a:t>
            </a:r>
            <a:r>
              <a:rPr sz="3250" spc="-25" dirty="0">
                <a:solidFill>
                  <a:srgbClr val="FFFFFF"/>
                </a:solidFill>
                <a:latin typeface="Arial"/>
                <a:cs typeface="Arial"/>
              </a:rPr>
              <a:t>Back-propagation</a:t>
            </a:r>
            <a:endParaRPr sz="3250">
              <a:latin typeface="Arial"/>
              <a:cs typeface="Arial"/>
            </a:endParaRPr>
          </a:p>
          <a:p>
            <a:pPr marL="12700" marR="5080">
              <a:lnSpc>
                <a:spcPct val="182100"/>
              </a:lnSpc>
              <a:spcBef>
                <a:spcPts val="100"/>
              </a:spcBef>
            </a:pPr>
            <a:r>
              <a:rPr sz="3250" spc="-7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3250" spc="-100" dirty="0">
                <a:solidFill>
                  <a:srgbClr val="FFFFFF"/>
                </a:solidFill>
                <a:latin typeface="Arial"/>
                <a:cs typeface="Arial"/>
              </a:rPr>
              <a:t>vs </a:t>
            </a:r>
            <a:r>
              <a:rPr sz="3250" spc="-70" dirty="0">
                <a:solidFill>
                  <a:srgbClr val="FFFFFF"/>
                </a:solidFill>
                <a:latin typeface="Arial"/>
                <a:cs typeface="Arial"/>
              </a:rPr>
              <a:t>pure </a:t>
            </a:r>
            <a:r>
              <a:rPr sz="3250" spc="-50" dirty="0">
                <a:solidFill>
                  <a:srgbClr val="FFFFFF"/>
                </a:solidFill>
                <a:latin typeface="Arial"/>
                <a:cs typeface="Arial"/>
              </a:rPr>
              <a:t>optimization  </a:t>
            </a:r>
            <a:r>
              <a:rPr sz="3250" spc="-70" dirty="0">
                <a:solidFill>
                  <a:srgbClr val="FFFFFF"/>
                </a:solidFill>
                <a:latin typeface="Arial"/>
                <a:cs typeface="Arial"/>
              </a:rPr>
              <a:t>CNN</a:t>
            </a:r>
            <a:endParaRPr sz="32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7700" y="6388100"/>
            <a:ext cx="6619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0" dirty="0">
                <a:solidFill>
                  <a:srgbClr val="73BFFF"/>
                </a:solidFill>
                <a:latin typeface="Arial"/>
                <a:cs typeface="Arial"/>
              </a:rPr>
              <a:t>See </a:t>
            </a:r>
            <a:r>
              <a:rPr sz="2400" i="1" spc="-5" dirty="0">
                <a:solidFill>
                  <a:srgbClr val="73BFFF"/>
                </a:solidFill>
                <a:latin typeface="Arial"/>
                <a:cs typeface="Arial"/>
              </a:rPr>
              <a:t>more in </a:t>
            </a:r>
            <a:r>
              <a:rPr sz="2400" i="1" spc="25" dirty="0">
                <a:solidFill>
                  <a:srgbClr val="73BFFF"/>
                </a:solidFill>
                <a:latin typeface="Arial"/>
                <a:cs typeface="Arial"/>
              </a:rPr>
              <a:t>for </a:t>
            </a:r>
            <a:r>
              <a:rPr sz="2400" i="1" spc="-5" dirty="0">
                <a:solidFill>
                  <a:srgbClr val="73BFFF"/>
                </a:solidFill>
                <a:latin typeface="Arial"/>
                <a:cs typeface="Arial"/>
              </a:rPr>
              <a:t>instance </a:t>
            </a:r>
            <a:r>
              <a:rPr sz="2400" i="1" spc="10" dirty="0">
                <a:solidFill>
                  <a:srgbClr val="73BFFF"/>
                </a:solidFill>
                <a:latin typeface="Arial"/>
                <a:cs typeface="Arial"/>
              </a:rPr>
              <a:t>the </a:t>
            </a:r>
            <a:r>
              <a:rPr sz="2400" i="1" spc="20" dirty="0">
                <a:solidFill>
                  <a:srgbClr val="73BFFF"/>
                </a:solidFill>
                <a:latin typeface="Arial"/>
                <a:cs typeface="Arial"/>
              </a:rPr>
              <a:t>deep </a:t>
            </a:r>
            <a:r>
              <a:rPr sz="2400" i="1" spc="-10" dirty="0">
                <a:solidFill>
                  <a:srgbClr val="73BFFF"/>
                </a:solidFill>
                <a:latin typeface="Arial"/>
                <a:cs typeface="Arial"/>
              </a:rPr>
              <a:t>learning</a:t>
            </a:r>
            <a:r>
              <a:rPr sz="2400" i="1" spc="40" dirty="0">
                <a:solidFill>
                  <a:srgbClr val="73BFFF"/>
                </a:solidFill>
                <a:latin typeface="Arial"/>
                <a:cs typeface="Arial"/>
              </a:rPr>
              <a:t> </a:t>
            </a:r>
            <a:r>
              <a:rPr sz="2400" i="1" spc="25" dirty="0">
                <a:solidFill>
                  <a:srgbClr val="73BFFF"/>
                </a:solidFill>
                <a:latin typeface="Arial"/>
                <a:cs typeface="Arial"/>
              </a:rPr>
              <a:t>book.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1300" y="3733800"/>
            <a:ext cx="9994265" cy="169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I </a:t>
            </a:r>
            <a:r>
              <a:rPr spc="-85" dirty="0"/>
              <a:t>will </a:t>
            </a:r>
            <a:r>
              <a:rPr spc="-5" dirty="0"/>
              <a:t>not </a:t>
            </a:r>
            <a:r>
              <a:rPr spc="-55" dirty="0"/>
              <a:t>talk </a:t>
            </a:r>
            <a:r>
              <a:rPr spc="-15" dirty="0"/>
              <a:t>about</a:t>
            </a:r>
            <a:r>
              <a:rPr spc="345" dirty="0"/>
              <a:t> </a:t>
            </a:r>
            <a:r>
              <a:rPr spc="-40" dirty="0"/>
              <a:t>optimisation.</a:t>
            </a:r>
          </a:p>
          <a:p>
            <a:pPr marL="12700" marR="5080" algn="ctr">
              <a:lnSpc>
                <a:spcPts val="4400"/>
              </a:lnSpc>
              <a:spcBef>
                <a:spcPts val="160"/>
              </a:spcBef>
            </a:pPr>
            <a:r>
              <a:rPr spc="-200" dirty="0"/>
              <a:t>Too </a:t>
            </a:r>
            <a:r>
              <a:rPr spc="-40" dirty="0"/>
              <a:t>problem specific, </a:t>
            </a:r>
            <a:r>
              <a:rPr spc="-85" dirty="0"/>
              <a:t>will </a:t>
            </a:r>
            <a:r>
              <a:rPr spc="-55" dirty="0"/>
              <a:t>just </a:t>
            </a:r>
            <a:r>
              <a:rPr spc="-105" dirty="0"/>
              <a:t>give an</a:t>
            </a:r>
            <a:r>
              <a:rPr spc="530" dirty="0"/>
              <a:t> </a:t>
            </a:r>
            <a:r>
              <a:rPr spc="-85" dirty="0"/>
              <a:t>overview</a:t>
            </a:r>
            <a:r>
              <a:rPr dirty="0"/>
              <a:t> </a:t>
            </a:r>
            <a:r>
              <a:rPr spc="-50" dirty="0"/>
              <a:t>and </a:t>
            </a:r>
            <a:r>
              <a:rPr spc="-25" dirty="0"/>
              <a:t> </a:t>
            </a:r>
            <a:r>
              <a:rPr spc="-5" dirty="0"/>
              <a:t>how </a:t>
            </a:r>
            <a:r>
              <a:rPr spc="30" dirty="0"/>
              <a:t>to </a:t>
            </a:r>
            <a:r>
              <a:rPr spc="-95" dirty="0"/>
              <a:t>use</a:t>
            </a:r>
            <a:r>
              <a:rPr spc="-35" dirty="0"/>
              <a:t> </a:t>
            </a:r>
            <a:r>
              <a:rPr spc="-25" dirty="0"/>
              <a:t>it.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54629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0" dirty="0"/>
              <a:t>Deep</a:t>
            </a:r>
            <a:r>
              <a:rPr sz="7200" spc="-85" dirty="0"/>
              <a:t> </a:t>
            </a:r>
            <a:r>
              <a:rPr sz="7200" spc="-170" dirty="0"/>
              <a:t>learning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7254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53002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68750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58749" rIns="0" bIns="0" rtlCol="0">
            <a:spAutoFit/>
          </a:bodyPr>
          <a:lstStyle/>
          <a:p>
            <a:pPr marL="407670" marR="303530">
              <a:lnSpc>
                <a:spcPct val="101899"/>
              </a:lnSpc>
              <a:spcBef>
                <a:spcPts val="15"/>
              </a:spcBef>
            </a:pPr>
            <a:r>
              <a:rPr sz="3600" spc="-85" dirty="0"/>
              <a:t>Deep learning </a:t>
            </a:r>
            <a:r>
              <a:rPr sz="3600" spc="-70" dirty="0"/>
              <a:t>lets us </a:t>
            </a:r>
            <a:r>
              <a:rPr sz="3600" spc="-80" dirty="0"/>
              <a:t>express </a:t>
            </a:r>
            <a:r>
              <a:rPr sz="3600" spc="-50" dirty="0"/>
              <a:t>difficult </a:t>
            </a:r>
            <a:r>
              <a:rPr sz="3600" spc="-70" dirty="0"/>
              <a:t>representations  </a:t>
            </a:r>
            <a:r>
              <a:rPr sz="3600" spc="-105" dirty="0"/>
              <a:t>as </a:t>
            </a:r>
            <a:r>
              <a:rPr sz="3600" spc="-70" dirty="0"/>
              <a:t>simpler</a:t>
            </a:r>
            <a:r>
              <a:rPr sz="3600" spc="100" dirty="0"/>
              <a:t> </a:t>
            </a:r>
            <a:r>
              <a:rPr sz="3600" spc="-65" dirty="0"/>
              <a:t>representations.</a:t>
            </a:r>
            <a:endParaRPr sz="3600"/>
          </a:p>
          <a:p>
            <a:pPr marL="407670" marR="32384">
              <a:lnSpc>
                <a:spcPct val="101899"/>
              </a:lnSpc>
              <a:spcBef>
                <a:spcPts val="3600"/>
              </a:spcBef>
            </a:pPr>
            <a:r>
              <a:rPr sz="3600" spc="-105" dirty="0"/>
              <a:t>Goal is </a:t>
            </a:r>
            <a:r>
              <a:rPr sz="3600" spc="-50" dirty="0"/>
              <a:t>approximate </a:t>
            </a:r>
            <a:r>
              <a:rPr sz="3600" spc="-135" dirty="0"/>
              <a:t>a </a:t>
            </a:r>
            <a:r>
              <a:rPr sz="3600" spc="-35" dirty="0"/>
              <a:t>function </a:t>
            </a:r>
            <a:r>
              <a:rPr sz="3600" spc="-70" dirty="0"/>
              <a:t>f </a:t>
            </a:r>
            <a:r>
              <a:rPr sz="3600" spc="-30" dirty="0"/>
              <a:t>which </a:t>
            </a:r>
            <a:r>
              <a:rPr sz="3600" spc="-35" dirty="0"/>
              <a:t>maps </a:t>
            </a:r>
            <a:r>
              <a:rPr sz="3600" spc="-30" dirty="0"/>
              <a:t>input </a:t>
            </a:r>
            <a:r>
              <a:rPr sz="3600" spc="-70" dirty="0"/>
              <a:t>x </a:t>
            </a:r>
            <a:r>
              <a:rPr sz="3600" spc="30" dirty="0"/>
              <a:t>to  </a:t>
            </a:r>
            <a:r>
              <a:rPr sz="3600" spc="-135" dirty="0"/>
              <a:t>a </a:t>
            </a:r>
            <a:r>
              <a:rPr sz="3600" spc="-45" dirty="0"/>
              <a:t>category </a:t>
            </a:r>
            <a:r>
              <a:rPr sz="3600" spc="-135" dirty="0"/>
              <a:t>y </a:t>
            </a:r>
            <a:r>
              <a:rPr sz="3600" spc="-95" dirty="0"/>
              <a:t>given </a:t>
            </a:r>
            <a:r>
              <a:rPr sz="3600" spc="-65" dirty="0"/>
              <a:t>parameters </a:t>
            </a:r>
            <a:r>
              <a:rPr sz="3600" dirty="0"/>
              <a:t>m</a:t>
            </a:r>
            <a:r>
              <a:rPr sz="3600" spc="470" dirty="0"/>
              <a:t> </a:t>
            </a:r>
            <a:r>
              <a:rPr sz="3600" spc="-125" dirty="0"/>
              <a:t>(theta)</a:t>
            </a:r>
            <a:endParaRPr sz="3600"/>
          </a:p>
          <a:p>
            <a:pPr marL="407670" marR="5080">
              <a:lnSpc>
                <a:spcPct val="101899"/>
              </a:lnSpc>
              <a:spcBef>
                <a:spcPts val="3595"/>
              </a:spcBef>
            </a:pPr>
            <a:r>
              <a:rPr sz="3600" spc="-25" dirty="0"/>
              <a:t>Networks, </a:t>
            </a:r>
            <a:r>
              <a:rPr sz="3600" spc="-95" dirty="0"/>
              <a:t>given </a:t>
            </a:r>
            <a:r>
              <a:rPr sz="3600" spc="-20" dirty="0"/>
              <a:t>that </a:t>
            </a:r>
            <a:r>
              <a:rPr sz="3600" spc="-45" dirty="0"/>
              <a:t>often </a:t>
            </a:r>
            <a:r>
              <a:rPr sz="3600" spc="-35" dirty="0"/>
              <a:t>we </a:t>
            </a:r>
            <a:r>
              <a:rPr sz="3600" spc="-120" dirty="0"/>
              <a:t>have </a:t>
            </a:r>
            <a:r>
              <a:rPr sz="3600" spc="-200" dirty="0"/>
              <a:t>f(g(h(x))). </a:t>
            </a:r>
            <a:r>
              <a:rPr sz="3600" spc="-135" dirty="0"/>
              <a:t>The </a:t>
            </a:r>
            <a:r>
              <a:rPr sz="3600" spc="-70" dirty="0"/>
              <a:t>chain  </a:t>
            </a:r>
            <a:r>
              <a:rPr sz="3600" spc="-105" dirty="0"/>
              <a:t>is </a:t>
            </a:r>
            <a:r>
              <a:rPr sz="3600" spc="-25" dirty="0"/>
              <a:t>denoted</a:t>
            </a:r>
            <a:r>
              <a:rPr sz="3600" spc="100" dirty="0"/>
              <a:t> </a:t>
            </a:r>
            <a:r>
              <a:rPr sz="3600" spc="-5" dirty="0"/>
              <a:t>depth.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54629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0" dirty="0"/>
              <a:t>Deep</a:t>
            </a:r>
            <a:r>
              <a:rPr sz="7200" spc="-85" dirty="0"/>
              <a:t> </a:t>
            </a:r>
            <a:r>
              <a:rPr sz="7200" spc="-170" dirty="0"/>
              <a:t>learning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12706"/>
            <a:ext cx="122389" cy="12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198378"/>
            <a:ext cx="122389" cy="12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4964950"/>
            <a:ext cx="122389" cy="12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6569723"/>
            <a:ext cx="122389" cy="12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7755394"/>
            <a:ext cx="122389" cy="12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8400" y="2814827"/>
            <a:ext cx="10955655" cy="5611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75590">
              <a:lnSpc>
                <a:spcPct val="101899"/>
              </a:lnSpc>
              <a:spcBef>
                <a:spcPts val="75"/>
              </a:spcBef>
            </a:pPr>
            <a:r>
              <a:rPr sz="2700" spc="-45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feedforward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networks, </a:t>
            </a:r>
            <a:r>
              <a:rPr sz="2700" spc="-45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700" spc="-6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700" spc="-55" dirty="0">
                <a:solidFill>
                  <a:srgbClr val="FFFFFF"/>
                </a:solidFill>
                <a:latin typeface="Arial"/>
                <a:cs typeface="Arial"/>
              </a:rPr>
              <a:t>multilayer </a:t>
            </a:r>
            <a:r>
              <a:rPr sz="2700" spc="-10" dirty="0">
                <a:solidFill>
                  <a:srgbClr val="FFFFFF"/>
                </a:solidFill>
                <a:latin typeface="Arial"/>
                <a:cs typeface="Arial"/>
              </a:rPr>
              <a:t>preceptrons. </a:t>
            </a:r>
            <a:r>
              <a:rPr sz="2700" spc="-80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700" spc="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700" spc="-6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00" spc="-4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27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30" dirty="0">
                <a:solidFill>
                  <a:srgbClr val="FFFFFF"/>
                </a:solidFill>
                <a:latin typeface="Arial"/>
                <a:cs typeface="Arial"/>
              </a:rPr>
              <a:t>lecture.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Hidden </a:t>
            </a:r>
            <a:r>
              <a:rPr sz="2700" spc="-70" dirty="0">
                <a:solidFill>
                  <a:srgbClr val="FFFFFF"/>
                </a:solidFill>
                <a:latin typeface="Arial"/>
                <a:cs typeface="Arial"/>
              </a:rPr>
              <a:t>layers </a:t>
            </a:r>
            <a:r>
              <a:rPr sz="2700" spc="-3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700" spc="1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700" spc="-35" dirty="0">
                <a:solidFill>
                  <a:srgbClr val="FFFFFF"/>
                </a:solidFill>
                <a:latin typeface="Arial"/>
                <a:cs typeface="Arial"/>
              </a:rPr>
              <a:t>directly </a:t>
            </a:r>
            <a:r>
              <a:rPr sz="2700" spc="-70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700" spc="20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due </a:t>
            </a:r>
            <a:r>
              <a:rPr sz="27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700" spc="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105" dirty="0">
                <a:solidFill>
                  <a:srgbClr val="FFFFFF"/>
                </a:solidFill>
                <a:latin typeface="Arial"/>
                <a:cs typeface="Arial"/>
              </a:rPr>
              <a:t>layer.</a:t>
            </a:r>
            <a:endParaRPr sz="2700">
              <a:latin typeface="Arial"/>
              <a:cs typeface="Arial"/>
            </a:endParaRPr>
          </a:p>
          <a:p>
            <a:pPr marL="12700" marR="5715">
              <a:lnSpc>
                <a:spcPct val="101899"/>
              </a:lnSpc>
              <a:spcBef>
                <a:spcPts val="2695"/>
              </a:spcBef>
            </a:pPr>
            <a:r>
              <a:rPr sz="2700" spc="-30" dirty="0">
                <a:solidFill>
                  <a:srgbClr val="FFFFFF"/>
                </a:solidFill>
                <a:latin typeface="Arial"/>
                <a:cs typeface="Arial"/>
              </a:rPr>
              <a:t>Feedforward, information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flows through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2700" spc="-25" dirty="0">
                <a:solidFill>
                  <a:srgbClr val="FFFFFF"/>
                </a:solidFill>
                <a:latin typeface="Arial"/>
                <a:cs typeface="Arial"/>
              </a:rPr>
              <a:t>being </a:t>
            </a:r>
            <a:r>
              <a:rPr sz="2700" spc="-50" dirty="0">
                <a:solidFill>
                  <a:srgbClr val="FFFFFF"/>
                </a:solidFill>
                <a:latin typeface="Arial"/>
                <a:cs typeface="Arial"/>
              </a:rPr>
              <a:t>evaluated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x, through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spc="-35" dirty="0">
                <a:solidFill>
                  <a:srgbClr val="FFFFFF"/>
                </a:solidFill>
                <a:latin typeface="Arial"/>
                <a:cs typeface="Arial"/>
              </a:rPr>
              <a:t>intermediate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computations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70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00" spc="-45" dirty="0">
                <a:solidFill>
                  <a:srgbClr val="FFFFFF"/>
                </a:solidFill>
                <a:latin typeface="Arial"/>
                <a:cs typeface="Arial"/>
              </a:rPr>
              <a:t>define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f,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00" spc="-75" dirty="0">
                <a:solidFill>
                  <a:srgbClr val="FFFFFF"/>
                </a:solidFill>
                <a:latin typeface="Arial"/>
                <a:cs typeface="Arial"/>
              </a:rPr>
              <a:t>finally </a:t>
            </a:r>
            <a:r>
              <a:rPr sz="2700" spc="3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spc="2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7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165" dirty="0">
                <a:solidFill>
                  <a:srgbClr val="FFFFFF"/>
                </a:solidFill>
                <a:latin typeface="Arial"/>
                <a:cs typeface="Arial"/>
              </a:rPr>
              <a:t>y.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2700"/>
              </a:spcBef>
            </a:pPr>
            <a:r>
              <a:rPr sz="2700" spc="-85" dirty="0">
                <a:solidFill>
                  <a:srgbClr val="FFFFFF"/>
                </a:solidFill>
                <a:latin typeface="Arial"/>
                <a:cs typeface="Arial"/>
              </a:rPr>
              <a:t>There are </a:t>
            </a:r>
            <a:r>
              <a:rPr sz="2700" spc="-10" dirty="0">
                <a:solidFill>
                  <a:srgbClr val="FFFFFF"/>
                </a:solidFill>
                <a:latin typeface="Arial"/>
                <a:cs typeface="Arial"/>
              </a:rPr>
              <a:t>no feedback connections </a:t>
            </a:r>
            <a:r>
              <a:rPr sz="2700" spc="-6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700" spc="15" dirty="0">
                <a:solidFill>
                  <a:srgbClr val="FFFFFF"/>
                </a:solidFill>
                <a:latin typeface="Arial"/>
                <a:cs typeface="Arial"/>
              </a:rPr>
              <a:t>outputs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700" spc="-8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fed  </a:t>
            </a:r>
            <a:r>
              <a:rPr sz="2700" spc="15" dirty="0">
                <a:solidFill>
                  <a:srgbClr val="FFFFFF"/>
                </a:solidFill>
                <a:latin typeface="Arial"/>
                <a:cs typeface="Arial"/>
              </a:rPr>
              <a:t>back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40" dirty="0">
                <a:solidFill>
                  <a:srgbClr val="FFFFFF"/>
                </a:solidFill>
                <a:latin typeface="Arial"/>
                <a:cs typeface="Arial"/>
              </a:rPr>
              <a:t>itself.</a:t>
            </a:r>
            <a:endParaRPr sz="2700">
              <a:latin typeface="Arial"/>
              <a:cs typeface="Arial"/>
            </a:endParaRPr>
          </a:p>
          <a:p>
            <a:pPr marL="12700" marR="629285">
              <a:lnSpc>
                <a:spcPct val="101899"/>
              </a:lnSpc>
              <a:spcBef>
                <a:spcPts val="2800"/>
              </a:spcBef>
            </a:pPr>
            <a:r>
              <a:rPr sz="2700" spc="-55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feedforward </a:t>
            </a:r>
            <a:r>
              <a:rPr sz="2700" spc="-60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2700" spc="-8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extended </a:t>
            </a:r>
            <a:r>
              <a:rPr sz="270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00" spc="-30" dirty="0">
                <a:solidFill>
                  <a:srgbClr val="FFFFFF"/>
                </a:solidFill>
                <a:latin typeface="Arial"/>
                <a:cs typeface="Arial"/>
              </a:rPr>
              <a:t>include </a:t>
            </a:r>
            <a:r>
              <a:rPr sz="2700" spc="-10" dirty="0">
                <a:solidFill>
                  <a:srgbClr val="FFFFFF"/>
                </a:solidFill>
                <a:latin typeface="Arial"/>
                <a:cs typeface="Arial"/>
              </a:rPr>
              <a:t>feedback 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connections, </a:t>
            </a:r>
            <a:r>
              <a:rPr sz="2700" spc="-3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700" spc="-8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700" spc="-40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700" spc="-35" dirty="0">
                <a:solidFill>
                  <a:srgbClr val="FFFFFF"/>
                </a:solidFill>
                <a:latin typeface="Arial"/>
                <a:cs typeface="Arial"/>
              </a:rPr>
              <a:t>recurrent </a:t>
            </a:r>
            <a:r>
              <a:rPr sz="2700" spc="-60" dirty="0">
                <a:solidFill>
                  <a:srgbClr val="FFFFFF"/>
                </a:solidFill>
                <a:latin typeface="Arial"/>
                <a:cs typeface="Arial"/>
              </a:rPr>
              <a:t>neural</a:t>
            </a:r>
            <a:r>
              <a:rPr sz="2700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network.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82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798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3814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4830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846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6862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7878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0000" y="1536700"/>
            <a:ext cx="5792470" cy="667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2</a:t>
            </a:r>
            <a:endParaRPr sz="3600">
              <a:latin typeface="Arial"/>
              <a:cs typeface="Arial"/>
            </a:endParaRPr>
          </a:p>
          <a:p>
            <a:pPr marL="12700" marR="3053080" algn="just">
              <a:lnSpc>
                <a:spcPct val="185200"/>
              </a:lnSpc>
            </a:pP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learning 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XOR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example 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Forward feed 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Backfitting</a:t>
            </a:r>
            <a:endParaRPr sz="3600">
              <a:latin typeface="Arial"/>
              <a:cs typeface="Arial"/>
            </a:endParaRPr>
          </a:p>
          <a:p>
            <a:pPr marL="12700" marR="5080" algn="just">
              <a:lnSpc>
                <a:spcPct val="185200"/>
              </a:lnSpc>
            </a:pP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vs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pure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optimization 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CNN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54629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0" dirty="0"/>
              <a:t>Deep</a:t>
            </a:r>
            <a:r>
              <a:rPr sz="7200" spc="-85" dirty="0"/>
              <a:t> </a:t>
            </a:r>
            <a:r>
              <a:rPr sz="7200" spc="-170" dirty="0"/>
              <a:t>learning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03575"/>
            <a:ext cx="132052" cy="132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292879"/>
            <a:ext cx="132052" cy="132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124983"/>
            <a:ext cx="132052" cy="132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6414287"/>
            <a:ext cx="132052" cy="132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7703591"/>
            <a:ext cx="132052" cy="132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3800" y="2800095"/>
            <a:ext cx="10720705" cy="56318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274955">
              <a:lnSpc>
                <a:spcPct val="101699"/>
              </a:lnSpc>
              <a:spcBef>
                <a:spcPts val="40"/>
              </a:spcBef>
            </a:pPr>
            <a:r>
              <a:rPr sz="2950" spc="-140" dirty="0">
                <a:solidFill>
                  <a:srgbClr val="FFFFFF"/>
                </a:solidFill>
                <a:latin typeface="Arial"/>
                <a:cs typeface="Arial"/>
              </a:rPr>
              <a:t>Finally, </a:t>
            </a:r>
            <a:r>
              <a:rPr sz="2950" spc="-55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2950" spc="-11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950" spc="-5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950" spc="-8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2950" spc="-50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sz="2950" spc="-5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950" spc="-11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950" spc="-70" dirty="0">
                <a:solidFill>
                  <a:srgbClr val="FFFFFF"/>
                </a:solidFill>
                <a:latin typeface="Arial"/>
                <a:cs typeface="Arial"/>
              </a:rPr>
              <a:t>loosely  </a:t>
            </a:r>
            <a:r>
              <a:rPr sz="2950" spc="-55" dirty="0">
                <a:solidFill>
                  <a:srgbClr val="FFFFFF"/>
                </a:solidFill>
                <a:latin typeface="Arial"/>
                <a:cs typeface="Arial"/>
              </a:rPr>
              <a:t>inspired </a:t>
            </a:r>
            <a:r>
              <a:rPr sz="295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9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50" dirty="0">
                <a:solidFill>
                  <a:srgbClr val="FFFFFF"/>
                </a:solidFill>
                <a:latin typeface="Arial"/>
                <a:cs typeface="Arial"/>
              </a:rPr>
              <a:t>neuroscience.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2950" spc="-8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950" spc="-40" dirty="0">
                <a:solidFill>
                  <a:srgbClr val="FFFFFF"/>
                </a:solidFill>
                <a:latin typeface="Arial"/>
                <a:cs typeface="Arial"/>
              </a:rPr>
              <a:t>hidden </a:t>
            </a:r>
            <a:r>
              <a:rPr sz="2950" spc="-100" dirty="0">
                <a:solidFill>
                  <a:srgbClr val="FFFFFF"/>
                </a:solidFill>
                <a:latin typeface="Arial"/>
                <a:cs typeface="Arial"/>
              </a:rPr>
              <a:t>layer </a:t>
            </a:r>
            <a:r>
              <a:rPr sz="2950" spc="-3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95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950" spc="-15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950" spc="-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950" spc="-55" dirty="0">
                <a:solidFill>
                  <a:srgbClr val="FFFFFF"/>
                </a:solidFill>
                <a:latin typeface="Arial"/>
                <a:cs typeface="Arial"/>
              </a:rPr>
              <a:t>typically</a:t>
            </a:r>
            <a:r>
              <a:rPr sz="2950" spc="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50" dirty="0">
                <a:solidFill>
                  <a:srgbClr val="FFFFFF"/>
                </a:solidFill>
                <a:latin typeface="Arial"/>
                <a:cs typeface="Arial"/>
              </a:rPr>
              <a:t>vector-valued.</a:t>
            </a:r>
            <a:endParaRPr sz="2950">
              <a:latin typeface="Arial"/>
              <a:cs typeface="Arial"/>
            </a:endParaRPr>
          </a:p>
          <a:p>
            <a:pPr marL="12700" marR="194310">
              <a:lnSpc>
                <a:spcPct val="101699"/>
              </a:lnSpc>
              <a:spcBef>
                <a:spcPts val="3000"/>
              </a:spcBef>
            </a:pPr>
            <a:r>
              <a:rPr sz="295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950" spc="-60" dirty="0">
                <a:solidFill>
                  <a:srgbClr val="FFFFFF"/>
                </a:solidFill>
                <a:latin typeface="Arial"/>
                <a:cs typeface="Arial"/>
              </a:rPr>
              <a:t>dimensionality </a:t>
            </a:r>
            <a:r>
              <a:rPr sz="2950" spc="-3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950" spc="-55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950" spc="-40" dirty="0">
                <a:solidFill>
                  <a:srgbClr val="FFFFFF"/>
                </a:solidFill>
                <a:latin typeface="Arial"/>
                <a:cs typeface="Arial"/>
              </a:rPr>
              <a:t>hidden </a:t>
            </a:r>
            <a:r>
              <a:rPr sz="2950" spc="-95" dirty="0">
                <a:solidFill>
                  <a:srgbClr val="FFFFFF"/>
                </a:solidFill>
                <a:latin typeface="Arial"/>
                <a:cs typeface="Arial"/>
              </a:rPr>
              <a:t>layers </a:t>
            </a:r>
            <a:r>
              <a:rPr sz="2950" spc="-50" dirty="0">
                <a:solidFill>
                  <a:srgbClr val="FFFFFF"/>
                </a:solidFill>
                <a:latin typeface="Arial"/>
                <a:cs typeface="Arial"/>
              </a:rPr>
              <a:t>determines </a:t>
            </a:r>
            <a:r>
              <a:rPr sz="295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width </a:t>
            </a:r>
            <a:r>
              <a:rPr sz="2950" spc="-3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950" spc="-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30" dirty="0">
                <a:solidFill>
                  <a:srgbClr val="FFFFFF"/>
                </a:solidFill>
                <a:latin typeface="Arial"/>
                <a:cs typeface="Arial"/>
              </a:rPr>
              <a:t>model.</a:t>
            </a:r>
            <a:endParaRPr sz="2950">
              <a:latin typeface="Arial"/>
              <a:cs typeface="Arial"/>
            </a:endParaRPr>
          </a:p>
          <a:p>
            <a:pPr marL="12700" marR="538480">
              <a:lnSpc>
                <a:spcPct val="101699"/>
              </a:lnSpc>
              <a:spcBef>
                <a:spcPts val="2900"/>
              </a:spcBef>
            </a:pPr>
            <a:r>
              <a:rPr sz="2950" spc="-8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950" spc="-65" dirty="0">
                <a:solidFill>
                  <a:srgbClr val="FFFFFF"/>
                </a:solidFill>
                <a:latin typeface="Arial"/>
                <a:cs typeface="Arial"/>
              </a:rPr>
              <a:t>element </a:t>
            </a:r>
            <a:r>
              <a:rPr sz="2950" spc="-3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95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950" spc="-30" dirty="0">
                <a:solidFill>
                  <a:srgbClr val="FFFFFF"/>
                </a:solidFill>
                <a:latin typeface="Arial"/>
                <a:cs typeface="Arial"/>
              </a:rPr>
              <a:t>vector </a:t>
            </a:r>
            <a:r>
              <a:rPr sz="2950" spc="-75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2950" spc="-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950" spc="-40" dirty="0">
                <a:solidFill>
                  <a:srgbClr val="FFFFFF"/>
                </a:solidFill>
                <a:latin typeface="Arial"/>
                <a:cs typeface="Arial"/>
              </a:rPr>
              <a:t>interpreted </a:t>
            </a:r>
            <a:r>
              <a:rPr sz="2950" spc="-8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950" spc="-65" dirty="0">
                <a:solidFill>
                  <a:srgbClr val="FFFFFF"/>
                </a:solidFill>
                <a:latin typeface="Arial"/>
                <a:cs typeface="Arial"/>
              </a:rPr>
              <a:t>playing </a:t>
            </a:r>
            <a:r>
              <a:rPr sz="2950" spc="-1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950" spc="-85" dirty="0">
                <a:solidFill>
                  <a:srgbClr val="FFFFFF"/>
                </a:solidFill>
                <a:latin typeface="Arial"/>
                <a:cs typeface="Arial"/>
              </a:rPr>
              <a:t>role  </a:t>
            </a:r>
            <a:r>
              <a:rPr sz="2950" spc="-55" dirty="0">
                <a:solidFill>
                  <a:srgbClr val="FFFFFF"/>
                </a:solidFill>
                <a:latin typeface="Arial"/>
                <a:cs typeface="Arial"/>
              </a:rPr>
              <a:t>analogous </a:t>
            </a:r>
            <a:r>
              <a:rPr sz="295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95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55" dirty="0">
                <a:solidFill>
                  <a:srgbClr val="FFFFFF"/>
                </a:solidFill>
                <a:latin typeface="Arial"/>
                <a:cs typeface="Arial"/>
              </a:rPr>
              <a:t>neuron.</a:t>
            </a:r>
            <a:endParaRPr sz="2950">
              <a:latin typeface="Arial"/>
              <a:cs typeface="Arial"/>
            </a:endParaRPr>
          </a:p>
          <a:p>
            <a:pPr marL="12700" marR="5080">
              <a:lnSpc>
                <a:spcPct val="101699"/>
              </a:lnSpc>
              <a:spcBef>
                <a:spcPts val="3000"/>
              </a:spcBef>
            </a:pPr>
            <a:r>
              <a:rPr sz="2950" spc="-75" dirty="0">
                <a:solidFill>
                  <a:srgbClr val="FFFFFF"/>
                </a:solidFill>
                <a:latin typeface="Arial"/>
                <a:cs typeface="Arial"/>
              </a:rPr>
              <a:t>Rather </a:t>
            </a:r>
            <a:r>
              <a:rPr sz="2950" spc="-45" dirty="0">
                <a:solidFill>
                  <a:srgbClr val="FFFFFF"/>
                </a:solidFill>
                <a:latin typeface="Arial"/>
                <a:cs typeface="Arial"/>
              </a:rPr>
              <a:t>than thinking </a:t>
            </a:r>
            <a:r>
              <a:rPr sz="2950" spc="-3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95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950" spc="-100" dirty="0">
                <a:solidFill>
                  <a:srgbClr val="FFFFFF"/>
                </a:solidFill>
                <a:latin typeface="Arial"/>
                <a:cs typeface="Arial"/>
              </a:rPr>
              <a:t>layer </a:t>
            </a:r>
            <a:r>
              <a:rPr sz="2950" spc="-8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950" spc="-60" dirty="0">
                <a:solidFill>
                  <a:srgbClr val="FFFFFF"/>
                </a:solidFill>
                <a:latin typeface="Arial"/>
                <a:cs typeface="Arial"/>
              </a:rPr>
              <a:t>representing </a:t>
            </a:r>
            <a:r>
              <a:rPr sz="2950" spc="-1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950" spc="-75" dirty="0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vector-to-  </a:t>
            </a:r>
            <a:r>
              <a:rPr sz="2950" spc="-3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3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54629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0" dirty="0"/>
              <a:t>Deep</a:t>
            </a:r>
            <a:r>
              <a:rPr sz="7200" spc="-85" dirty="0"/>
              <a:t> </a:t>
            </a:r>
            <a:r>
              <a:rPr sz="7200" spc="-170" dirty="0"/>
              <a:t>learning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89059"/>
            <a:ext cx="99843" cy="10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083723"/>
            <a:ext cx="99843" cy="100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078386"/>
            <a:ext cx="99843" cy="10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6428651"/>
            <a:ext cx="99843" cy="10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7423315"/>
            <a:ext cx="99843" cy="100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1400" y="2929635"/>
            <a:ext cx="11088370" cy="5407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 marR="1080135">
              <a:lnSpc>
                <a:spcPts val="2800"/>
              </a:lnSpc>
              <a:spcBef>
                <a:spcPts val="90"/>
              </a:spcBef>
            </a:pP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think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layer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consisting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units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act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parallel,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each 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representing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vector-to-scalar</a:t>
            </a:r>
            <a:r>
              <a:rPr sz="2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function.</a:t>
            </a:r>
            <a:endParaRPr sz="2200">
              <a:latin typeface="Arial"/>
              <a:cs typeface="Arial"/>
            </a:endParaRPr>
          </a:p>
          <a:p>
            <a:pPr marL="76200" marR="51435">
              <a:lnSpc>
                <a:spcPct val="106100"/>
              </a:lnSpc>
              <a:spcBef>
                <a:spcPts val="2080"/>
              </a:spcBef>
            </a:pP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unit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resembles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neuron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sense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receives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units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computes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own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activation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value.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Analogy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neuroscience.</a:t>
            </a:r>
            <a:endParaRPr sz="2200">
              <a:latin typeface="Arial"/>
              <a:cs typeface="Arial"/>
            </a:endParaRPr>
          </a:p>
          <a:p>
            <a:pPr marL="76200" marR="602615">
              <a:lnSpc>
                <a:spcPct val="106100"/>
              </a:lnSpc>
              <a:spcBef>
                <a:spcPts val="2200"/>
              </a:spcBef>
            </a:pP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choice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25" spc="-89" baseline="48148" dirty="0">
                <a:solidFill>
                  <a:srgbClr val="FFFFFF"/>
                </a:solidFill>
                <a:latin typeface="Arial"/>
                <a:cs typeface="Arial"/>
              </a:rPr>
              <a:t>(i)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(x)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esentations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loosely 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guided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neuroscientific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observations 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functions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biological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neurons  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compute.</a:t>
            </a:r>
            <a:endParaRPr sz="2200">
              <a:latin typeface="Arial"/>
              <a:cs typeface="Arial"/>
            </a:endParaRPr>
          </a:p>
          <a:p>
            <a:pPr marL="76200" marR="30480">
              <a:lnSpc>
                <a:spcPct val="106100"/>
              </a:lnSpc>
              <a:spcBef>
                <a:spcPts val="2295"/>
              </a:spcBef>
            </a:pP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However,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modern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research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guided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mathematical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disciplines,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goal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2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perfectly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brain.</a:t>
            </a:r>
            <a:endParaRPr sz="2200">
              <a:latin typeface="Arial"/>
              <a:cs typeface="Arial"/>
            </a:endParaRPr>
          </a:p>
          <a:p>
            <a:pPr marL="76200" marR="482600" algn="just">
              <a:lnSpc>
                <a:spcPct val="106100"/>
              </a:lnSpc>
              <a:spcBef>
                <a:spcPts val="2200"/>
              </a:spcBef>
            </a:pP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best </a:t>
            </a:r>
            <a:r>
              <a:rPr sz="22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think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feedforward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approximation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machines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designed </a:t>
            </a:r>
            <a:r>
              <a:rPr sz="22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achieve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statistical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generalization,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occasionally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drawing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know 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brain,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rather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brain</a:t>
            </a:r>
            <a:r>
              <a:rPr sz="2200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function.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54629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0" dirty="0"/>
              <a:t>Deep</a:t>
            </a:r>
            <a:r>
              <a:rPr sz="7200" spc="-85" dirty="0"/>
              <a:t> </a:t>
            </a:r>
            <a:r>
              <a:rPr sz="7200" spc="-170" dirty="0"/>
              <a:t>learning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115945"/>
            <a:ext cx="149766" cy="1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5065140"/>
            <a:ext cx="149766" cy="150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7014336"/>
            <a:ext cx="149766" cy="150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4600" y="2889504"/>
            <a:ext cx="10925810" cy="54508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00">
              <a:lnSpc>
                <a:spcPts val="4000"/>
              </a:lnSpc>
              <a:spcBef>
                <a:spcPts val="245"/>
              </a:spcBef>
            </a:pPr>
            <a:r>
              <a:rPr sz="335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350" spc="-65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335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350" spc="-40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3350" spc="-50" dirty="0">
                <a:solidFill>
                  <a:srgbClr val="FFFFFF"/>
                </a:solidFill>
                <a:latin typeface="Arial"/>
                <a:cs typeface="Arial"/>
              </a:rPr>
              <a:t>feedforward </a:t>
            </a:r>
            <a:r>
              <a:rPr sz="3350" spc="-25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335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35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350" spc="-55" dirty="0">
                <a:solidFill>
                  <a:srgbClr val="FFFFFF"/>
                </a:solidFill>
                <a:latin typeface="Arial"/>
                <a:cs typeface="Arial"/>
              </a:rPr>
              <a:t>begin  </a:t>
            </a:r>
            <a:r>
              <a:rPr sz="3350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350" spc="-105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3350" spc="-45" dirty="0">
                <a:solidFill>
                  <a:srgbClr val="FFFFFF"/>
                </a:solidFill>
                <a:latin typeface="Arial"/>
                <a:cs typeface="Arial"/>
              </a:rPr>
              <a:t>models and consider </a:t>
            </a:r>
            <a:r>
              <a:rPr sz="3350" spc="-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335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350" spc="-60" dirty="0">
                <a:solidFill>
                  <a:srgbClr val="FFFFFF"/>
                </a:solidFill>
                <a:latin typeface="Arial"/>
                <a:cs typeface="Arial"/>
              </a:rPr>
              <a:t>overcome </a:t>
            </a:r>
            <a:r>
              <a:rPr sz="3350" spc="-65" dirty="0">
                <a:solidFill>
                  <a:srgbClr val="FFFFFF"/>
                </a:solidFill>
                <a:latin typeface="Arial"/>
                <a:cs typeface="Arial"/>
              </a:rPr>
              <a:t>their  </a:t>
            </a:r>
            <a:r>
              <a:rPr sz="3350" spc="-55" dirty="0">
                <a:solidFill>
                  <a:srgbClr val="FFFFFF"/>
                </a:solidFill>
                <a:latin typeface="Arial"/>
                <a:cs typeface="Arial"/>
              </a:rPr>
              <a:t>limitations.</a:t>
            </a:r>
            <a:endParaRPr sz="3350">
              <a:latin typeface="Arial"/>
              <a:cs typeface="Arial"/>
            </a:endParaRPr>
          </a:p>
          <a:p>
            <a:pPr marL="12700" marR="66675">
              <a:lnSpc>
                <a:spcPts val="4000"/>
              </a:lnSpc>
              <a:spcBef>
                <a:spcPts val="3300"/>
              </a:spcBef>
            </a:pPr>
            <a:r>
              <a:rPr sz="3350" spc="-95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3350" spc="-40" dirty="0">
                <a:solidFill>
                  <a:srgbClr val="FFFFFF"/>
                </a:solidFill>
                <a:latin typeface="Arial"/>
                <a:cs typeface="Arial"/>
              </a:rPr>
              <a:t>models, </a:t>
            </a:r>
            <a:r>
              <a:rPr sz="3350" spc="-35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3350" spc="-10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3350" spc="-40" dirty="0">
                <a:solidFill>
                  <a:srgbClr val="FFFFFF"/>
                </a:solidFill>
                <a:latin typeface="Arial"/>
                <a:cs typeface="Arial"/>
              </a:rPr>
              <a:t>logistic </a:t>
            </a:r>
            <a:r>
              <a:rPr sz="3350" spc="-85" dirty="0">
                <a:solidFill>
                  <a:srgbClr val="FFFFFF"/>
                </a:solidFill>
                <a:latin typeface="Arial"/>
                <a:cs typeface="Arial"/>
              </a:rPr>
              <a:t>regression </a:t>
            </a:r>
            <a:r>
              <a:rPr sz="335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350" spc="-105" dirty="0">
                <a:solidFill>
                  <a:srgbClr val="FFFFFF"/>
                </a:solidFill>
                <a:latin typeface="Arial"/>
                <a:cs typeface="Arial"/>
              </a:rPr>
              <a:t>linear  </a:t>
            </a:r>
            <a:r>
              <a:rPr sz="3350" spc="-75" dirty="0">
                <a:solidFill>
                  <a:srgbClr val="FFFFFF"/>
                </a:solidFill>
                <a:latin typeface="Arial"/>
                <a:cs typeface="Arial"/>
              </a:rPr>
              <a:t>regression, </a:t>
            </a:r>
            <a:r>
              <a:rPr sz="3350" spc="-13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350" spc="-65" dirty="0">
                <a:solidFill>
                  <a:srgbClr val="FFFFFF"/>
                </a:solidFill>
                <a:latin typeface="Arial"/>
                <a:cs typeface="Arial"/>
              </a:rPr>
              <a:t>appealing </a:t>
            </a:r>
            <a:r>
              <a:rPr sz="3350" spc="-55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sz="3350" spc="-6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3350" spc="-85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3350" spc="-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350" spc="-45" dirty="0">
                <a:solidFill>
                  <a:srgbClr val="FFFFFF"/>
                </a:solidFill>
                <a:latin typeface="Arial"/>
                <a:cs typeface="Arial"/>
              </a:rPr>
              <a:t>fit </a:t>
            </a:r>
            <a:r>
              <a:rPr sz="3350" spc="-75" dirty="0">
                <a:solidFill>
                  <a:srgbClr val="FFFFFF"/>
                </a:solidFill>
                <a:latin typeface="Arial"/>
                <a:cs typeface="Arial"/>
              </a:rPr>
              <a:t>efficiently  </a:t>
            </a:r>
            <a:r>
              <a:rPr sz="335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3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-130" dirty="0">
                <a:solidFill>
                  <a:srgbClr val="FFFFFF"/>
                </a:solidFill>
                <a:latin typeface="Arial"/>
                <a:cs typeface="Arial"/>
              </a:rPr>
              <a:t>reliably.</a:t>
            </a:r>
            <a:endParaRPr sz="3350">
              <a:latin typeface="Arial"/>
              <a:cs typeface="Arial"/>
            </a:endParaRPr>
          </a:p>
          <a:p>
            <a:pPr marL="12700" marR="5080">
              <a:lnSpc>
                <a:spcPts val="4000"/>
              </a:lnSpc>
              <a:spcBef>
                <a:spcPts val="3400"/>
              </a:spcBef>
            </a:pPr>
            <a:r>
              <a:rPr sz="3350" spc="-95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3350" spc="-45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3350" spc="-8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3350" spc="-114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335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350" spc="-50" dirty="0">
                <a:solidFill>
                  <a:srgbClr val="FFFFFF"/>
                </a:solidFill>
                <a:latin typeface="Arial"/>
                <a:cs typeface="Arial"/>
              </a:rPr>
              <a:t>obvious </a:t>
            </a:r>
            <a:r>
              <a:rPr sz="3350" spc="-25" dirty="0">
                <a:solidFill>
                  <a:srgbClr val="FFFFFF"/>
                </a:solidFill>
                <a:latin typeface="Arial"/>
                <a:cs typeface="Arial"/>
              </a:rPr>
              <a:t>defect </a:t>
            </a:r>
            <a:r>
              <a:rPr sz="3350" spc="-2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35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350" spc="-40" dirty="0">
                <a:solidFill>
                  <a:srgbClr val="FFFFFF"/>
                </a:solidFill>
                <a:latin typeface="Arial"/>
                <a:cs typeface="Arial"/>
              </a:rPr>
              <a:t>model  </a:t>
            </a:r>
            <a:r>
              <a:rPr sz="3350" spc="-35" dirty="0">
                <a:solidFill>
                  <a:srgbClr val="FFFFFF"/>
                </a:solidFill>
                <a:latin typeface="Arial"/>
                <a:cs typeface="Arial"/>
              </a:rPr>
              <a:t>capacity </a:t>
            </a:r>
            <a:r>
              <a:rPr sz="335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350" spc="-55" dirty="0">
                <a:solidFill>
                  <a:srgbClr val="FFFFFF"/>
                </a:solidFill>
                <a:latin typeface="Arial"/>
                <a:cs typeface="Arial"/>
              </a:rPr>
              <a:t>limited </a:t>
            </a:r>
            <a:r>
              <a:rPr sz="335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350" spc="-105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3350" spc="-35" dirty="0">
                <a:solidFill>
                  <a:srgbClr val="FFFFFF"/>
                </a:solidFill>
                <a:latin typeface="Arial"/>
                <a:cs typeface="Arial"/>
              </a:rPr>
              <a:t>functions, so </a:t>
            </a:r>
            <a:r>
              <a:rPr sz="335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350" spc="-4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3350" spc="-25" dirty="0">
                <a:solidFill>
                  <a:srgbClr val="FFFFFF"/>
                </a:solidFill>
                <a:latin typeface="Arial"/>
                <a:cs typeface="Arial"/>
              </a:rPr>
              <a:t>cannot  </a:t>
            </a:r>
            <a:r>
              <a:rPr sz="3350" spc="-40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335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350" spc="-50" dirty="0">
                <a:solidFill>
                  <a:srgbClr val="FFFFFF"/>
                </a:solidFill>
                <a:latin typeface="Arial"/>
                <a:cs typeface="Arial"/>
              </a:rPr>
              <a:t>interaction </a:t>
            </a:r>
            <a:r>
              <a:rPr sz="3350" spc="-4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3350" spc="-110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3350" spc="4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3350" spc="-3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3350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-85" dirty="0">
                <a:solidFill>
                  <a:srgbClr val="FFFFFF"/>
                </a:solidFill>
                <a:latin typeface="Arial"/>
                <a:cs typeface="Arial"/>
              </a:rPr>
              <a:t>variables.</a:t>
            </a:r>
            <a:endParaRPr sz="33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54629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0" dirty="0"/>
              <a:t>Deep</a:t>
            </a:r>
            <a:r>
              <a:rPr sz="7200" spc="-85" dirty="0"/>
              <a:t> </a:t>
            </a:r>
            <a:r>
              <a:rPr sz="7200" spc="-170" dirty="0"/>
              <a:t>learning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4460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50208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71544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0000" y="3200400"/>
            <a:ext cx="10796905" cy="48412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5"/>
              </a:spcBef>
            </a:pP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Think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model,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being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extended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apply 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x,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f(x)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f(x)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mapping.</a:t>
            </a:r>
            <a:endParaRPr sz="3600">
              <a:latin typeface="Arial"/>
              <a:cs typeface="Arial"/>
            </a:endParaRPr>
          </a:p>
          <a:p>
            <a:pPr marL="12700" marR="442595" algn="just">
              <a:lnSpc>
                <a:spcPct val="101899"/>
              </a:lnSpc>
              <a:spcBef>
                <a:spcPts val="3600"/>
              </a:spcBef>
            </a:pP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initial 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methods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did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this.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Choose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generic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f,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it  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high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enough </a:t>
            </a:r>
            <a:r>
              <a:rPr sz="3600" spc="-65" dirty="0">
                <a:solidFill>
                  <a:srgbClr val="FFFFFF"/>
                </a:solidFill>
                <a:latin typeface="Arial"/>
                <a:cs typeface="Arial"/>
              </a:rPr>
              <a:t>dimension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fit the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set. 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generalisation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6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poor.</a:t>
            </a:r>
            <a:endParaRPr sz="3600">
              <a:latin typeface="Arial"/>
              <a:cs typeface="Arial"/>
            </a:endParaRPr>
          </a:p>
          <a:p>
            <a:pPr marL="12700" marR="1196975">
              <a:lnSpc>
                <a:spcPct val="101899"/>
              </a:lnSpc>
              <a:spcBef>
                <a:spcPts val="3595"/>
              </a:spcBef>
            </a:pP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Often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manually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generate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f, 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requires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human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effort. 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Before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36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learning.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54629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0" dirty="0"/>
              <a:t>Deep</a:t>
            </a:r>
            <a:r>
              <a:rPr sz="7200" spc="-85" dirty="0"/>
              <a:t> </a:t>
            </a:r>
            <a:r>
              <a:rPr sz="7200" spc="-170" dirty="0"/>
              <a:t>learning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262845"/>
            <a:ext cx="157817" cy="158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803101"/>
            <a:ext cx="157817" cy="158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6343357"/>
            <a:ext cx="157817" cy="158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7883614"/>
            <a:ext cx="157817" cy="158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1963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25"/>
              </a:spcBef>
            </a:pPr>
            <a:r>
              <a:rPr sz="3500" spc="-70" dirty="0"/>
              <a:t>Deep </a:t>
            </a:r>
            <a:r>
              <a:rPr sz="3500" spc="-75" dirty="0"/>
              <a:t>learning </a:t>
            </a:r>
            <a:r>
              <a:rPr sz="3500" spc="-70" dirty="0"/>
              <a:t>aims </a:t>
            </a:r>
            <a:r>
              <a:rPr sz="3500" spc="40" dirty="0"/>
              <a:t>to </a:t>
            </a:r>
            <a:r>
              <a:rPr sz="3500" spc="-85" dirty="0"/>
              <a:t>learn </a:t>
            </a:r>
            <a:r>
              <a:rPr sz="3500" spc="-40" dirty="0"/>
              <a:t>this </a:t>
            </a:r>
            <a:r>
              <a:rPr sz="3500" spc="-85" dirty="0"/>
              <a:t>initial</a:t>
            </a:r>
            <a:r>
              <a:rPr sz="3500" spc="335" dirty="0"/>
              <a:t> </a:t>
            </a:r>
            <a:r>
              <a:rPr sz="3500" spc="-50" dirty="0"/>
              <a:t>y=f(x;θ,w)=</a:t>
            </a:r>
            <a:endParaRPr sz="3500"/>
          </a:p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sz="3500" spc="-20" dirty="0">
                <a:latin typeface="DejaVu Sans"/>
                <a:cs typeface="DejaVu Sans"/>
              </a:rPr>
              <a:t>ɸ</a:t>
            </a:r>
            <a:r>
              <a:rPr sz="3500" spc="-20" dirty="0"/>
              <a:t>(x;θ)w</a:t>
            </a:r>
            <a:r>
              <a:rPr sz="3500" dirty="0"/>
              <a:t> </a:t>
            </a:r>
            <a:r>
              <a:rPr sz="3500" spc="-15" dirty="0"/>
              <a:t>mapping.</a:t>
            </a:r>
            <a:endParaRPr sz="3500">
              <a:latin typeface="DejaVu Sans"/>
              <a:cs typeface="DejaVu Sans"/>
            </a:endParaRPr>
          </a:p>
          <a:p>
            <a:pPr marL="394970" marR="95885">
              <a:lnSpc>
                <a:spcPct val="102400"/>
              </a:lnSpc>
              <a:spcBef>
                <a:spcPts val="3600"/>
              </a:spcBef>
            </a:pPr>
            <a:r>
              <a:rPr sz="3500" spc="-95" dirty="0"/>
              <a:t>Use </a:t>
            </a:r>
            <a:r>
              <a:rPr sz="3500" spc="75" dirty="0"/>
              <a:t>θ </a:t>
            </a:r>
            <a:r>
              <a:rPr sz="3500" spc="-30" dirty="0"/>
              <a:t>and </a:t>
            </a:r>
            <a:r>
              <a:rPr sz="3500" spc="-85" dirty="0"/>
              <a:t>learn </a:t>
            </a:r>
            <a:r>
              <a:rPr sz="3500" spc="365" dirty="0">
                <a:latin typeface="DejaVu Sans"/>
                <a:cs typeface="DejaVu Sans"/>
              </a:rPr>
              <a:t>ɸ </a:t>
            </a:r>
            <a:r>
              <a:rPr sz="3500" spc="-35" dirty="0"/>
              <a:t>from </a:t>
            </a:r>
            <a:r>
              <a:rPr sz="3500" spc="-120" dirty="0"/>
              <a:t>a </a:t>
            </a:r>
            <a:r>
              <a:rPr sz="3500" spc="-15" dirty="0"/>
              <a:t>broad </a:t>
            </a:r>
            <a:r>
              <a:rPr sz="3500" spc="-55" dirty="0"/>
              <a:t>class </a:t>
            </a:r>
            <a:r>
              <a:rPr sz="3500" spc="-25" dirty="0"/>
              <a:t>of functions, </a:t>
            </a:r>
            <a:r>
              <a:rPr sz="3500" spc="-100" dirty="0"/>
              <a:t>have  </a:t>
            </a:r>
            <a:r>
              <a:rPr sz="3500" spc="85" dirty="0"/>
              <a:t>w </a:t>
            </a:r>
            <a:r>
              <a:rPr sz="3500" spc="-35" dirty="0"/>
              <a:t>for</a:t>
            </a:r>
            <a:r>
              <a:rPr sz="3500" spc="-80" dirty="0"/>
              <a:t> </a:t>
            </a:r>
            <a:r>
              <a:rPr sz="3500" spc="-15" dirty="0"/>
              <a:t>mapping.</a:t>
            </a:r>
            <a:endParaRPr sz="3500">
              <a:latin typeface="DejaVu Sans"/>
              <a:cs typeface="DejaVu Sans"/>
            </a:endParaRPr>
          </a:p>
          <a:p>
            <a:pPr marL="394970">
              <a:lnSpc>
                <a:spcPct val="100000"/>
              </a:lnSpc>
              <a:spcBef>
                <a:spcPts val="3600"/>
              </a:spcBef>
            </a:pPr>
            <a:r>
              <a:rPr sz="3500" spc="-105" dirty="0"/>
              <a:t>This </a:t>
            </a:r>
            <a:r>
              <a:rPr sz="3500" spc="-90" dirty="0"/>
              <a:t>is </a:t>
            </a:r>
            <a:r>
              <a:rPr sz="3500" spc="-85" dirty="0"/>
              <a:t>an </a:t>
            </a:r>
            <a:r>
              <a:rPr sz="3500" spc="-65" dirty="0"/>
              <a:t>example </a:t>
            </a:r>
            <a:r>
              <a:rPr sz="3500" spc="-25" dirty="0"/>
              <a:t>of </a:t>
            </a:r>
            <a:r>
              <a:rPr sz="3500" spc="-120" dirty="0"/>
              <a:t>a </a:t>
            </a:r>
            <a:r>
              <a:rPr sz="3500" spc="-20" dirty="0"/>
              <a:t>deep </a:t>
            </a:r>
            <a:r>
              <a:rPr sz="3500" spc="-35" dirty="0"/>
              <a:t>feedforward </a:t>
            </a:r>
            <a:r>
              <a:rPr sz="3500" spc="-5" dirty="0"/>
              <a:t>network</a:t>
            </a:r>
            <a:r>
              <a:rPr sz="3500" spc="570" dirty="0"/>
              <a:t> </a:t>
            </a:r>
            <a:r>
              <a:rPr sz="3500" spc="-5" dirty="0"/>
              <a:t>with</a:t>
            </a:r>
            <a:endParaRPr sz="3500"/>
          </a:p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sz="3500" spc="365" dirty="0">
                <a:latin typeface="DejaVu Sans"/>
                <a:cs typeface="DejaVu Sans"/>
              </a:rPr>
              <a:t>ɸ </a:t>
            </a:r>
            <a:r>
              <a:rPr sz="3500" spc="-85" dirty="0"/>
              <a:t>as </a:t>
            </a:r>
            <a:r>
              <a:rPr sz="3500" spc="-120" dirty="0"/>
              <a:t>a </a:t>
            </a:r>
            <a:r>
              <a:rPr sz="3500" spc="-35" dirty="0"/>
              <a:t>hidden</a:t>
            </a:r>
            <a:r>
              <a:rPr sz="3500" spc="-285" dirty="0"/>
              <a:t> </a:t>
            </a:r>
            <a:r>
              <a:rPr sz="3500" spc="-145" dirty="0"/>
              <a:t>layer.</a:t>
            </a:r>
            <a:endParaRPr sz="3500">
              <a:latin typeface="DejaVu Sans"/>
              <a:cs typeface="DejaVu Sans"/>
            </a:endParaRPr>
          </a:p>
          <a:p>
            <a:pPr marL="394970">
              <a:lnSpc>
                <a:spcPct val="100000"/>
              </a:lnSpc>
              <a:spcBef>
                <a:spcPts val="3600"/>
              </a:spcBef>
            </a:pPr>
            <a:r>
              <a:rPr sz="3500" spc="-95" dirty="0"/>
              <a:t>One </a:t>
            </a:r>
            <a:r>
              <a:rPr sz="3500" spc="-25" dirty="0"/>
              <a:t>of </a:t>
            </a:r>
            <a:r>
              <a:rPr sz="3500" spc="-70" dirty="0"/>
              <a:t>many </a:t>
            </a:r>
            <a:r>
              <a:rPr sz="3500" spc="-30" dirty="0"/>
              <a:t>approaches, </a:t>
            </a:r>
            <a:r>
              <a:rPr sz="3500" spc="-50" dirty="0"/>
              <a:t>more benefits </a:t>
            </a:r>
            <a:r>
              <a:rPr sz="3500" spc="-40" dirty="0"/>
              <a:t>than</a:t>
            </a:r>
            <a:r>
              <a:rPr sz="3500" spc="405" dirty="0"/>
              <a:t> </a:t>
            </a:r>
            <a:r>
              <a:rPr sz="3500" spc="-50" dirty="0"/>
              <a:t>difficulties.</a:t>
            </a:r>
            <a:endParaRPr sz="35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54629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0" dirty="0"/>
              <a:t>Deep</a:t>
            </a:r>
            <a:r>
              <a:rPr sz="7200" spc="-85" dirty="0"/>
              <a:t> </a:t>
            </a:r>
            <a:r>
              <a:rPr sz="7200" spc="-170" dirty="0"/>
              <a:t>learning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714267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5290578"/>
            <a:ext cx="161038" cy="161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6865378"/>
            <a:ext cx="161038" cy="161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6049" rIns="0" bIns="0" rtlCol="0">
            <a:spAutoFit/>
          </a:bodyPr>
          <a:lstStyle/>
          <a:p>
            <a:pPr marL="407670" marR="147955">
              <a:lnSpc>
                <a:spcPct val="101899"/>
              </a:lnSpc>
              <a:spcBef>
                <a:spcPts val="15"/>
              </a:spcBef>
            </a:pPr>
            <a:r>
              <a:rPr sz="3600" spc="-85" dirty="0"/>
              <a:t>Parametrise </a:t>
            </a:r>
            <a:r>
              <a:rPr sz="3600" spc="-55" dirty="0">
                <a:latin typeface="DejaVu Sans"/>
                <a:cs typeface="DejaVu Sans"/>
              </a:rPr>
              <a:t>ɸ</a:t>
            </a:r>
            <a:r>
              <a:rPr sz="3600" spc="-55" dirty="0"/>
              <a:t>(x;θ) </a:t>
            </a:r>
            <a:r>
              <a:rPr sz="3600" spc="-50" dirty="0"/>
              <a:t>and </a:t>
            </a:r>
            <a:r>
              <a:rPr sz="3600" spc="-95" dirty="0"/>
              <a:t>use </a:t>
            </a:r>
            <a:r>
              <a:rPr sz="3600" spc="-40" dirty="0"/>
              <a:t>optimisation </a:t>
            </a:r>
            <a:r>
              <a:rPr sz="3600" spc="30" dirty="0"/>
              <a:t>to </a:t>
            </a:r>
            <a:r>
              <a:rPr sz="3600" spc="-55" dirty="0"/>
              <a:t>find </a:t>
            </a:r>
            <a:r>
              <a:rPr sz="3600" spc="60" dirty="0"/>
              <a:t>θ </a:t>
            </a:r>
            <a:r>
              <a:rPr sz="3600" spc="-45" dirty="0"/>
              <a:t>for </a:t>
            </a:r>
            <a:r>
              <a:rPr sz="3600" spc="-135" dirty="0"/>
              <a:t>a  </a:t>
            </a:r>
            <a:r>
              <a:rPr sz="3600" spc="15" dirty="0"/>
              <a:t>good</a:t>
            </a:r>
            <a:r>
              <a:rPr sz="3600" spc="-5" dirty="0"/>
              <a:t> </a:t>
            </a:r>
            <a:r>
              <a:rPr sz="3600" spc="-65" dirty="0"/>
              <a:t>representation.</a:t>
            </a:r>
            <a:endParaRPr sz="3600">
              <a:latin typeface="DejaVu Sans"/>
              <a:cs typeface="DejaVu Sans"/>
            </a:endParaRPr>
          </a:p>
          <a:p>
            <a:pPr marL="407670" marR="655955">
              <a:lnSpc>
                <a:spcPct val="101899"/>
              </a:lnSpc>
              <a:spcBef>
                <a:spcPts val="3700"/>
              </a:spcBef>
            </a:pPr>
            <a:r>
              <a:rPr sz="3600" spc="-114" dirty="0"/>
              <a:t>Use </a:t>
            </a:r>
            <a:r>
              <a:rPr sz="3600" spc="-135" dirty="0"/>
              <a:t>a </a:t>
            </a:r>
            <a:r>
              <a:rPr sz="3600" spc="-30" dirty="0"/>
              <a:t>broad </a:t>
            </a:r>
            <a:r>
              <a:rPr sz="3600" spc="-105" dirty="0"/>
              <a:t>family </a:t>
            </a:r>
            <a:r>
              <a:rPr sz="3600" spc="-35" dirty="0"/>
              <a:t>of functions, </a:t>
            </a:r>
            <a:r>
              <a:rPr sz="3600" spc="-45" dirty="0">
                <a:latin typeface="DejaVu Sans"/>
                <a:cs typeface="DejaVu Sans"/>
              </a:rPr>
              <a:t>ɸ</a:t>
            </a:r>
            <a:r>
              <a:rPr sz="3600" spc="-45" dirty="0"/>
              <a:t>(x;θ), </a:t>
            </a:r>
            <a:r>
              <a:rPr sz="3600" spc="30" dirty="0"/>
              <a:t>to </a:t>
            </a:r>
            <a:r>
              <a:rPr sz="3600" spc="-70" dirty="0"/>
              <a:t>make </a:t>
            </a:r>
            <a:r>
              <a:rPr sz="3600" spc="-50" dirty="0"/>
              <a:t>the  </a:t>
            </a:r>
            <a:r>
              <a:rPr sz="3600" spc="-35" dirty="0"/>
              <a:t>approach</a:t>
            </a:r>
            <a:r>
              <a:rPr sz="3600" spc="-5" dirty="0"/>
              <a:t> </a:t>
            </a:r>
            <a:r>
              <a:rPr sz="3600" spc="-60" dirty="0"/>
              <a:t>generic.</a:t>
            </a:r>
            <a:endParaRPr sz="3600">
              <a:latin typeface="DejaVu Sans"/>
              <a:cs typeface="DejaVu Sans"/>
            </a:endParaRPr>
          </a:p>
          <a:p>
            <a:pPr marL="407670" marR="5080">
              <a:lnSpc>
                <a:spcPct val="101899"/>
              </a:lnSpc>
              <a:spcBef>
                <a:spcPts val="3595"/>
              </a:spcBef>
            </a:pPr>
            <a:r>
              <a:rPr sz="3600" spc="-125" dirty="0"/>
              <a:t>Gives </a:t>
            </a:r>
            <a:r>
              <a:rPr sz="3600" spc="-70" dirty="0"/>
              <a:t>us </a:t>
            </a:r>
            <a:r>
              <a:rPr sz="3600" spc="-50" dirty="0"/>
              <a:t>the </a:t>
            </a:r>
            <a:r>
              <a:rPr sz="3600" spc="-70" dirty="0"/>
              <a:t>advantage </a:t>
            </a:r>
            <a:r>
              <a:rPr sz="3600" spc="-20" dirty="0"/>
              <a:t>that </a:t>
            </a:r>
            <a:r>
              <a:rPr sz="3600" spc="-35" dirty="0"/>
              <a:t>it </a:t>
            </a:r>
            <a:r>
              <a:rPr sz="3600" spc="-105" dirty="0"/>
              <a:t>is </a:t>
            </a:r>
            <a:r>
              <a:rPr sz="3600" spc="-70" dirty="0"/>
              <a:t>simpler </a:t>
            </a:r>
            <a:r>
              <a:rPr sz="3600" spc="30" dirty="0"/>
              <a:t>to </a:t>
            </a:r>
            <a:r>
              <a:rPr sz="3600" spc="-105" dirty="0"/>
              <a:t>fine </a:t>
            </a:r>
            <a:r>
              <a:rPr sz="3600" spc="-135" dirty="0"/>
              <a:t>a </a:t>
            </a:r>
            <a:r>
              <a:rPr sz="3600" spc="-105" dirty="0"/>
              <a:t>family  </a:t>
            </a:r>
            <a:r>
              <a:rPr sz="3600" spc="-35" dirty="0"/>
              <a:t>of </a:t>
            </a:r>
            <a:r>
              <a:rPr sz="3600" spc="-40" dirty="0"/>
              <a:t>functions </a:t>
            </a:r>
            <a:r>
              <a:rPr sz="3600" spc="-55" dirty="0"/>
              <a:t>than </a:t>
            </a:r>
            <a:r>
              <a:rPr sz="3600" spc="-85" dirty="0"/>
              <a:t>precisely </a:t>
            </a:r>
            <a:r>
              <a:rPr sz="3600" spc="-50" dirty="0"/>
              <a:t>the </a:t>
            </a:r>
            <a:r>
              <a:rPr sz="3600" spc="-45" dirty="0"/>
              <a:t>right</a:t>
            </a:r>
            <a:r>
              <a:rPr sz="3600" spc="275" dirty="0"/>
              <a:t> </a:t>
            </a:r>
            <a:r>
              <a:rPr sz="3600" spc="-35" dirty="0"/>
              <a:t>function.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7500" y="6388100"/>
            <a:ext cx="4761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0" dirty="0">
                <a:solidFill>
                  <a:srgbClr val="73BFFF"/>
                </a:solidFill>
                <a:latin typeface="Arial"/>
                <a:cs typeface="Arial"/>
              </a:rPr>
              <a:t>Have </a:t>
            </a:r>
            <a:r>
              <a:rPr sz="2400" i="1" spc="10" dirty="0">
                <a:solidFill>
                  <a:srgbClr val="73BFFF"/>
                </a:solidFill>
                <a:latin typeface="Arial"/>
                <a:cs typeface="Arial"/>
              </a:rPr>
              <a:t>the </a:t>
            </a:r>
            <a:r>
              <a:rPr sz="2400" i="1" spc="5" dirty="0">
                <a:solidFill>
                  <a:srgbClr val="73BFFF"/>
                </a:solidFill>
                <a:latin typeface="Arial"/>
                <a:cs typeface="Arial"/>
              </a:rPr>
              <a:t>notes </a:t>
            </a:r>
            <a:r>
              <a:rPr sz="2400" i="1" spc="-5" dirty="0">
                <a:solidFill>
                  <a:srgbClr val="73BFFF"/>
                </a:solidFill>
                <a:latin typeface="Arial"/>
                <a:cs typeface="Arial"/>
              </a:rPr>
              <a:t>in </a:t>
            </a:r>
            <a:r>
              <a:rPr sz="2400" i="1" spc="10" dirty="0">
                <a:solidFill>
                  <a:srgbClr val="73BFFF"/>
                </a:solidFill>
                <a:latin typeface="Arial"/>
                <a:cs typeface="Arial"/>
              </a:rPr>
              <a:t>the </a:t>
            </a:r>
            <a:r>
              <a:rPr sz="2400" i="1" spc="-10" dirty="0">
                <a:solidFill>
                  <a:srgbClr val="73BFFF"/>
                </a:solidFill>
                <a:latin typeface="Arial"/>
                <a:cs typeface="Arial"/>
              </a:rPr>
              <a:t>slides </a:t>
            </a:r>
            <a:r>
              <a:rPr sz="2400" i="1" spc="-70" dirty="0">
                <a:solidFill>
                  <a:srgbClr val="73BFFF"/>
                </a:solidFill>
                <a:latin typeface="Arial"/>
                <a:cs typeface="Arial"/>
              </a:rPr>
              <a:t>as</a:t>
            </a:r>
            <a:r>
              <a:rPr sz="2400" i="1" spc="25" dirty="0">
                <a:solidFill>
                  <a:srgbClr val="73BFFF"/>
                </a:solidFill>
                <a:latin typeface="Arial"/>
                <a:cs typeface="Arial"/>
              </a:rPr>
              <a:t> </a:t>
            </a:r>
            <a:r>
              <a:rPr sz="2400" i="1" spc="10" dirty="0">
                <a:solidFill>
                  <a:srgbClr val="73BFFF"/>
                </a:solidFill>
                <a:latin typeface="Arial"/>
                <a:cs typeface="Arial"/>
              </a:rPr>
              <a:t>well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143500" y="4292600"/>
            <a:ext cx="271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XOR</a:t>
            </a:r>
            <a:r>
              <a:rPr sz="3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23100" y="2565400"/>
            <a:ext cx="5397500" cy="6121400"/>
            <a:chOff x="7023100" y="2565400"/>
            <a:chExt cx="5397500" cy="6121400"/>
          </a:xfrm>
        </p:grpSpPr>
        <p:sp>
          <p:nvSpPr>
            <p:cNvPr id="3" name="object 3"/>
            <p:cNvSpPr/>
            <p:nvPr/>
          </p:nvSpPr>
          <p:spPr>
            <a:xfrm>
              <a:off x="7213600" y="4508500"/>
              <a:ext cx="5016500" cy="2209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23100" y="2565400"/>
              <a:ext cx="5397500" cy="6121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3412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95" dirty="0"/>
              <a:t>Example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838200" y="3725468"/>
            <a:ext cx="161038" cy="16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4741468"/>
            <a:ext cx="161038" cy="16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5757468"/>
            <a:ext cx="161038" cy="16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0000" y="3479800"/>
            <a:ext cx="4878705" cy="428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Definitely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36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endParaRPr sz="3600">
              <a:latin typeface="Arial"/>
              <a:cs typeface="Arial"/>
            </a:endParaRPr>
          </a:p>
          <a:p>
            <a:pPr marL="12700" marR="1613535">
              <a:lnSpc>
                <a:spcPct val="185200"/>
              </a:lnSpc>
            </a:pP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XOR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3600" spc="70" dirty="0">
                <a:solidFill>
                  <a:srgbClr val="FFFFFF"/>
                </a:solidFill>
                <a:latin typeface="Arial"/>
                <a:cs typeface="Arial"/>
              </a:rPr>
              <a:t>http://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4400"/>
              </a:lnSpc>
              <a:spcBef>
                <a:spcPts val="160"/>
              </a:spcBef>
            </a:pPr>
            <a:r>
              <a:rPr sz="3600" spc="-65" dirty="0">
                <a:solidFill>
                  <a:srgbClr val="FFFFFF"/>
                </a:solidFill>
                <a:latin typeface="Arial"/>
                <a:cs typeface="Arial"/>
              </a:rPr>
              <a:t>www.vlsiinterviewquesti 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ons.org/wp-content/  </a:t>
            </a:r>
            <a:r>
              <a:rPr sz="3600" spc="10" dirty="0">
                <a:solidFill>
                  <a:srgbClr val="FFFFFF"/>
                </a:solidFill>
                <a:latin typeface="Arial"/>
                <a:cs typeface="Arial"/>
              </a:rPr>
              <a:t>uploads/2012/04/xo</a:t>
            </a:r>
            <a:r>
              <a:rPr sz="3600" spc="-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.jpg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395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32555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2715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2875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63035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0000" y="1993900"/>
            <a:ext cx="10822305" cy="575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loss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J </a:t>
            </a:r>
            <a:r>
              <a:rPr sz="3600" spc="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600" spc="65" dirty="0">
                <a:solidFill>
                  <a:srgbClr val="FFFFFF"/>
                </a:solidFill>
                <a:latin typeface="Arial"/>
                <a:cs typeface="Arial"/>
              </a:rPr>
              <a:t>1/4</a:t>
            </a:r>
            <a:r>
              <a:rPr sz="3600" spc="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MSE(m)</a:t>
            </a:r>
            <a:endParaRPr sz="3600">
              <a:latin typeface="Arial"/>
              <a:cs typeface="Arial"/>
            </a:endParaRPr>
          </a:p>
          <a:p>
            <a:pPr marL="12700" marR="2496185">
              <a:lnSpc>
                <a:spcPct val="185200"/>
              </a:lnSpc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f(x,w,b) </a:t>
            </a:r>
            <a:r>
              <a:rPr sz="3600" spc="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600" spc="65" dirty="0">
                <a:solidFill>
                  <a:srgbClr val="FFFFFF"/>
                </a:solidFill>
                <a:latin typeface="Arial"/>
                <a:cs typeface="Arial"/>
              </a:rPr>
              <a:t>x^T w </a:t>
            </a:r>
            <a:r>
              <a:rPr sz="3600" spc="55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b,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work 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Choose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3600" spc="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f(h,w,b),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sz="3600" spc="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g(x^T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3600" spc="5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3600" spc="4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c)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Default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recommendation, 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z="3600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function.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3595"/>
              </a:spcBef>
            </a:pP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activation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default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activation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function 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recommended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feedforward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neural 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0269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40429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50589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60749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0000" y="2781300"/>
            <a:ext cx="10357485" cy="418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Close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linear,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lets us move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600" spc="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nonlinearity.</a:t>
            </a:r>
            <a:endParaRPr sz="3600">
              <a:latin typeface="Arial"/>
              <a:cs typeface="Arial"/>
            </a:endParaRPr>
          </a:p>
          <a:p>
            <a:pPr marL="12700" marR="1814195">
              <a:lnSpc>
                <a:spcPct val="185200"/>
              </a:lnSpc>
            </a:pP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Thus,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taken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as:  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y=f(x;W,c,w,b) </a:t>
            </a:r>
            <a:r>
              <a:rPr sz="3600" spc="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600" spc="110" dirty="0">
                <a:solidFill>
                  <a:srgbClr val="FFFFFF"/>
                </a:solidFill>
                <a:latin typeface="Arial"/>
                <a:cs typeface="Arial"/>
              </a:rPr>
              <a:t>w^T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max{0,W^t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3600" spc="60" dirty="0">
                <a:solidFill>
                  <a:srgbClr val="FFFFFF"/>
                </a:solidFill>
                <a:latin typeface="Arial"/>
                <a:cs typeface="Arial"/>
              </a:rPr>
              <a:t>+c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} </a:t>
            </a:r>
            <a:r>
              <a:rPr sz="3600" spc="5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3595"/>
              </a:spcBef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Thus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composed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W,c,w,b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trained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J.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814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4830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5846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000" y="3568700"/>
            <a:ext cx="7699375" cy="260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3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85200"/>
              </a:lnSpc>
            </a:pP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life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applications </a:t>
            </a:r>
            <a:r>
              <a:rPr sz="3600" spc="195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research 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Start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discussing</a:t>
            </a: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labs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844090"/>
            <a:ext cx="156207" cy="156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820974"/>
            <a:ext cx="156207" cy="156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331258"/>
            <a:ext cx="156207" cy="156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308142"/>
            <a:ext cx="156207" cy="156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6818426"/>
            <a:ext cx="156207" cy="156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7795311"/>
            <a:ext cx="156207" cy="156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7300" y="1613916"/>
            <a:ext cx="10849610" cy="6501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spc="-45" dirty="0">
                <a:solidFill>
                  <a:srgbClr val="FFFFFF"/>
                </a:solidFill>
                <a:latin typeface="Arial"/>
                <a:cs typeface="Arial"/>
              </a:rPr>
              <a:t>Could 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3500" spc="-40" dirty="0">
                <a:solidFill>
                  <a:srgbClr val="FFFFFF"/>
                </a:solidFill>
                <a:latin typeface="Arial"/>
                <a:cs typeface="Arial"/>
              </a:rPr>
              <a:t>through, </a:t>
            </a:r>
            <a:r>
              <a:rPr sz="3500" spc="-50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3500" spc="-30" dirty="0">
                <a:solidFill>
                  <a:srgbClr val="FFFFFF"/>
                </a:solidFill>
                <a:latin typeface="Arial"/>
                <a:cs typeface="Arial"/>
              </a:rPr>
              <a:t>start </a:t>
            </a:r>
            <a:r>
              <a:rPr sz="3500" spc="-2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500" spc="-40" dirty="0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sz="35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114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0"/>
              </a:spcBef>
            </a:pPr>
            <a:r>
              <a:rPr sz="3500" spc="-114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500" spc="-170" dirty="0">
                <a:solidFill>
                  <a:srgbClr val="FFFFFF"/>
                </a:solidFill>
                <a:latin typeface="Arial"/>
                <a:cs typeface="Arial"/>
              </a:rPr>
              <a:t>XOR, </a:t>
            </a:r>
            <a:r>
              <a:rPr sz="3500" spc="-55" dirty="0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sz="3500" spc="-140" dirty="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3500" spc="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500" spc="-135" dirty="0">
                <a:solidFill>
                  <a:srgbClr val="FFFFFF"/>
                </a:solidFill>
                <a:latin typeface="Arial"/>
                <a:cs typeface="Arial"/>
              </a:rPr>
              <a:t>[ 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1 1 ; 1 </a:t>
            </a:r>
            <a:r>
              <a:rPr sz="3500" spc="-50" dirty="0">
                <a:solidFill>
                  <a:srgbClr val="FFFFFF"/>
                </a:solidFill>
                <a:latin typeface="Arial"/>
                <a:cs typeface="Arial"/>
              </a:rPr>
              <a:t>1], </a:t>
            </a:r>
            <a:r>
              <a:rPr sz="3500" spc="60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3500" spc="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500" spc="-70" dirty="0">
                <a:solidFill>
                  <a:srgbClr val="FFFFFF"/>
                </a:solidFill>
                <a:latin typeface="Arial"/>
                <a:cs typeface="Arial"/>
              </a:rPr>
              <a:t>[0 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; </a:t>
            </a:r>
            <a:r>
              <a:rPr sz="3500" spc="-50" dirty="0">
                <a:solidFill>
                  <a:srgbClr val="FFFFFF"/>
                </a:solidFill>
                <a:latin typeface="Arial"/>
                <a:cs typeface="Arial"/>
              </a:rPr>
              <a:t>1], </a:t>
            </a:r>
            <a:r>
              <a:rPr sz="3500" spc="60" dirty="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3500" spc="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500" spc="-50" dirty="0">
                <a:solidFill>
                  <a:srgbClr val="FFFFFF"/>
                </a:solidFill>
                <a:latin typeface="Arial"/>
                <a:cs typeface="Arial"/>
              </a:rPr>
              <a:t>[1, 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-2]</a:t>
            </a:r>
            <a:r>
              <a:rPr sz="3500" spc="4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500" spc="5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5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20" dirty="0">
                <a:solidFill>
                  <a:srgbClr val="FFFFFF"/>
                </a:solidFill>
                <a:latin typeface="Arial"/>
                <a:cs typeface="Arial"/>
              </a:rPr>
              <a:t>=0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0"/>
              </a:spcBef>
            </a:pPr>
            <a:r>
              <a:rPr sz="3500" spc="-50" dirty="0">
                <a:solidFill>
                  <a:srgbClr val="FFFFFF"/>
                </a:solidFill>
                <a:latin typeface="Arial"/>
                <a:cs typeface="Arial"/>
              </a:rPr>
              <a:t>Let walkthrough for </a:t>
            </a:r>
            <a:r>
              <a:rPr sz="3500" spc="-80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3500" spc="-30" dirty="0">
                <a:solidFill>
                  <a:srgbClr val="FFFFFF"/>
                </a:solidFill>
                <a:latin typeface="Arial"/>
                <a:cs typeface="Arial"/>
              </a:rPr>
              <a:t>input: </a:t>
            </a:r>
            <a:r>
              <a:rPr sz="3500" spc="-33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3500" spc="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500" spc="-70" dirty="0">
                <a:solidFill>
                  <a:srgbClr val="FFFFFF"/>
                </a:solidFill>
                <a:latin typeface="Arial"/>
                <a:cs typeface="Arial"/>
              </a:rPr>
              <a:t>[0 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0 ; 0 1 ; 1 0 ; 1</a:t>
            </a:r>
            <a:r>
              <a:rPr sz="35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7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endParaRPr sz="3500">
              <a:latin typeface="Arial"/>
              <a:cs typeface="Arial"/>
            </a:endParaRPr>
          </a:p>
          <a:p>
            <a:pPr marL="12700" marR="222885">
              <a:lnSpc>
                <a:spcPct val="100000"/>
              </a:lnSpc>
              <a:spcBef>
                <a:spcPts val="3500"/>
              </a:spcBef>
            </a:pPr>
            <a:r>
              <a:rPr sz="3500" spc="-13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3500" spc="5" dirty="0">
                <a:solidFill>
                  <a:srgbClr val="FFFFFF"/>
                </a:solidFill>
                <a:latin typeface="Arial"/>
                <a:cs typeface="Arial"/>
              </a:rPr>
              <a:t>good, </a:t>
            </a:r>
            <a:r>
              <a:rPr sz="3500" spc="-20" dirty="0">
                <a:solidFill>
                  <a:srgbClr val="FFFFFF"/>
                </a:solidFill>
                <a:latin typeface="Arial"/>
                <a:cs typeface="Arial"/>
              </a:rPr>
              <a:t>could </a:t>
            </a:r>
            <a:r>
              <a:rPr sz="3500" spc="-9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500" spc="-50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3500" spc="-70" dirty="0">
                <a:solidFill>
                  <a:srgbClr val="FFFFFF"/>
                </a:solidFill>
                <a:latin typeface="Arial"/>
                <a:cs typeface="Arial"/>
              </a:rPr>
              <a:t>normal </a:t>
            </a:r>
            <a:r>
              <a:rPr sz="3500" spc="-55" dirty="0">
                <a:solidFill>
                  <a:srgbClr val="FFFFFF"/>
                </a:solidFill>
                <a:latin typeface="Arial"/>
                <a:cs typeface="Arial"/>
              </a:rPr>
              <a:t>gradient </a:t>
            </a:r>
            <a:r>
              <a:rPr sz="3500" spc="-30" dirty="0">
                <a:solidFill>
                  <a:srgbClr val="FFFFFF"/>
                </a:solidFill>
                <a:latin typeface="Arial"/>
                <a:cs typeface="Arial"/>
              </a:rPr>
              <a:t>decent </a:t>
            </a:r>
            <a:r>
              <a:rPr sz="3500" spc="-5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500" spc="-135" dirty="0">
                <a:solidFill>
                  <a:srgbClr val="FFFFFF"/>
                </a:solidFill>
                <a:latin typeface="Arial"/>
                <a:cs typeface="Arial"/>
              </a:rPr>
              <a:t>all  </a:t>
            </a:r>
            <a:r>
              <a:rPr sz="3500" spc="-10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3500" spc="-90" dirty="0">
                <a:solidFill>
                  <a:srgbClr val="FFFFFF"/>
                </a:solidFill>
                <a:latin typeface="Arial"/>
                <a:cs typeface="Arial"/>
              </a:rPr>
              <a:t>variables, </a:t>
            </a:r>
            <a:r>
              <a:rPr sz="3500" spc="-200" dirty="0">
                <a:solidFill>
                  <a:srgbClr val="FFFFFF"/>
                </a:solidFill>
                <a:latin typeface="Arial"/>
                <a:cs typeface="Arial"/>
              </a:rPr>
              <a:t>W, </a:t>
            </a:r>
            <a:r>
              <a:rPr sz="3500" spc="30" dirty="0">
                <a:solidFill>
                  <a:srgbClr val="FFFFFF"/>
                </a:solidFill>
                <a:latin typeface="Arial"/>
                <a:cs typeface="Arial"/>
              </a:rPr>
              <a:t>c, </a:t>
            </a:r>
            <a:r>
              <a:rPr sz="3500" spc="-70" dirty="0">
                <a:solidFill>
                  <a:srgbClr val="FFFFFF"/>
                </a:solidFill>
                <a:latin typeface="Arial"/>
                <a:cs typeface="Arial"/>
              </a:rPr>
              <a:t>w,</a:t>
            </a:r>
            <a:r>
              <a:rPr sz="3500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5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0"/>
              </a:spcBef>
            </a:pPr>
            <a:r>
              <a:rPr sz="3500" spc="-95" dirty="0">
                <a:solidFill>
                  <a:srgbClr val="FFFFFF"/>
                </a:solidFill>
                <a:latin typeface="Arial"/>
                <a:cs typeface="Arial"/>
              </a:rPr>
              <a:t>Minimise </a:t>
            </a:r>
            <a:r>
              <a:rPr sz="3500" spc="-13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500" spc="-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500" spc="-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500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80" dirty="0">
                <a:solidFill>
                  <a:srgbClr val="FFFFFF"/>
                </a:solidFill>
                <a:latin typeface="Arial"/>
                <a:cs typeface="Arial"/>
              </a:rPr>
              <a:t>derivatives.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0"/>
              </a:spcBef>
            </a:pPr>
            <a:r>
              <a:rPr sz="3500" spc="-40" dirty="0">
                <a:solidFill>
                  <a:srgbClr val="FFFFFF"/>
                </a:solidFill>
                <a:latin typeface="Arial"/>
                <a:cs typeface="Arial"/>
              </a:rPr>
              <a:t>Bonus, </a:t>
            </a:r>
            <a:r>
              <a:rPr sz="3500" spc="-12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3500" spc="-60" dirty="0">
                <a:solidFill>
                  <a:srgbClr val="FFFFFF"/>
                </a:solidFill>
                <a:latin typeface="Arial"/>
                <a:cs typeface="Arial"/>
              </a:rPr>
              <a:t>developed </a:t>
            </a:r>
            <a:r>
              <a:rPr sz="3500" spc="-50" dirty="0">
                <a:solidFill>
                  <a:srgbClr val="FFFFFF"/>
                </a:solidFill>
                <a:latin typeface="Arial"/>
                <a:cs typeface="Arial"/>
              </a:rPr>
              <a:t>xor </a:t>
            </a:r>
            <a:r>
              <a:rPr sz="3500" spc="-45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3500" spc="-50" dirty="0">
                <a:solidFill>
                  <a:srgbClr val="FFFFFF"/>
                </a:solidFill>
                <a:latin typeface="Arial"/>
                <a:cs typeface="Arial"/>
              </a:rPr>
              <a:t>for non </a:t>
            </a:r>
            <a:r>
              <a:rPr sz="3500" spc="-8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3500" spc="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50" dirty="0">
                <a:solidFill>
                  <a:srgbClr val="FFFFFF"/>
                </a:solidFill>
                <a:latin typeface="Arial"/>
                <a:cs typeface="Arial"/>
              </a:rPr>
              <a:t>input!</a:t>
            </a:r>
            <a:endParaRPr sz="35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63607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35" dirty="0"/>
              <a:t>Gradient</a:t>
            </a:r>
            <a:r>
              <a:rPr sz="7200" spc="-70" dirty="0"/>
              <a:t> </a:t>
            </a:r>
            <a:r>
              <a:rPr sz="7200" spc="-50" dirty="0"/>
              <a:t>decent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81489"/>
            <a:ext cx="148155" cy="148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5026113"/>
            <a:ext cx="148155" cy="148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954738"/>
            <a:ext cx="148155" cy="148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7391362"/>
            <a:ext cx="148155" cy="148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1900" y="2855976"/>
            <a:ext cx="10831830" cy="53435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619125">
              <a:lnSpc>
                <a:spcPct val="101000"/>
              </a:lnSpc>
              <a:spcBef>
                <a:spcPts val="70"/>
              </a:spcBef>
            </a:pPr>
            <a:r>
              <a:rPr sz="3300" spc="-9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3300" spc="-2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300" spc="-3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300" spc="-75" dirty="0">
                <a:solidFill>
                  <a:srgbClr val="FFFFFF"/>
                </a:solidFill>
                <a:latin typeface="Arial"/>
                <a:cs typeface="Arial"/>
              </a:rPr>
              <a:t>see, </a:t>
            </a:r>
            <a:r>
              <a:rPr sz="3300" spc="-50" dirty="0">
                <a:solidFill>
                  <a:srgbClr val="FFFFFF"/>
                </a:solidFill>
                <a:latin typeface="Arial"/>
                <a:cs typeface="Arial"/>
              </a:rPr>
              <a:t>designing </a:t>
            </a:r>
            <a:r>
              <a:rPr sz="3300" spc="-4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300" spc="-6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3300" spc="-1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300" spc="-90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3300" spc="-40" dirty="0">
                <a:solidFill>
                  <a:srgbClr val="FFFFFF"/>
                </a:solidFill>
                <a:latin typeface="Arial"/>
                <a:cs typeface="Arial"/>
              </a:rPr>
              <a:t>net </a:t>
            </a:r>
            <a:r>
              <a:rPr sz="3300" spc="-9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not  </a:t>
            </a:r>
            <a:r>
              <a:rPr sz="3300" spc="-10" dirty="0">
                <a:solidFill>
                  <a:srgbClr val="FFFFFF"/>
                </a:solidFill>
                <a:latin typeface="Arial"/>
                <a:cs typeface="Arial"/>
              </a:rPr>
              <a:t>much </a:t>
            </a:r>
            <a:r>
              <a:rPr sz="3300" spc="-6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3300" spc="-4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3300" spc="-100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3300" spc="-3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3300" spc="-5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3300" spc="-6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300" spc="-45" dirty="0">
                <a:solidFill>
                  <a:srgbClr val="FFFFFF"/>
                </a:solidFill>
                <a:latin typeface="Arial"/>
                <a:cs typeface="Arial"/>
              </a:rPr>
              <a:t>gradient  </a:t>
            </a:r>
            <a:r>
              <a:rPr sz="3300" spc="-15" dirty="0">
                <a:solidFill>
                  <a:srgbClr val="FFFFFF"/>
                </a:solidFill>
                <a:latin typeface="Arial"/>
                <a:cs typeface="Arial"/>
              </a:rPr>
              <a:t>decent.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0"/>
              </a:spcBef>
            </a:pPr>
            <a:r>
              <a:rPr sz="3300" spc="-6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300" spc="-80" dirty="0">
                <a:solidFill>
                  <a:srgbClr val="FFFFFF"/>
                </a:solidFill>
                <a:latin typeface="Arial"/>
                <a:cs typeface="Arial"/>
              </a:rPr>
              <a:t>requires </a:t>
            </a:r>
            <a:r>
              <a:rPr sz="3300" spc="-9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3300" spc="-30" dirty="0">
                <a:solidFill>
                  <a:srgbClr val="FFFFFF"/>
                </a:solidFill>
                <a:latin typeface="Arial"/>
                <a:cs typeface="Arial"/>
              </a:rPr>
              <a:t>optimisation, </a:t>
            </a:r>
            <a:r>
              <a:rPr sz="3300" spc="20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3300" spc="-3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3300" spc="-4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300" spc="-1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300" spc="-3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3300" spc="4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spc="-120" dirty="0">
                <a:solidFill>
                  <a:srgbClr val="FFFFFF"/>
                </a:solidFill>
                <a:latin typeface="Arial"/>
                <a:cs typeface="Arial"/>
              </a:rPr>
              <a:t>family.</a:t>
            </a:r>
            <a:endParaRPr sz="3300">
              <a:latin typeface="Arial"/>
              <a:cs typeface="Arial"/>
            </a:endParaRPr>
          </a:p>
          <a:p>
            <a:pPr marL="12700" marR="735330">
              <a:lnSpc>
                <a:spcPct val="101000"/>
              </a:lnSpc>
              <a:spcBef>
                <a:spcPts val="3300"/>
              </a:spcBef>
            </a:pPr>
            <a:r>
              <a:rPr sz="33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300" spc="-60" dirty="0">
                <a:solidFill>
                  <a:srgbClr val="FFFFFF"/>
                </a:solidFill>
                <a:latin typeface="Arial"/>
                <a:cs typeface="Arial"/>
              </a:rPr>
              <a:t>largest </a:t>
            </a:r>
            <a:r>
              <a:rPr sz="3300" spc="-70" dirty="0">
                <a:solidFill>
                  <a:srgbClr val="FFFFFF"/>
                </a:solidFill>
                <a:latin typeface="Arial"/>
                <a:cs typeface="Arial"/>
              </a:rPr>
              <a:t>difference </a:t>
            </a:r>
            <a:r>
              <a:rPr sz="3300" spc="-3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3300" spc="-100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3300" spc="-40" dirty="0">
                <a:solidFill>
                  <a:srgbClr val="FFFFFF"/>
                </a:solidFill>
                <a:latin typeface="Arial"/>
                <a:cs typeface="Arial"/>
              </a:rPr>
              <a:t>models and </a:t>
            </a:r>
            <a:r>
              <a:rPr sz="3300" spc="-90" dirty="0">
                <a:solidFill>
                  <a:srgbClr val="FFFFFF"/>
                </a:solidFill>
                <a:latin typeface="Arial"/>
                <a:cs typeface="Arial"/>
              </a:rPr>
              <a:t>neural  </a:t>
            </a:r>
            <a:r>
              <a:rPr sz="3300" spc="-20" dirty="0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endParaRPr sz="3300">
              <a:latin typeface="Arial"/>
              <a:cs typeface="Arial"/>
            </a:endParaRPr>
          </a:p>
          <a:p>
            <a:pPr marL="12700" marR="721360">
              <a:lnSpc>
                <a:spcPct val="101000"/>
              </a:lnSpc>
              <a:spcBef>
                <a:spcPts val="3300"/>
              </a:spcBef>
            </a:pPr>
            <a:r>
              <a:rPr sz="3300" spc="-75" dirty="0">
                <a:solidFill>
                  <a:srgbClr val="FFFFFF"/>
                </a:solidFill>
                <a:latin typeface="Arial"/>
                <a:cs typeface="Arial"/>
              </a:rPr>
              <a:t>Nonlinearity </a:t>
            </a:r>
            <a:r>
              <a:rPr sz="3300" spc="-3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300" spc="-1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300" spc="-90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3300" spc="-15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3300" spc="-60" dirty="0">
                <a:solidFill>
                  <a:srgbClr val="FFFFFF"/>
                </a:solidFill>
                <a:latin typeface="Arial"/>
                <a:cs typeface="Arial"/>
              </a:rPr>
              <a:t>causes </a:t>
            </a:r>
            <a:r>
              <a:rPr sz="3300" spc="5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3300" spc="-60" dirty="0">
                <a:solidFill>
                  <a:srgbClr val="FFFFFF"/>
                </a:solidFill>
                <a:latin typeface="Arial"/>
                <a:cs typeface="Arial"/>
              </a:rPr>
              <a:t>interesting  loss </a:t>
            </a:r>
            <a:r>
              <a:rPr sz="3300" spc="-30" dirty="0">
                <a:solidFill>
                  <a:srgbClr val="FFFFFF"/>
                </a:solidFill>
                <a:latin typeface="Arial"/>
                <a:cs typeface="Arial"/>
              </a:rPr>
              <a:t>functions </a:t>
            </a:r>
            <a:r>
              <a:rPr sz="33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300" spc="-15" dirty="0">
                <a:solidFill>
                  <a:srgbClr val="FFFFFF"/>
                </a:solidFill>
                <a:latin typeface="Arial"/>
                <a:cs typeface="Arial"/>
              </a:rPr>
              <a:t>become</a:t>
            </a:r>
            <a:r>
              <a:rPr sz="33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Arial"/>
                <a:cs typeface="Arial"/>
              </a:rPr>
              <a:t>non-convex.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63607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35" dirty="0"/>
              <a:t>Gradient</a:t>
            </a:r>
            <a:r>
              <a:rPr sz="7200" spc="-70" dirty="0"/>
              <a:t> </a:t>
            </a:r>
            <a:r>
              <a:rPr sz="7200" spc="-50" dirty="0"/>
              <a:t>decent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47250"/>
            <a:ext cx="112727" cy="113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129290"/>
            <a:ext cx="112727" cy="11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592330"/>
            <a:ext cx="112727" cy="11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6674370"/>
            <a:ext cx="112727" cy="11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7756411"/>
            <a:ext cx="112727" cy="113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0" y="2867660"/>
            <a:ext cx="10922000" cy="5502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9055">
              <a:lnSpc>
                <a:spcPct val="100000"/>
              </a:lnSpc>
              <a:spcBef>
                <a:spcPts val="120"/>
              </a:spcBef>
            </a:pPr>
            <a:r>
              <a:rPr sz="2500" spc="-7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500" spc="-45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500" spc="-6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usually 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trained 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500" spc="-45" dirty="0">
                <a:solidFill>
                  <a:srgbClr val="FFFFFF"/>
                </a:solidFill>
                <a:latin typeface="Arial"/>
                <a:cs typeface="Arial"/>
              </a:rPr>
              <a:t>iterative, 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gradient-  </a:t>
            </a:r>
            <a:r>
              <a:rPr sz="2500" spc="-2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optimisers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merely </a:t>
            </a:r>
            <a:r>
              <a:rPr sz="2500" spc="-50" dirty="0">
                <a:solidFill>
                  <a:srgbClr val="FFFFFF"/>
                </a:solidFill>
                <a:latin typeface="Arial"/>
                <a:cs typeface="Arial"/>
              </a:rPr>
              <a:t>drive 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500" spc="20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500" spc="-2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25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500" spc="-75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2500" spc="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Arial"/>
                <a:cs typeface="Arial"/>
              </a:rPr>
              <a:t>value.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500"/>
              </a:spcBef>
            </a:pP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Compare </a:t>
            </a:r>
            <a:r>
              <a:rPr sz="25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equation </a:t>
            </a:r>
            <a:r>
              <a:rPr sz="2500" spc="-55" dirty="0">
                <a:solidFill>
                  <a:srgbClr val="FFFFFF"/>
                </a:solidFill>
                <a:latin typeface="Arial"/>
                <a:cs typeface="Arial"/>
              </a:rPr>
              <a:t>solvers 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5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2500" spc="-55" dirty="0">
                <a:solidFill>
                  <a:srgbClr val="FFFFFF"/>
                </a:solidFill>
                <a:latin typeface="Arial"/>
                <a:cs typeface="Arial"/>
              </a:rPr>
              <a:t>regression 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convex </a:t>
            </a:r>
            <a:r>
              <a:rPr sz="2500" spc="-20" dirty="0">
                <a:solidFill>
                  <a:srgbClr val="FFFFFF"/>
                </a:solidFill>
                <a:latin typeface="Arial"/>
                <a:cs typeface="Arial"/>
              </a:rPr>
              <a:t>optimisation 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algorithms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global 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convergence </a:t>
            </a:r>
            <a:r>
              <a:rPr sz="2500" spc="-45" dirty="0">
                <a:solidFill>
                  <a:srgbClr val="FFFFFF"/>
                </a:solidFill>
                <a:latin typeface="Arial"/>
                <a:cs typeface="Arial"/>
              </a:rPr>
              <a:t>guarantees 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500" spc="3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logistic </a:t>
            </a:r>
            <a:r>
              <a:rPr sz="2500" spc="-55" dirty="0">
                <a:solidFill>
                  <a:srgbClr val="FFFFFF"/>
                </a:solidFill>
                <a:latin typeface="Arial"/>
                <a:cs typeface="Arial"/>
              </a:rPr>
              <a:t>regression 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5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SVMs.</a:t>
            </a:r>
            <a:endParaRPr sz="2500">
              <a:latin typeface="Arial"/>
              <a:cs typeface="Arial"/>
            </a:endParaRPr>
          </a:p>
          <a:p>
            <a:pPr marL="12700" marR="112395">
              <a:lnSpc>
                <a:spcPct val="100000"/>
              </a:lnSpc>
              <a:spcBef>
                <a:spcPts val="2500"/>
              </a:spcBef>
            </a:pPr>
            <a:r>
              <a:rPr sz="2500" spc="-45" dirty="0">
                <a:solidFill>
                  <a:srgbClr val="FFFFFF"/>
                </a:solidFill>
                <a:latin typeface="Arial"/>
                <a:cs typeface="Arial"/>
              </a:rPr>
              <a:t>Convex </a:t>
            </a:r>
            <a:r>
              <a:rPr sz="2500" spc="-20" dirty="0">
                <a:solidFill>
                  <a:srgbClr val="FFFFFF"/>
                </a:solidFill>
                <a:latin typeface="Arial"/>
                <a:cs typeface="Arial"/>
              </a:rPr>
              <a:t>optimisation 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converges 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starting 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500" spc="-65" dirty="0">
                <a:solidFill>
                  <a:srgbClr val="FFFFFF"/>
                </a:solidFill>
                <a:latin typeface="Arial"/>
                <a:cs typeface="Arial"/>
              </a:rPr>
              <a:t>initial 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500" spc="-120" dirty="0">
                <a:solidFill>
                  <a:srgbClr val="FFFFFF"/>
                </a:solidFill>
                <a:latin typeface="Arial"/>
                <a:cs typeface="Arial"/>
              </a:rPr>
              <a:t>(in 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theory—  </a:t>
            </a:r>
            <a:r>
              <a:rPr sz="2500" spc="-6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practice </a:t>
            </a:r>
            <a:r>
              <a:rPr sz="2500" spc="-2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500" spc="-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500" spc="-75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robust </a:t>
            </a:r>
            <a:r>
              <a:rPr sz="2500" spc="20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can encounter </a:t>
            </a:r>
            <a:r>
              <a:rPr sz="2500" spc="-45" dirty="0">
                <a:solidFill>
                  <a:srgbClr val="FFFFFF"/>
                </a:solidFill>
                <a:latin typeface="Arial"/>
                <a:cs typeface="Arial"/>
              </a:rPr>
              <a:t>numerical</a:t>
            </a:r>
            <a:r>
              <a:rPr sz="2500" spc="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problems).</a:t>
            </a:r>
            <a:endParaRPr sz="2500">
              <a:latin typeface="Arial"/>
              <a:cs typeface="Arial"/>
            </a:endParaRPr>
          </a:p>
          <a:p>
            <a:pPr marL="12700" marR="136525">
              <a:lnSpc>
                <a:spcPct val="100000"/>
              </a:lnSpc>
              <a:spcBef>
                <a:spcPts val="2600"/>
              </a:spcBef>
            </a:pP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Stochastic 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gradient 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descent 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applied </a:t>
            </a:r>
            <a:r>
              <a:rPr sz="25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non-convex 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loss </a:t>
            </a:r>
            <a:r>
              <a:rPr sz="2500" spc="-20" dirty="0">
                <a:solidFill>
                  <a:srgbClr val="FFFFFF"/>
                </a:solidFill>
                <a:latin typeface="Arial"/>
                <a:cs typeface="Arial"/>
              </a:rPr>
              <a:t>functions </a:t>
            </a:r>
            <a:r>
              <a:rPr sz="2500" spc="-5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no such  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convergence 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guarantee, 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500" spc="-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500" spc="-55" dirty="0">
                <a:solidFill>
                  <a:srgbClr val="FFFFFF"/>
                </a:solidFill>
                <a:latin typeface="Arial"/>
                <a:cs typeface="Arial"/>
              </a:rPr>
              <a:t>sensitive </a:t>
            </a:r>
            <a:r>
              <a:rPr sz="25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25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500" spc="-65" dirty="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sz="2500" spc="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parameters.</a:t>
            </a:r>
            <a:endParaRPr sz="2500">
              <a:latin typeface="Arial"/>
              <a:cs typeface="Arial"/>
            </a:endParaRPr>
          </a:p>
          <a:p>
            <a:pPr marL="12700" marR="47625">
              <a:lnSpc>
                <a:spcPct val="100000"/>
              </a:lnSpc>
              <a:spcBef>
                <a:spcPts val="2500"/>
              </a:spcBef>
            </a:pP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feedforward </a:t>
            </a:r>
            <a:r>
              <a:rPr sz="2500" spc="-6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networks, </a:t>
            </a:r>
            <a:r>
              <a:rPr sz="2500" spc="-2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500" spc="-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important </a:t>
            </a:r>
            <a:r>
              <a:rPr sz="25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spc="-65" dirty="0">
                <a:solidFill>
                  <a:srgbClr val="FFFFFF"/>
                </a:solidFill>
                <a:latin typeface="Arial"/>
                <a:cs typeface="Arial"/>
              </a:rPr>
              <a:t>initialise </a:t>
            </a:r>
            <a:r>
              <a:rPr sz="2500" spc="-9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500" spc="-20" dirty="0">
                <a:solidFill>
                  <a:srgbClr val="FFFFFF"/>
                </a:solidFill>
                <a:latin typeface="Arial"/>
                <a:cs typeface="Arial"/>
              </a:rPr>
              <a:t>weights </a:t>
            </a:r>
            <a:r>
              <a:rPr sz="25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small  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random 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values. </a:t>
            </a: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500" spc="-50" dirty="0">
                <a:solidFill>
                  <a:srgbClr val="FFFFFF"/>
                </a:solidFill>
                <a:latin typeface="Arial"/>
                <a:cs typeface="Arial"/>
              </a:rPr>
              <a:t>biases may 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500" spc="-55" dirty="0">
                <a:solidFill>
                  <a:srgbClr val="FFFFFF"/>
                </a:solidFill>
                <a:latin typeface="Arial"/>
                <a:cs typeface="Arial"/>
              </a:rPr>
              <a:t>initialised </a:t>
            </a:r>
            <a:r>
              <a:rPr sz="25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spc="-65" dirty="0">
                <a:solidFill>
                  <a:srgbClr val="FFFFFF"/>
                </a:solidFill>
                <a:latin typeface="Arial"/>
                <a:cs typeface="Arial"/>
              </a:rPr>
              <a:t>zero 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5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small 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2500" spc="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63607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35" dirty="0"/>
              <a:t>Gradient</a:t>
            </a:r>
            <a:r>
              <a:rPr sz="7200" spc="-70" dirty="0"/>
              <a:t> </a:t>
            </a:r>
            <a:r>
              <a:rPr sz="7200" spc="-50" dirty="0"/>
              <a:t>decent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54223"/>
            <a:ext cx="154597" cy="155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5055234"/>
            <a:ext cx="154597" cy="155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6014846"/>
            <a:ext cx="154597" cy="155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6974458"/>
            <a:ext cx="154597" cy="155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7300" y="2824988"/>
            <a:ext cx="10869295" cy="49847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just">
              <a:lnSpc>
                <a:spcPts val="4100"/>
              </a:lnSpc>
              <a:spcBef>
                <a:spcPts val="275"/>
              </a:spcBef>
            </a:pPr>
            <a:r>
              <a:rPr sz="3450" spc="-10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45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450" spc="-20" dirty="0">
                <a:solidFill>
                  <a:srgbClr val="FFFFFF"/>
                </a:solidFill>
                <a:latin typeface="Arial"/>
                <a:cs typeface="Arial"/>
              </a:rPr>
              <a:t>moment, </a:t>
            </a:r>
            <a:r>
              <a:rPr sz="3450" spc="-3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450" spc="-65" dirty="0">
                <a:solidFill>
                  <a:srgbClr val="FFFFFF"/>
                </a:solidFill>
                <a:latin typeface="Arial"/>
                <a:cs typeface="Arial"/>
              </a:rPr>
              <a:t>suffices </a:t>
            </a:r>
            <a:r>
              <a:rPr sz="345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450" spc="-40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345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45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450" spc="-65" dirty="0">
                <a:solidFill>
                  <a:srgbClr val="FFFFFF"/>
                </a:solidFill>
                <a:latin typeface="Arial"/>
                <a:cs typeface="Arial"/>
              </a:rPr>
              <a:t>training  </a:t>
            </a:r>
            <a:r>
              <a:rPr sz="3450" spc="-50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345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450" spc="-45" dirty="0">
                <a:solidFill>
                  <a:srgbClr val="FFFFFF"/>
                </a:solidFill>
                <a:latin typeface="Arial"/>
                <a:cs typeface="Arial"/>
              </a:rPr>
              <a:t>almost </a:t>
            </a:r>
            <a:r>
              <a:rPr sz="3450" spc="-85" dirty="0">
                <a:solidFill>
                  <a:srgbClr val="FFFFFF"/>
                </a:solidFill>
                <a:latin typeface="Arial"/>
                <a:cs typeface="Arial"/>
              </a:rPr>
              <a:t>always </a:t>
            </a:r>
            <a:r>
              <a:rPr sz="3450" spc="-4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3450" spc="-3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3450" spc="-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45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450" spc="-50" dirty="0">
                <a:solidFill>
                  <a:srgbClr val="FFFFFF"/>
                </a:solidFill>
                <a:latin typeface="Arial"/>
                <a:cs typeface="Arial"/>
              </a:rPr>
              <a:t>gradient </a:t>
            </a:r>
            <a:r>
              <a:rPr sz="3450" spc="3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450" spc="-30" dirty="0">
                <a:solidFill>
                  <a:srgbClr val="FFFFFF"/>
                </a:solidFill>
                <a:latin typeface="Arial"/>
                <a:cs typeface="Arial"/>
              </a:rPr>
              <a:t>descend </a:t>
            </a:r>
            <a:r>
              <a:rPr sz="345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450" spc="1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3450" spc="-35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3450" spc="-9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450" spc="-65" dirty="0">
                <a:solidFill>
                  <a:srgbClr val="FFFFFF"/>
                </a:solidFill>
                <a:latin typeface="Arial"/>
                <a:cs typeface="Arial"/>
              </a:rPr>
              <a:t>one way </a:t>
            </a:r>
            <a:r>
              <a:rPr sz="3450" spc="-3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3450" spc="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-90" dirty="0">
                <a:solidFill>
                  <a:srgbClr val="FFFFFF"/>
                </a:solidFill>
                <a:latin typeface="Arial"/>
                <a:cs typeface="Arial"/>
              </a:rPr>
              <a:t>another.</a:t>
            </a:r>
            <a:endParaRPr sz="3450">
              <a:latin typeface="Arial"/>
              <a:cs typeface="Arial"/>
            </a:endParaRPr>
          </a:p>
          <a:p>
            <a:pPr marL="12700" marR="506730">
              <a:lnSpc>
                <a:spcPts val="7600"/>
              </a:lnSpc>
              <a:spcBef>
                <a:spcPts val="600"/>
              </a:spcBef>
            </a:pPr>
            <a:r>
              <a:rPr sz="3450" spc="-95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3450" spc="-45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3450" spc="-4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450" spc="-8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3450" spc="-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450" spc="-55" dirty="0">
                <a:solidFill>
                  <a:srgbClr val="FFFFFF"/>
                </a:solidFill>
                <a:latin typeface="Arial"/>
                <a:cs typeface="Arial"/>
              </a:rPr>
              <a:t>trained </a:t>
            </a:r>
            <a:r>
              <a:rPr sz="345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450" spc="-50" dirty="0">
                <a:solidFill>
                  <a:srgbClr val="FFFFFF"/>
                </a:solidFill>
                <a:latin typeface="Arial"/>
                <a:cs typeface="Arial"/>
              </a:rPr>
              <a:t>gradient </a:t>
            </a:r>
            <a:r>
              <a:rPr sz="3450" spc="-20" dirty="0">
                <a:solidFill>
                  <a:srgbClr val="FFFFFF"/>
                </a:solidFill>
                <a:latin typeface="Arial"/>
                <a:cs typeface="Arial"/>
              </a:rPr>
              <a:t>decent  Common </a:t>
            </a:r>
            <a:r>
              <a:rPr sz="3450" spc="-5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345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450" spc="-65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3450" spc="-4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3450" spc="-9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450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-75" dirty="0">
                <a:solidFill>
                  <a:srgbClr val="FFFFFF"/>
                </a:solidFill>
                <a:latin typeface="Arial"/>
                <a:cs typeface="Arial"/>
              </a:rPr>
              <a:t>large.</a:t>
            </a:r>
            <a:endParaRPr sz="3450">
              <a:latin typeface="Arial"/>
              <a:cs typeface="Arial"/>
            </a:endParaRPr>
          </a:p>
          <a:p>
            <a:pPr marL="12700" marR="1319530">
              <a:lnSpc>
                <a:spcPts val="4100"/>
              </a:lnSpc>
              <a:spcBef>
                <a:spcPts val="2700"/>
              </a:spcBef>
            </a:pPr>
            <a:r>
              <a:rPr sz="3450" spc="-135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3450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450" spc="-9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3450" spc="-20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345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45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3450" spc="-15" dirty="0">
                <a:solidFill>
                  <a:srgbClr val="FFFFFF"/>
                </a:solidFill>
                <a:latin typeface="Arial"/>
                <a:cs typeface="Arial"/>
              </a:rPr>
              <a:t>much </a:t>
            </a:r>
            <a:r>
              <a:rPr sz="3450" spc="-65" dirty="0">
                <a:solidFill>
                  <a:srgbClr val="FFFFFF"/>
                </a:solidFill>
                <a:latin typeface="Arial"/>
                <a:cs typeface="Arial"/>
              </a:rPr>
              <a:t>different, </a:t>
            </a:r>
            <a:r>
              <a:rPr sz="3450" spc="20" dirty="0">
                <a:solidFill>
                  <a:srgbClr val="FFFFFF"/>
                </a:solidFill>
                <a:latin typeface="Arial"/>
                <a:cs typeface="Arial"/>
              </a:rPr>
              <a:t>but  </a:t>
            </a:r>
            <a:r>
              <a:rPr sz="3450" spc="-50" dirty="0">
                <a:solidFill>
                  <a:srgbClr val="FFFFFF"/>
                </a:solidFill>
                <a:latin typeface="Arial"/>
                <a:cs typeface="Arial"/>
              </a:rPr>
              <a:t>gradient </a:t>
            </a:r>
            <a:r>
              <a:rPr sz="3450" spc="-10" dirty="0">
                <a:solidFill>
                  <a:srgbClr val="FFFFFF"/>
                </a:solidFill>
                <a:latin typeface="Arial"/>
                <a:cs typeface="Arial"/>
              </a:rPr>
              <a:t>computation </a:t>
            </a:r>
            <a:r>
              <a:rPr sz="345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450" spc="-6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34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-25" dirty="0">
                <a:solidFill>
                  <a:srgbClr val="FFFFFF"/>
                </a:solidFill>
                <a:latin typeface="Arial"/>
                <a:cs typeface="Arial"/>
              </a:rPr>
              <a:t>complex.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9701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95" dirty="0"/>
              <a:t>Hidden</a:t>
            </a:r>
            <a:r>
              <a:rPr sz="7200" spc="-75" dirty="0"/>
              <a:t> </a:t>
            </a:r>
            <a:r>
              <a:rPr sz="7200" spc="-110" dirty="0"/>
              <a:t>units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05505"/>
            <a:ext cx="114338" cy="114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117517"/>
            <a:ext cx="114338" cy="114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4835829"/>
            <a:ext cx="114338" cy="114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554141"/>
            <a:ext cx="114338" cy="114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6666153"/>
            <a:ext cx="114338" cy="114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7384465"/>
            <a:ext cx="114338" cy="114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3000" y="2824988"/>
            <a:ext cx="10687685" cy="55841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79705">
              <a:lnSpc>
                <a:spcPct val="101299"/>
              </a:lnSpc>
              <a:spcBef>
                <a:spcPts val="65"/>
              </a:spcBef>
            </a:pPr>
            <a:r>
              <a:rPr sz="2550" spc="-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hidden 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units </a:t>
            </a:r>
            <a:r>
              <a:rPr sz="2550" spc="-70" dirty="0">
                <a:solidFill>
                  <a:srgbClr val="FFFFFF"/>
                </a:solidFill>
                <a:latin typeface="Arial"/>
                <a:cs typeface="Arial"/>
              </a:rPr>
              <a:t>is an </a:t>
            </a:r>
            <a:r>
              <a:rPr sz="2550" spc="-65" dirty="0">
                <a:solidFill>
                  <a:srgbClr val="FFFFFF"/>
                </a:solidFill>
                <a:latin typeface="Arial"/>
                <a:cs typeface="Arial"/>
              </a:rPr>
              <a:t>extremely </a:t>
            </a:r>
            <a:r>
              <a:rPr sz="2550" spc="-45" dirty="0">
                <a:solidFill>
                  <a:srgbClr val="FFFFFF"/>
                </a:solidFill>
                <a:latin typeface="Arial"/>
                <a:cs typeface="Arial"/>
              </a:rPr>
              <a:t>active </a:t>
            </a:r>
            <a:r>
              <a:rPr sz="2550" spc="-95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550" spc="-65" dirty="0">
                <a:solidFill>
                  <a:srgbClr val="FFFFFF"/>
                </a:solidFill>
                <a:latin typeface="Arial"/>
                <a:cs typeface="Arial"/>
              </a:rPr>
              <a:t>research 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does 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550" spc="-45" dirty="0">
                <a:solidFill>
                  <a:srgbClr val="FFFFFF"/>
                </a:solidFill>
                <a:latin typeface="Arial"/>
                <a:cs typeface="Arial"/>
              </a:rPr>
              <a:t>yet </a:t>
            </a:r>
            <a:r>
              <a:rPr sz="2550" spc="-8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550" spc="-60" dirty="0">
                <a:solidFill>
                  <a:srgbClr val="FFFFFF"/>
                </a:solidFill>
                <a:latin typeface="Arial"/>
                <a:cs typeface="Arial"/>
              </a:rPr>
              <a:t>many definitive </a:t>
            </a:r>
            <a:r>
              <a:rPr sz="2550" spc="-35" dirty="0">
                <a:solidFill>
                  <a:srgbClr val="FFFFFF"/>
                </a:solidFill>
                <a:latin typeface="Arial"/>
                <a:cs typeface="Arial"/>
              </a:rPr>
              <a:t>guiding </a:t>
            </a:r>
            <a:r>
              <a:rPr sz="2550" spc="-45" dirty="0">
                <a:solidFill>
                  <a:srgbClr val="FFFFFF"/>
                </a:solidFill>
                <a:latin typeface="Arial"/>
                <a:cs typeface="Arial"/>
              </a:rPr>
              <a:t>theoretical</a:t>
            </a:r>
            <a:r>
              <a:rPr sz="2550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35" dirty="0">
                <a:solidFill>
                  <a:srgbClr val="FFFFFF"/>
                </a:solidFill>
                <a:latin typeface="Arial"/>
                <a:cs typeface="Arial"/>
              </a:rPr>
              <a:t>principles.</a:t>
            </a:r>
            <a:endParaRPr sz="2550">
              <a:latin typeface="Arial"/>
              <a:cs typeface="Arial"/>
            </a:endParaRPr>
          </a:p>
          <a:p>
            <a:pPr marL="12700" marR="481330">
              <a:lnSpc>
                <a:spcPts val="5700"/>
              </a:lnSpc>
              <a:spcBef>
                <a:spcPts val="530"/>
              </a:spcBef>
            </a:pPr>
            <a:r>
              <a:rPr sz="2550" spc="-45" dirty="0">
                <a:solidFill>
                  <a:srgbClr val="FFFFFF"/>
                </a:solidFill>
                <a:latin typeface="Arial"/>
                <a:cs typeface="Arial"/>
              </a:rPr>
              <a:t>Rectified </a:t>
            </a:r>
            <a:r>
              <a:rPr sz="2550" spc="-80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units </a:t>
            </a:r>
            <a:r>
              <a:rPr sz="2550" spc="-135" dirty="0">
                <a:solidFill>
                  <a:srgbClr val="FFFFFF"/>
                </a:solidFill>
                <a:latin typeface="Arial"/>
                <a:cs typeface="Arial"/>
              </a:rPr>
              <a:t>(RLUs) </a:t>
            </a:r>
            <a:r>
              <a:rPr sz="2550" spc="-9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550" spc="-7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550" spc="-55" dirty="0">
                <a:solidFill>
                  <a:srgbClr val="FFFFFF"/>
                </a:solidFill>
                <a:latin typeface="Arial"/>
                <a:cs typeface="Arial"/>
              </a:rPr>
              <a:t>excellent 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default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choice of 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hidden unit.  </a:t>
            </a:r>
            <a:r>
              <a:rPr sz="2550" spc="-65" dirty="0">
                <a:solidFill>
                  <a:srgbClr val="FFFFFF"/>
                </a:solidFill>
                <a:latin typeface="Arial"/>
                <a:cs typeface="Arial"/>
              </a:rPr>
              <a:t>Examples </a:t>
            </a:r>
            <a:r>
              <a:rPr sz="2550" spc="-9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550" spc="-80" dirty="0">
                <a:solidFill>
                  <a:srgbClr val="FFFFFF"/>
                </a:solidFill>
                <a:latin typeface="Arial"/>
                <a:cs typeface="Arial"/>
              </a:rPr>
              <a:t>max(0,x)</a:t>
            </a:r>
            <a:r>
              <a:rPr sz="255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2550">
              <a:latin typeface="Arial"/>
              <a:cs typeface="Arial"/>
            </a:endParaRPr>
          </a:p>
          <a:p>
            <a:pPr marL="12700" marR="5080">
              <a:lnSpc>
                <a:spcPct val="101299"/>
              </a:lnSpc>
              <a:spcBef>
                <a:spcPts val="1870"/>
              </a:spcBef>
            </a:pPr>
            <a:r>
              <a:rPr sz="2550" spc="-6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other types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hidden 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units </a:t>
            </a:r>
            <a:r>
              <a:rPr sz="2550" spc="-9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550" spc="-70" dirty="0">
                <a:solidFill>
                  <a:srgbClr val="FFFFFF"/>
                </a:solidFill>
                <a:latin typeface="Arial"/>
                <a:cs typeface="Arial"/>
              </a:rPr>
              <a:t>available. </a:t>
            </a:r>
            <a:r>
              <a:rPr sz="2550" spc="-80" dirty="0">
                <a:solidFill>
                  <a:srgbClr val="FFFFFF"/>
                </a:solidFill>
                <a:latin typeface="Arial"/>
                <a:cs typeface="Arial"/>
              </a:rPr>
              <a:t>Essentially </a:t>
            </a:r>
            <a:r>
              <a:rPr sz="2550" spc="-50" dirty="0">
                <a:solidFill>
                  <a:srgbClr val="FFFFFF"/>
                </a:solidFill>
                <a:latin typeface="Arial"/>
                <a:cs typeface="Arial"/>
              </a:rPr>
              <a:t>anything </a:t>
            </a: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550" spc="-35" dirty="0">
                <a:solidFill>
                  <a:srgbClr val="FFFFFF"/>
                </a:solidFill>
                <a:latin typeface="Arial"/>
                <a:cs typeface="Arial"/>
              </a:rPr>
              <a:t>goes  from </a:t>
            </a:r>
            <a:r>
              <a:rPr sz="2550" spc="45" dirty="0">
                <a:solidFill>
                  <a:srgbClr val="FFFFFF"/>
                </a:solidFill>
                <a:latin typeface="Arial"/>
                <a:cs typeface="Arial"/>
              </a:rPr>
              <a:t>-1 </a:t>
            </a:r>
            <a:r>
              <a:rPr sz="255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95" dirty="0">
                <a:solidFill>
                  <a:srgbClr val="FFFFFF"/>
                </a:solidFill>
                <a:latin typeface="Arial"/>
                <a:cs typeface="Arial"/>
              </a:rPr>
              <a:t>tanh(x)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550" spc="-5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55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550" spc="-75" dirty="0">
                <a:solidFill>
                  <a:srgbClr val="FFFFFF"/>
                </a:solidFill>
                <a:latin typeface="Arial"/>
                <a:cs typeface="Arial"/>
              </a:rPr>
              <a:t>usually 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impossible </a:t>
            </a:r>
            <a:r>
              <a:rPr sz="255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predict </a:t>
            </a:r>
            <a:r>
              <a:rPr sz="255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550" spc="-45" dirty="0">
                <a:solidFill>
                  <a:srgbClr val="FFFFFF"/>
                </a:solidFill>
                <a:latin typeface="Arial"/>
                <a:cs typeface="Arial"/>
              </a:rPr>
              <a:t>advance 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550" spc="-6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2550" spc="4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best.</a:t>
            </a:r>
            <a:endParaRPr sz="2550">
              <a:latin typeface="Arial"/>
              <a:cs typeface="Arial"/>
            </a:endParaRPr>
          </a:p>
          <a:p>
            <a:pPr marL="12700" marR="145415" algn="just">
              <a:lnSpc>
                <a:spcPct val="101299"/>
              </a:lnSpc>
              <a:spcBef>
                <a:spcPts val="2600"/>
              </a:spcBef>
            </a:pPr>
            <a:r>
              <a:rPr sz="2550" spc="-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process consists of </a:t>
            </a:r>
            <a:r>
              <a:rPr sz="2550" spc="-55" dirty="0">
                <a:solidFill>
                  <a:srgbClr val="FFFFFF"/>
                </a:solidFill>
                <a:latin typeface="Arial"/>
                <a:cs typeface="Arial"/>
              </a:rPr>
              <a:t>trial 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550" spc="-85" dirty="0">
                <a:solidFill>
                  <a:srgbClr val="FFFFFF"/>
                </a:solidFill>
                <a:latin typeface="Arial"/>
                <a:cs typeface="Arial"/>
              </a:rPr>
              <a:t>error, 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intuiting </a:t>
            </a: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550" spc="-9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kind of 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hidden  </a:t>
            </a:r>
            <a:r>
              <a:rPr sz="2550" spc="-35" dirty="0">
                <a:solidFill>
                  <a:srgbClr val="FFFFFF"/>
                </a:solidFill>
                <a:latin typeface="Arial"/>
                <a:cs typeface="Arial"/>
              </a:rPr>
              <a:t>unit </a:t>
            </a:r>
            <a:r>
              <a:rPr sz="2550" spc="-6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550" spc="-45" dirty="0">
                <a:solidFill>
                  <a:srgbClr val="FFFFFF"/>
                </a:solidFill>
                <a:latin typeface="Arial"/>
                <a:cs typeface="Arial"/>
              </a:rPr>
              <a:t>well, 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550" spc="-35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2550" spc="-5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2550" spc="-9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kind of 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hidden </a:t>
            </a:r>
            <a:r>
              <a:rPr sz="2550" spc="-35" dirty="0">
                <a:solidFill>
                  <a:srgbClr val="FFFFFF"/>
                </a:solidFill>
                <a:latin typeface="Arial"/>
                <a:cs typeface="Arial"/>
              </a:rPr>
              <a:t>unit  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550" spc="-60" dirty="0">
                <a:solidFill>
                  <a:srgbClr val="FFFFFF"/>
                </a:solidFill>
                <a:latin typeface="Arial"/>
                <a:cs typeface="Arial"/>
              </a:rPr>
              <a:t>evaluating </a:t>
            </a:r>
            <a:r>
              <a:rPr sz="2550" spc="-35" dirty="0">
                <a:solidFill>
                  <a:srgbClr val="FFFFFF"/>
                </a:solidFill>
                <a:latin typeface="Arial"/>
                <a:cs typeface="Arial"/>
              </a:rPr>
              <a:t>its performance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550" spc="-9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550" spc="-55" dirty="0">
                <a:solidFill>
                  <a:srgbClr val="FFFFFF"/>
                </a:solidFill>
                <a:latin typeface="Arial"/>
                <a:cs typeface="Arial"/>
              </a:rPr>
              <a:t>validation</a:t>
            </a:r>
            <a:r>
              <a:rPr sz="255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set.</a:t>
            </a:r>
            <a:endParaRPr sz="2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64</a:t>
            </a:fld>
            <a:endParaRPr spc="-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9701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95" dirty="0"/>
              <a:t>Hidden</a:t>
            </a:r>
            <a:r>
              <a:rPr sz="7200" spc="-75" dirty="0"/>
              <a:t> </a:t>
            </a:r>
            <a:r>
              <a:rPr sz="7200" spc="-110" dirty="0"/>
              <a:t>units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87128"/>
            <a:ext cx="117558" cy="118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3836809"/>
            <a:ext cx="117558" cy="11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4992890"/>
            <a:ext cx="117558" cy="11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6139446"/>
            <a:ext cx="117558" cy="118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7286002"/>
            <a:ext cx="117558" cy="118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55700" y="2904744"/>
            <a:ext cx="10933430" cy="542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Hidden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units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not,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assume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differentiable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600" spc="-9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2600" spc="4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points.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05800"/>
              </a:lnSpc>
              <a:spcBef>
                <a:spcPts val="2500"/>
              </a:spcBef>
            </a:pPr>
            <a:r>
              <a:rPr sz="2600" spc="-7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example,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rectified </a:t>
            </a:r>
            <a:r>
              <a:rPr sz="2600" spc="-70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3900" spc="22" baseline="-3205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3900" spc="-277" baseline="-3205" dirty="0">
                <a:solidFill>
                  <a:srgbClr val="FFFFFF"/>
                </a:solidFill>
                <a:latin typeface="Arial"/>
                <a:cs typeface="Arial"/>
              </a:rPr>
              <a:t>(z) </a:t>
            </a:r>
            <a:r>
              <a:rPr sz="3900" spc="82" baseline="-320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max{</a:t>
            </a:r>
            <a:r>
              <a:rPr sz="3900" spc="-22" baseline="-320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z}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differentiable 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z </a:t>
            </a:r>
            <a:r>
              <a:rPr sz="2600" spc="5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6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0.</a:t>
            </a:r>
            <a:endParaRPr sz="2600">
              <a:latin typeface="Arial"/>
              <a:cs typeface="Arial"/>
            </a:endParaRPr>
          </a:p>
          <a:p>
            <a:pPr marL="12700" marR="471805">
              <a:lnSpc>
                <a:spcPct val="102600"/>
              </a:lnSpc>
              <a:spcBef>
                <a:spcPts val="2700"/>
              </a:spcBef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seem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invalidates 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gradient-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learning 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algorithm.</a:t>
            </a:r>
            <a:endParaRPr sz="2600">
              <a:latin typeface="Arial"/>
              <a:cs typeface="Arial"/>
            </a:endParaRPr>
          </a:p>
          <a:p>
            <a:pPr marL="12700" marR="224154">
              <a:lnSpc>
                <a:spcPct val="102600"/>
              </a:lnSpc>
              <a:spcBef>
                <a:spcPts val="2600"/>
              </a:spcBef>
            </a:pPr>
            <a:r>
              <a:rPr sz="2600" spc="-9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practice,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gradient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descent </a:t>
            </a: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still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performs 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enough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used for 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6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tasks.</a:t>
            </a:r>
            <a:endParaRPr sz="2600">
              <a:latin typeface="Arial"/>
              <a:cs typeface="Arial"/>
            </a:endParaRPr>
          </a:p>
          <a:p>
            <a:pPr marL="12700" marR="181610">
              <a:lnSpc>
                <a:spcPct val="102600"/>
              </a:lnSpc>
              <a:spcBef>
                <a:spcPts val="2595"/>
              </a:spcBef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is in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part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algorithms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usually  </a:t>
            </a:r>
            <a:r>
              <a:rPr sz="2600" spc="-70" dirty="0">
                <a:solidFill>
                  <a:srgbClr val="FFFFFF"/>
                </a:solidFill>
                <a:latin typeface="Arial"/>
                <a:cs typeface="Arial"/>
              </a:rPr>
              <a:t>arrive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local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minimum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spc="20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function, </a:t>
            </a:r>
            <a:r>
              <a:rPr sz="2600" spc="2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instead </a:t>
            </a:r>
            <a:r>
              <a:rPr sz="2600" spc="-70" dirty="0">
                <a:solidFill>
                  <a:srgbClr val="FFFFFF"/>
                </a:solidFill>
                <a:latin typeface="Arial"/>
                <a:cs typeface="Arial"/>
              </a:rPr>
              <a:t>merely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reduce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its  </a:t>
            </a: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significantly.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9701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95" dirty="0"/>
              <a:t>Hidden</a:t>
            </a:r>
            <a:r>
              <a:rPr sz="7200" spc="-75" dirty="0"/>
              <a:t> </a:t>
            </a:r>
            <a:r>
              <a:rPr sz="7200" spc="-110" dirty="0"/>
              <a:t>units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48876"/>
            <a:ext cx="140103" cy="140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894440"/>
            <a:ext cx="140103" cy="140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6257404"/>
            <a:ext cx="140103" cy="140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7620368"/>
            <a:ext cx="140103" cy="1408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4170" marR="255270">
              <a:lnSpc>
                <a:spcPct val="102200"/>
              </a:lnSpc>
              <a:spcBef>
                <a:spcPts val="50"/>
              </a:spcBef>
            </a:pPr>
            <a:r>
              <a:rPr sz="3100" spc="-45" dirty="0"/>
              <a:t>Because </a:t>
            </a:r>
            <a:r>
              <a:rPr sz="3100" spc="-10" dirty="0"/>
              <a:t>we </a:t>
            </a:r>
            <a:r>
              <a:rPr sz="3100" spc="45" dirty="0"/>
              <a:t>do </a:t>
            </a:r>
            <a:r>
              <a:rPr sz="3100" spc="10" dirty="0"/>
              <a:t>not </a:t>
            </a:r>
            <a:r>
              <a:rPr sz="3100" spc="-5" dirty="0"/>
              <a:t>expect </a:t>
            </a:r>
            <a:r>
              <a:rPr sz="3100" spc="-50" dirty="0"/>
              <a:t>training </a:t>
            </a:r>
            <a:r>
              <a:rPr sz="3100" spc="40" dirty="0"/>
              <a:t>to </a:t>
            </a:r>
            <a:r>
              <a:rPr sz="3100" spc="-55" dirty="0"/>
              <a:t>actually reach </a:t>
            </a:r>
            <a:r>
              <a:rPr sz="3100" spc="-100" dirty="0"/>
              <a:t>a </a:t>
            </a:r>
            <a:r>
              <a:rPr sz="3100" dirty="0"/>
              <a:t>point  </a:t>
            </a:r>
            <a:r>
              <a:rPr sz="3100" spc="-55" dirty="0"/>
              <a:t>where </a:t>
            </a:r>
            <a:r>
              <a:rPr sz="3100" spc="-25" dirty="0"/>
              <a:t>the </a:t>
            </a:r>
            <a:r>
              <a:rPr sz="3100" spc="-30" dirty="0"/>
              <a:t>gradient </a:t>
            </a:r>
            <a:r>
              <a:rPr sz="3100" spc="-80" dirty="0"/>
              <a:t>is </a:t>
            </a:r>
            <a:r>
              <a:rPr sz="3100" spc="10" dirty="0"/>
              <a:t>0, </a:t>
            </a:r>
            <a:r>
              <a:rPr sz="3100" spc="-25" dirty="0"/>
              <a:t>it </a:t>
            </a:r>
            <a:r>
              <a:rPr sz="3100" spc="-80" dirty="0"/>
              <a:t>is </a:t>
            </a:r>
            <a:r>
              <a:rPr sz="3100" spc="-15" dirty="0"/>
              <a:t>acceptable </a:t>
            </a:r>
            <a:r>
              <a:rPr sz="3100" spc="-30" dirty="0"/>
              <a:t>for </a:t>
            </a:r>
            <a:r>
              <a:rPr sz="3100" spc="-25" dirty="0"/>
              <a:t>the </a:t>
            </a:r>
            <a:r>
              <a:rPr sz="3100" spc="-55" dirty="0"/>
              <a:t>minima </a:t>
            </a:r>
            <a:r>
              <a:rPr sz="3100" spc="-20" dirty="0"/>
              <a:t>of </a:t>
            </a:r>
            <a:r>
              <a:rPr sz="3100" spc="-25" dirty="0"/>
              <a:t>the  </a:t>
            </a:r>
            <a:r>
              <a:rPr sz="3100" spc="25" dirty="0"/>
              <a:t>cost </a:t>
            </a:r>
            <a:r>
              <a:rPr sz="3100" spc="-20" dirty="0"/>
              <a:t>function </a:t>
            </a:r>
            <a:r>
              <a:rPr sz="3100" spc="40" dirty="0"/>
              <a:t>to </a:t>
            </a:r>
            <a:r>
              <a:rPr sz="3100" spc="-10" dirty="0"/>
              <a:t>correspond </a:t>
            </a:r>
            <a:r>
              <a:rPr sz="3100" spc="40" dirty="0"/>
              <a:t>to </a:t>
            </a:r>
            <a:r>
              <a:rPr sz="3100" spc="-10" dirty="0"/>
              <a:t>points </a:t>
            </a:r>
            <a:r>
              <a:rPr sz="3100" spc="-5" dirty="0"/>
              <a:t>with </a:t>
            </a:r>
            <a:r>
              <a:rPr sz="3100" spc="-40" dirty="0"/>
              <a:t>undefined</a:t>
            </a:r>
            <a:r>
              <a:rPr sz="3100" spc="55" dirty="0"/>
              <a:t> </a:t>
            </a:r>
            <a:r>
              <a:rPr sz="3100" spc="-30" dirty="0"/>
              <a:t>gradient.</a:t>
            </a:r>
            <a:endParaRPr sz="3100"/>
          </a:p>
          <a:p>
            <a:pPr marL="344170" marR="5080">
              <a:lnSpc>
                <a:spcPct val="102200"/>
              </a:lnSpc>
              <a:spcBef>
                <a:spcPts val="3195"/>
              </a:spcBef>
            </a:pPr>
            <a:r>
              <a:rPr sz="3100" spc="-95" dirty="0"/>
              <a:t>A </a:t>
            </a:r>
            <a:r>
              <a:rPr sz="3100" spc="-20" dirty="0"/>
              <a:t>function </a:t>
            </a:r>
            <a:r>
              <a:rPr sz="3100" spc="-80" dirty="0"/>
              <a:t>is </a:t>
            </a:r>
            <a:r>
              <a:rPr sz="3100" spc="-60" dirty="0"/>
              <a:t>differentiable </a:t>
            </a:r>
            <a:r>
              <a:rPr sz="3100" spc="-20" dirty="0"/>
              <a:t>at </a:t>
            </a:r>
            <a:r>
              <a:rPr sz="3100" spc="-100" dirty="0"/>
              <a:t>z </a:t>
            </a:r>
            <a:r>
              <a:rPr sz="3100" spc="-60" dirty="0"/>
              <a:t>only </a:t>
            </a:r>
            <a:r>
              <a:rPr sz="3100" spc="-80" dirty="0"/>
              <a:t>if </a:t>
            </a:r>
            <a:r>
              <a:rPr sz="3100" spc="25" dirty="0"/>
              <a:t>both </a:t>
            </a:r>
            <a:r>
              <a:rPr sz="3100" spc="-25" dirty="0"/>
              <a:t>the </a:t>
            </a:r>
            <a:r>
              <a:rPr sz="3100" spc="-50" dirty="0"/>
              <a:t>left </a:t>
            </a:r>
            <a:r>
              <a:rPr sz="3100" spc="-65" dirty="0"/>
              <a:t>derivative </a:t>
            </a:r>
            <a:r>
              <a:rPr sz="3100" spc="-25" dirty="0"/>
              <a:t>and  the right </a:t>
            </a:r>
            <a:r>
              <a:rPr sz="3100" spc="-65" dirty="0"/>
              <a:t>derivative </a:t>
            </a:r>
            <a:r>
              <a:rPr sz="3100" spc="-105" dirty="0"/>
              <a:t>are </a:t>
            </a:r>
            <a:r>
              <a:rPr sz="3100" spc="-40" dirty="0"/>
              <a:t>defined </a:t>
            </a:r>
            <a:r>
              <a:rPr sz="3100" spc="-25" dirty="0"/>
              <a:t>and </a:t>
            </a:r>
            <a:r>
              <a:rPr sz="3100" spc="-55" dirty="0"/>
              <a:t>equal </a:t>
            </a:r>
            <a:r>
              <a:rPr sz="3100" spc="40" dirty="0"/>
              <a:t>to </a:t>
            </a:r>
            <a:r>
              <a:rPr sz="3100" spc="-45" dirty="0"/>
              <a:t>each</a:t>
            </a:r>
            <a:r>
              <a:rPr sz="3100" spc="350" dirty="0"/>
              <a:t> </a:t>
            </a:r>
            <a:r>
              <a:rPr sz="3100" spc="-65" dirty="0"/>
              <a:t>other.</a:t>
            </a:r>
            <a:endParaRPr sz="3100"/>
          </a:p>
          <a:p>
            <a:pPr marL="344170" marR="594360">
              <a:lnSpc>
                <a:spcPct val="102200"/>
              </a:lnSpc>
              <a:spcBef>
                <a:spcPts val="3100"/>
              </a:spcBef>
            </a:pPr>
            <a:r>
              <a:rPr sz="3100" spc="-100" dirty="0"/>
              <a:t>The </a:t>
            </a:r>
            <a:r>
              <a:rPr sz="3100" spc="-20" dirty="0"/>
              <a:t>functions </a:t>
            </a:r>
            <a:r>
              <a:rPr sz="3100" spc="-30" dirty="0"/>
              <a:t>used </a:t>
            </a:r>
            <a:r>
              <a:rPr sz="3100" spc="-80" dirty="0"/>
              <a:t>in </a:t>
            </a:r>
            <a:r>
              <a:rPr sz="3100" spc="-25" dirty="0"/>
              <a:t>the </a:t>
            </a:r>
            <a:r>
              <a:rPr sz="3100" spc="5" dirty="0"/>
              <a:t>context </a:t>
            </a:r>
            <a:r>
              <a:rPr sz="3100" spc="-20" dirty="0"/>
              <a:t>of </a:t>
            </a:r>
            <a:r>
              <a:rPr sz="3100" spc="-75" dirty="0"/>
              <a:t>neural </a:t>
            </a:r>
            <a:r>
              <a:rPr sz="3100" spc="-10" dirty="0"/>
              <a:t>networks </a:t>
            </a:r>
            <a:r>
              <a:rPr sz="3100" spc="-80" dirty="0"/>
              <a:t>usually  </a:t>
            </a:r>
            <a:r>
              <a:rPr sz="3100" spc="-85" dirty="0"/>
              <a:t>have </a:t>
            </a:r>
            <a:r>
              <a:rPr sz="3100" spc="-40" dirty="0"/>
              <a:t>defined </a:t>
            </a:r>
            <a:r>
              <a:rPr sz="3100" spc="-50" dirty="0"/>
              <a:t>left </a:t>
            </a:r>
            <a:r>
              <a:rPr sz="3100" spc="-65" dirty="0"/>
              <a:t>derivatives </a:t>
            </a:r>
            <a:r>
              <a:rPr sz="3100" spc="-25" dirty="0"/>
              <a:t>and </a:t>
            </a:r>
            <a:r>
              <a:rPr sz="3100" spc="-40" dirty="0"/>
              <a:t>defined </a:t>
            </a:r>
            <a:r>
              <a:rPr sz="3100" spc="-25" dirty="0"/>
              <a:t>right</a:t>
            </a:r>
            <a:r>
              <a:rPr sz="3100" spc="365" dirty="0"/>
              <a:t> </a:t>
            </a:r>
            <a:r>
              <a:rPr sz="3100" spc="-55" dirty="0"/>
              <a:t>derivatives.</a:t>
            </a:r>
            <a:endParaRPr sz="3100"/>
          </a:p>
          <a:p>
            <a:pPr marL="344170" marR="513715">
              <a:lnSpc>
                <a:spcPct val="102200"/>
              </a:lnSpc>
              <a:spcBef>
                <a:spcPts val="3100"/>
              </a:spcBef>
            </a:pPr>
            <a:r>
              <a:rPr sz="3100" spc="-105" dirty="0"/>
              <a:t>In </a:t>
            </a:r>
            <a:r>
              <a:rPr sz="3100" spc="-25" dirty="0"/>
              <a:t>the </a:t>
            </a:r>
            <a:r>
              <a:rPr sz="3100" spc="-45" dirty="0"/>
              <a:t>case </a:t>
            </a:r>
            <a:r>
              <a:rPr sz="3100" spc="-20" dirty="0"/>
              <a:t>of </a:t>
            </a:r>
            <a:r>
              <a:rPr sz="3100" spc="-160" dirty="0"/>
              <a:t>g(z) </a:t>
            </a:r>
            <a:r>
              <a:rPr sz="3100" spc="65" dirty="0"/>
              <a:t>= </a:t>
            </a:r>
            <a:r>
              <a:rPr sz="3100" spc="-15" dirty="0"/>
              <a:t>max{0, </a:t>
            </a:r>
            <a:r>
              <a:rPr sz="3100" spc="-30" dirty="0"/>
              <a:t>z}, </a:t>
            </a:r>
            <a:r>
              <a:rPr sz="3100" spc="-25" dirty="0"/>
              <a:t>the </a:t>
            </a:r>
            <a:r>
              <a:rPr sz="3100" spc="-50" dirty="0"/>
              <a:t>left </a:t>
            </a:r>
            <a:r>
              <a:rPr sz="3100" spc="-65" dirty="0"/>
              <a:t>derivative </a:t>
            </a:r>
            <a:r>
              <a:rPr sz="3100" spc="-20" dirty="0"/>
              <a:t>at </a:t>
            </a:r>
            <a:r>
              <a:rPr sz="3100" spc="-100" dirty="0"/>
              <a:t>z </a:t>
            </a:r>
            <a:r>
              <a:rPr sz="3100" spc="65" dirty="0"/>
              <a:t>= </a:t>
            </a:r>
            <a:r>
              <a:rPr sz="3100" spc="15" dirty="0"/>
              <a:t>0 </a:t>
            </a:r>
            <a:r>
              <a:rPr sz="3100" spc="-80" dirty="0"/>
              <a:t>is </a:t>
            </a:r>
            <a:r>
              <a:rPr sz="3100" spc="15" dirty="0"/>
              <a:t>0  </a:t>
            </a:r>
            <a:r>
              <a:rPr sz="3100" spc="-25" dirty="0"/>
              <a:t>and the right </a:t>
            </a:r>
            <a:r>
              <a:rPr sz="3100" spc="-65" dirty="0"/>
              <a:t>derivative </a:t>
            </a:r>
            <a:r>
              <a:rPr sz="3100" spc="-80" dirty="0"/>
              <a:t>is</a:t>
            </a:r>
            <a:r>
              <a:rPr sz="3100" spc="160" dirty="0"/>
              <a:t> </a:t>
            </a:r>
            <a:r>
              <a:rPr sz="3100" spc="10" dirty="0"/>
              <a:t>1.</a:t>
            </a:r>
            <a:endParaRPr sz="31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66</a:t>
            </a:fld>
            <a:endParaRPr spc="-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9701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95" dirty="0"/>
              <a:t>Hidden</a:t>
            </a:r>
            <a:r>
              <a:rPr sz="7200" spc="-75" dirty="0"/>
              <a:t> </a:t>
            </a:r>
            <a:r>
              <a:rPr sz="7200" spc="-110" dirty="0"/>
              <a:t>units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150704"/>
            <a:ext cx="106286" cy="106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557356"/>
            <a:ext cx="106286" cy="106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595708"/>
            <a:ext cx="106286" cy="106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6634060"/>
            <a:ext cx="106286" cy="106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7672413"/>
            <a:ext cx="106286" cy="106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7600" y="2974848"/>
            <a:ext cx="11025505" cy="52774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401955" algn="just">
              <a:lnSpc>
                <a:spcPct val="102800"/>
              </a:lnSpc>
              <a:spcBef>
                <a:spcPts val="45"/>
              </a:spcBef>
            </a:pPr>
            <a:r>
              <a:rPr sz="2350" spc="-3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2350" spc="-25" dirty="0">
                <a:solidFill>
                  <a:srgbClr val="FFFFFF"/>
                </a:solidFill>
                <a:latin typeface="Arial"/>
                <a:cs typeface="Arial"/>
              </a:rPr>
              <a:t>implementations </a:t>
            </a:r>
            <a:r>
              <a:rPr sz="2350" spc="-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350" spc="-5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2350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350" spc="-35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usually </a:t>
            </a:r>
            <a:r>
              <a:rPr sz="2350" spc="-30" dirty="0">
                <a:solidFill>
                  <a:srgbClr val="FFFFFF"/>
                </a:solidFill>
                <a:latin typeface="Arial"/>
                <a:cs typeface="Arial"/>
              </a:rPr>
              <a:t>return </a:t>
            </a:r>
            <a:r>
              <a:rPr sz="2350" spc="-3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350" spc="-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35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350" dirty="0">
                <a:solidFill>
                  <a:srgbClr val="FFFFFF"/>
                </a:solidFill>
                <a:latin typeface="Arial"/>
                <a:cs typeface="Arial"/>
              </a:rPr>
              <a:t>one-  </a:t>
            </a:r>
            <a:r>
              <a:rPr sz="2350" spc="-15" dirty="0">
                <a:solidFill>
                  <a:srgbClr val="FFFFFF"/>
                </a:solidFill>
                <a:latin typeface="Arial"/>
                <a:cs typeface="Arial"/>
              </a:rPr>
              <a:t>sided </a:t>
            </a:r>
            <a:r>
              <a:rPr sz="2350" spc="-45" dirty="0">
                <a:solidFill>
                  <a:srgbClr val="FFFFFF"/>
                </a:solidFill>
                <a:latin typeface="Arial"/>
                <a:cs typeface="Arial"/>
              </a:rPr>
              <a:t>derivatives </a:t>
            </a:r>
            <a:r>
              <a:rPr sz="2350" spc="-35" dirty="0">
                <a:solidFill>
                  <a:srgbClr val="FFFFFF"/>
                </a:solidFill>
                <a:latin typeface="Arial"/>
                <a:cs typeface="Arial"/>
              </a:rPr>
              <a:t>rather </a:t>
            </a:r>
            <a:r>
              <a:rPr sz="2350" spc="-25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2350" spc="-20" dirty="0">
                <a:solidFill>
                  <a:srgbClr val="FFFFFF"/>
                </a:solidFill>
                <a:latin typeface="Arial"/>
                <a:cs typeface="Arial"/>
              </a:rPr>
              <a:t>reporting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35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350" spc="-50" dirty="0">
                <a:solidFill>
                  <a:srgbClr val="FFFFFF"/>
                </a:solidFill>
                <a:latin typeface="Arial"/>
                <a:cs typeface="Arial"/>
              </a:rPr>
              <a:t>derivative 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350" spc="-30" dirty="0">
                <a:solidFill>
                  <a:srgbClr val="FFFFFF"/>
                </a:solidFill>
                <a:latin typeface="Arial"/>
                <a:cs typeface="Arial"/>
              </a:rPr>
              <a:t>undefined </a:t>
            </a: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350" spc="-50" dirty="0">
                <a:solidFill>
                  <a:srgbClr val="FFFFFF"/>
                </a:solidFill>
                <a:latin typeface="Arial"/>
                <a:cs typeface="Arial"/>
              </a:rPr>
              <a:t>raising </a:t>
            </a:r>
            <a:r>
              <a:rPr sz="2350" spc="-55" dirty="0">
                <a:solidFill>
                  <a:srgbClr val="FFFFFF"/>
                </a:solidFill>
                <a:latin typeface="Arial"/>
                <a:cs typeface="Arial"/>
              </a:rPr>
              <a:t>an  </a:t>
            </a:r>
            <a:r>
              <a:rPr sz="2350" spc="-70" dirty="0">
                <a:solidFill>
                  <a:srgbClr val="FFFFFF"/>
                </a:solidFill>
                <a:latin typeface="Arial"/>
                <a:cs typeface="Arial"/>
              </a:rPr>
              <a:t>error.</a:t>
            </a:r>
            <a:endParaRPr sz="2350">
              <a:latin typeface="Arial"/>
              <a:cs typeface="Arial"/>
            </a:endParaRPr>
          </a:p>
          <a:p>
            <a:pPr marL="12700" marR="113030">
              <a:lnSpc>
                <a:spcPct val="102800"/>
              </a:lnSpc>
              <a:spcBef>
                <a:spcPts val="2400"/>
              </a:spcBef>
            </a:pPr>
            <a:r>
              <a:rPr sz="2350" spc="-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350" spc="-45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350" spc="-45" dirty="0">
                <a:solidFill>
                  <a:srgbClr val="FFFFFF"/>
                </a:solidFill>
                <a:latin typeface="Arial"/>
                <a:cs typeface="Arial"/>
              </a:rPr>
              <a:t>heuristically </a:t>
            </a:r>
            <a:r>
              <a:rPr sz="2350" spc="-35" dirty="0">
                <a:solidFill>
                  <a:srgbClr val="FFFFFF"/>
                </a:solidFill>
                <a:latin typeface="Arial"/>
                <a:cs typeface="Arial"/>
              </a:rPr>
              <a:t>justified </a:t>
            </a: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350" spc="-30" dirty="0">
                <a:solidFill>
                  <a:srgbClr val="FFFFFF"/>
                </a:solidFill>
                <a:latin typeface="Arial"/>
                <a:cs typeface="Arial"/>
              </a:rPr>
              <a:t>observing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350" spc="-15" dirty="0">
                <a:solidFill>
                  <a:srgbClr val="FFFFFF"/>
                </a:solidFill>
                <a:latin typeface="Arial"/>
                <a:cs typeface="Arial"/>
              </a:rPr>
              <a:t>gradient-based optimisation </a:t>
            </a: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350" spc="-75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350" spc="-30" dirty="0">
                <a:solidFill>
                  <a:srgbClr val="FFFFFF"/>
                </a:solidFill>
                <a:latin typeface="Arial"/>
                <a:cs typeface="Arial"/>
              </a:rPr>
              <a:t>digital </a:t>
            </a:r>
            <a:r>
              <a:rPr sz="2350" spc="5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subject </a:t>
            </a:r>
            <a:r>
              <a:rPr sz="235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350" spc="-40" dirty="0">
                <a:solidFill>
                  <a:srgbClr val="FFFFFF"/>
                </a:solidFill>
                <a:latin typeface="Arial"/>
                <a:cs typeface="Arial"/>
              </a:rPr>
              <a:t>numerical </a:t>
            </a:r>
            <a:r>
              <a:rPr sz="2350" spc="-45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r>
              <a:rPr sz="235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70" dirty="0">
                <a:solidFill>
                  <a:srgbClr val="FFFFFF"/>
                </a:solidFill>
                <a:latin typeface="Arial"/>
                <a:cs typeface="Arial"/>
              </a:rPr>
              <a:t>anyway.</a:t>
            </a:r>
            <a:endParaRPr sz="2350">
              <a:latin typeface="Arial"/>
              <a:cs typeface="Arial"/>
            </a:endParaRPr>
          </a:p>
          <a:p>
            <a:pPr marL="12700" marR="1754505">
              <a:lnSpc>
                <a:spcPct val="102800"/>
              </a:lnSpc>
              <a:spcBef>
                <a:spcPts val="2405"/>
              </a:spcBef>
            </a:pPr>
            <a:r>
              <a:rPr sz="2350" spc="-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important </a:t>
            </a:r>
            <a:r>
              <a:rPr sz="2350" dirty="0">
                <a:solidFill>
                  <a:srgbClr val="FFFFFF"/>
                </a:solidFill>
                <a:latin typeface="Arial"/>
                <a:cs typeface="Arial"/>
              </a:rPr>
              <a:t>point 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350" spc="-6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practice </a:t>
            </a:r>
            <a:r>
              <a:rPr sz="2350" spc="-3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350" spc="-2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350" spc="-65" dirty="0">
                <a:solidFill>
                  <a:srgbClr val="FFFFFF"/>
                </a:solidFill>
                <a:latin typeface="Arial"/>
                <a:cs typeface="Arial"/>
              </a:rPr>
              <a:t>safely </a:t>
            </a:r>
            <a:r>
              <a:rPr sz="2350" spc="-35" dirty="0">
                <a:solidFill>
                  <a:srgbClr val="FFFFFF"/>
                </a:solidFill>
                <a:latin typeface="Arial"/>
                <a:cs typeface="Arial"/>
              </a:rPr>
              <a:t>disregard </a:t>
            </a:r>
            <a:r>
              <a:rPr sz="235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350" spc="10" dirty="0">
                <a:solidFill>
                  <a:srgbClr val="FFFFFF"/>
                </a:solidFill>
                <a:latin typeface="Arial"/>
                <a:cs typeface="Arial"/>
              </a:rPr>
              <a:t>non-  </a:t>
            </a:r>
            <a:r>
              <a:rPr sz="2350" spc="-45" dirty="0">
                <a:solidFill>
                  <a:srgbClr val="FFFFFF"/>
                </a:solidFill>
                <a:latin typeface="Arial"/>
                <a:cs typeface="Arial"/>
              </a:rPr>
              <a:t>differentiability </a:t>
            </a:r>
            <a:r>
              <a:rPr sz="2350" spc="-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350" spc="-20" dirty="0">
                <a:solidFill>
                  <a:srgbClr val="FFFFFF"/>
                </a:solidFill>
                <a:latin typeface="Arial"/>
                <a:cs typeface="Arial"/>
              </a:rPr>
              <a:t>the hidden</a:t>
            </a:r>
            <a:r>
              <a:rPr sz="23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02800"/>
              </a:lnSpc>
              <a:spcBef>
                <a:spcPts val="2400"/>
              </a:spcBef>
            </a:pPr>
            <a:r>
              <a:rPr sz="2350" spc="-45" dirty="0">
                <a:solidFill>
                  <a:srgbClr val="FFFFFF"/>
                </a:solidFill>
                <a:latin typeface="Arial"/>
                <a:cs typeface="Arial"/>
              </a:rPr>
              <a:t>Deeper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2350" spc="-20" dirty="0">
                <a:solidFill>
                  <a:srgbClr val="FFFFFF"/>
                </a:solidFill>
                <a:latin typeface="Arial"/>
                <a:cs typeface="Arial"/>
              </a:rPr>
              <a:t>often </a:t>
            </a:r>
            <a:r>
              <a:rPr sz="2350" spc="-8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350" spc="-4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35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350" spc="-50" dirty="0">
                <a:solidFill>
                  <a:srgbClr val="FFFFFF"/>
                </a:solidFill>
                <a:latin typeface="Arial"/>
                <a:cs typeface="Arial"/>
              </a:rPr>
              <a:t>use far </a:t>
            </a:r>
            <a:r>
              <a:rPr sz="2350" spc="-35" dirty="0">
                <a:solidFill>
                  <a:srgbClr val="FFFFFF"/>
                </a:solidFill>
                <a:latin typeface="Arial"/>
                <a:cs typeface="Arial"/>
              </a:rPr>
              <a:t>fewer </a:t>
            </a:r>
            <a:r>
              <a:rPr sz="2350" spc="-30" dirty="0">
                <a:solidFill>
                  <a:srgbClr val="FFFFFF"/>
                </a:solidFill>
                <a:latin typeface="Arial"/>
                <a:cs typeface="Arial"/>
              </a:rPr>
              <a:t>units </a:t>
            </a:r>
            <a:r>
              <a:rPr sz="2350" spc="-20" dirty="0">
                <a:solidFill>
                  <a:srgbClr val="FFFFFF"/>
                </a:solidFill>
                <a:latin typeface="Arial"/>
                <a:cs typeface="Arial"/>
              </a:rPr>
              <a:t>per </a:t>
            </a:r>
            <a:r>
              <a:rPr sz="2350" spc="-70" dirty="0">
                <a:solidFill>
                  <a:srgbClr val="FFFFFF"/>
                </a:solidFill>
                <a:latin typeface="Arial"/>
                <a:cs typeface="Arial"/>
              </a:rPr>
              <a:t>layer </a:t>
            </a:r>
            <a:r>
              <a:rPr sz="2350" spc="-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350" spc="-50" dirty="0">
                <a:solidFill>
                  <a:srgbClr val="FFFFFF"/>
                </a:solidFill>
                <a:latin typeface="Arial"/>
                <a:cs typeface="Arial"/>
              </a:rPr>
              <a:t>far </a:t>
            </a:r>
            <a:r>
              <a:rPr sz="2350" spc="-35" dirty="0">
                <a:solidFill>
                  <a:srgbClr val="FFFFFF"/>
                </a:solidFill>
                <a:latin typeface="Arial"/>
                <a:cs typeface="Arial"/>
              </a:rPr>
              <a:t>fewer  </a:t>
            </a:r>
            <a:r>
              <a:rPr sz="2350" spc="-30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350" spc="-20" dirty="0">
                <a:solidFill>
                  <a:srgbClr val="FFFFFF"/>
                </a:solidFill>
                <a:latin typeface="Arial"/>
                <a:cs typeface="Arial"/>
              </a:rPr>
              <a:t>and often </a:t>
            </a:r>
            <a:r>
              <a:rPr sz="2350" spc="-55" dirty="0">
                <a:solidFill>
                  <a:srgbClr val="FFFFFF"/>
                </a:solidFill>
                <a:latin typeface="Arial"/>
                <a:cs typeface="Arial"/>
              </a:rPr>
              <a:t>generalise </a:t>
            </a:r>
            <a:r>
              <a:rPr sz="235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35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350" spc="-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2350" spc="-15" dirty="0">
                <a:solidFill>
                  <a:srgbClr val="FFFFFF"/>
                </a:solidFill>
                <a:latin typeface="Arial"/>
                <a:cs typeface="Arial"/>
              </a:rPr>
              <a:t>set, </a:t>
            </a:r>
            <a:r>
              <a:rPr sz="2350" spc="2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350" spc="-8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350" spc="-4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350" spc="-20" dirty="0">
                <a:solidFill>
                  <a:srgbClr val="FFFFFF"/>
                </a:solidFill>
                <a:latin typeface="Arial"/>
                <a:cs typeface="Arial"/>
              </a:rPr>
              <a:t>often </a:t>
            </a:r>
            <a:r>
              <a:rPr sz="2350" spc="-40" dirty="0">
                <a:solidFill>
                  <a:srgbClr val="FFFFFF"/>
                </a:solidFill>
                <a:latin typeface="Arial"/>
                <a:cs typeface="Arial"/>
              </a:rPr>
              <a:t>harder </a:t>
            </a:r>
            <a:r>
              <a:rPr sz="2350" spc="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350" spc="4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15" dirty="0">
                <a:solidFill>
                  <a:srgbClr val="FFFFFF"/>
                </a:solidFill>
                <a:latin typeface="Arial"/>
                <a:cs typeface="Arial"/>
              </a:rPr>
              <a:t>optimise.</a:t>
            </a:r>
            <a:endParaRPr sz="2350">
              <a:latin typeface="Arial"/>
              <a:cs typeface="Arial"/>
            </a:endParaRPr>
          </a:p>
          <a:p>
            <a:pPr marL="12700" marR="273050">
              <a:lnSpc>
                <a:spcPct val="102800"/>
              </a:lnSpc>
              <a:spcBef>
                <a:spcPts val="2300"/>
              </a:spcBef>
            </a:pPr>
            <a:r>
              <a:rPr sz="2350" spc="-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350" spc="-55" dirty="0">
                <a:solidFill>
                  <a:srgbClr val="FFFFFF"/>
                </a:solidFill>
                <a:latin typeface="Arial"/>
                <a:cs typeface="Arial"/>
              </a:rPr>
              <a:t>ideal </a:t>
            </a:r>
            <a:r>
              <a:rPr sz="2350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350" spc="-30" dirty="0">
                <a:solidFill>
                  <a:srgbClr val="FFFFFF"/>
                </a:solidFill>
                <a:latin typeface="Arial"/>
                <a:cs typeface="Arial"/>
              </a:rPr>
              <a:t>architecture </a:t>
            </a:r>
            <a:r>
              <a:rPr sz="2350" spc="-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350" spc="-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350" spc="-15" dirty="0">
                <a:solidFill>
                  <a:srgbClr val="FFFFFF"/>
                </a:solidFill>
                <a:latin typeface="Arial"/>
                <a:cs typeface="Arial"/>
              </a:rPr>
              <a:t>task </a:t>
            </a:r>
            <a:r>
              <a:rPr sz="2350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be found </a:t>
            </a:r>
            <a:r>
              <a:rPr sz="2350" spc="-80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350" spc="-30" dirty="0">
                <a:solidFill>
                  <a:srgbClr val="FFFFFF"/>
                </a:solidFill>
                <a:latin typeface="Arial"/>
                <a:cs typeface="Arial"/>
              </a:rPr>
              <a:t>experimentation </a:t>
            </a:r>
            <a:r>
              <a:rPr sz="2350" spc="-10" dirty="0">
                <a:solidFill>
                  <a:srgbClr val="FFFFFF"/>
                </a:solidFill>
                <a:latin typeface="Arial"/>
                <a:cs typeface="Arial"/>
              </a:rPr>
              <a:t>guided  by </a:t>
            </a:r>
            <a:r>
              <a:rPr sz="2350" spc="-15" dirty="0">
                <a:solidFill>
                  <a:srgbClr val="FFFFFF"/>
                </a:solidFill>
                <a:latin typeface="Arial"/>
                <a:cs typeface="Arial"/>
              </a:rPr>
              <a:t>monitoring </a:t>
            </a:r>
            <a:r>
              <a:rPr sz="235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350" spc="-40" dirty="0">
                <a:solidFill>
                  <a:srgbClr val="FFFFFF"/>
                </a:solidFill>
                <a:latin typeface="Arial"/>
                <a:cs typeface="Arial"/>
              </a:rPr>
              <a:t>validation </a:t>
            </a:r>
            <a:r>
              <a:rPr sz="2350" spc="-2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23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-70" dirty="0">
                <a:solidFill>
                  <a:srgbClr val="FFFFFF"/>
                </a:solidFill>
                <a:latin typeface="Arial"/>
                <a:cs typeface="Arial"/>
              </a:rPr>
              <a:t>error.</a:t>
            </a:r>
            <a:endParaRPr sz="23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67</a:t>
            </a:fld>
            <a:endParaRPr spc="-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9424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25" dirty="0"/>
              <a:t>Universal</a:t>
            </a:r>
            <a:r>
              <a:rPr sz="7200" spc="-65" dirty="0"/>
              <a:t> </a:t>
            </a:r>
            <a:r>
              <a:rPr sz="7200" spc="-95" dirty="0"/>
              <a:t>approximation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12706"/>
            <a:ext cx="122389" cy="12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198378"/>
            <a:ext cx="122389" cy="12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384050"/>
            <a:ext cx="122389" cy="12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6150622"/>
            <a:ext cx="122389" cy="12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7755394"/>
            <a:ext cx="122389" cy="123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8400" y="2814827"/>
            <a:ext cx="10991850" cy="5611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75"/>
              </a:spcBef>
            </a:pPr>
            <a:r>
              <a:rPr sz="2700" spc="-8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00" spc="-75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2700" spc="-10" dirty="0">
                <a:solidFill>
                  <a:srgbClr val="FFFFFF"/>
                </a:solidFill>
                <a:latin typeface="Arial"/>
                <a:cs typeface="Arial"/>
              </a:rPr>
              <a:t>model,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700" spc="-5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70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00" spc="15" dirty="0">
                <a:solidFill>
                  <a:srgbClr val="FFFFFF"/>
                </a:solidFill>
                <a:latin typeface="Arial"/>
                <a:cs typeface="Arial"/>
              </a:rPr>
              <a:t>outputs </a:t>
            </a:r>
            <a:r>
              <a:rPr sz="2700" spc="-90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700" spc="-30" dirty="0">
                <a:solidFill>
                  <a:srgbClr val="FFFFFF"/>
                </a:solidFill>
                <a:latin typeface="Arial"/>
                <a:cs typeface="Arial"/>
              </a:rPr>
              <a:t>matrix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multiplication, 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700" spc="-1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700" spc="-35" dirty="0">
                <a:solidFill>
                  <a:srgbClr val="FFFFFF"/>
                </a:solidFill>
                <a:latin typeface="Arial"/>
                <a:cs typeface="Arial"/>
              </a:rPr>
              <a:t>definition </a:t>
            </a:r>
            <a:r>
              <a:rPr sz="2700" spc="-40" dirty="0">
                <a:solidFill>
                  <a:srgbClr val="FFFFFF"/>
                </a:solidFill>
                <a:latin typeface="Arial"/>
                <a:cs typeface="Arial"/>
              </a:rPr>
              <a:t>represent </a:t>
            </a:r>
            <a:r>
              <a:rPr sz="2700" spc="-50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2700" spc="-75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27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functions.</a:t>
            </a:r>
            <a:endParaRPr sz="2700">
              <a:latin typeface="Arial"/>
              <a:cs typeface="Arial"/>
            </a:endParaRPr>
          </a:p>
          <a:p>
            <a:pPr marL="12700" marR="287020">
              <a:lnSpc>
                <a:spcPct val="101899"/>
              </a:lnSpc>
              <a:spcBef>
                <a:spcPts val="2795"/>
              </a:spcBef>
            </a:pPr>
            <a:r>
              <a:rPr sz="2700" spc="-4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700" spc="-50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spc="-35" dirty="0">
                <a:solidFill>
                  <a:srgbClr val="FFFFFF"/>
                </a:solidFill>
                <a:latin typeface="Arial"/>
                <a:cs typeface="Arial"/>
              </a:rPr>
              <a:t>advantage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00" spc="-25" dirty="0">
                <a:solidFill>
                  <a:srgbClr val="FFFFFF"/>
                </a:solidFill>
                <a:latin typeface="Arial"/>
                <a:cs typeface="Arial"/>
              </a:rPr>
              <a:t>being </a:t>
            </a:r>
            <a:r>
              <a:rPr sz="2700" spc="-75" dirty="0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sz="270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00" spc="-40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2700" spc="-25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sz="2700" spc="-4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700" spc="-40" dirty="0">
                <a:solidFill>
                  <a:srgbClr val="FFFFFF"/>
                </a:solidFill>
                <a:latin typeface="Arial"/>
                <a:cs typeface="Arial"/>
              </a:rPr>
              <a:t>loss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functions  </a:t>
            </a:r>
            <a:r>
              <a:rPr sz="2700" spc="-45" dirty="0">
                <a:solidFill>
                  <a:srgbClr val="FFFFFF"/>
                </a:solidFill>
                <a:latin typeface="Arial"/>
                <a:cs typeface="Arial"/>
              </a:rPr>
              <a:t>result </a:t>
            </a:r>
            <a:r>
              <a:rPr sz="2700" spc="-6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00" spc="-25" dirty="0">
                <a:solidFill>
                  <a:srgbClr val="FFFFFF"/>
                </a:solidFill>
                <a:latin typeface="Arial"/>
                <a:cs typeface="Arial"/>
              </a:rPr>
              <a:t>convex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optimisation problems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700" spc="-25" dirty="0">
                <a:solidFill>
                  <a:srgbClr val="FFFFFF"/>
                </a:solidFill>
                <a:latin typeface="Arial"/>
                <a:cs typeface="Arial"/>
              </a:rPr>
              <a:t>applied </a:t>
            </a:r>
            <a:r>
              <a:rPr sz="270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00" spc="-75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2700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models.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700" spc="-50" dirty="0">
                <a:solidFill>
                  <a:srgbClr val="FFFFFF"/>
                </a:solidFill>
                <a:latin typeface="Arial"/>
                <a:cs typeface="Arial"/>
              </a:rPr>
              <a:t>Unfortunately,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often </a:t>
            </a:r>
            <a:r>
              <a:rPr sz="2700" spc="5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270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00" spc="-60" dirty="0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sz="2700" spc="-55" dirty="0">
                <a:solidFill>
                  <a:srgbClr val="FFFFFF"/>
                </a:solidFill>
                <a:latin typeface="Arial"/>
                <a:cs typeface="Arial"/>
              </a:rPr>
              <a:t>nonlinear</a:t>
            </a:r>
            <a:r>
              <a:rPr sz="270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functions.</a:t>
            </a:r>
            <a:endParaRPr sz="2700">
              <a:latin typeface="Arial"/>
              <a:cs typeface="Arial"/>
            </a:endParaRPr>
          </a:p>
          <a:p>
            <a:pPr marL="12700" marR="332740">
              <a:lnSpc>
                <a:spcPct val="101899"/>
              </a:lnSpc>
              <a:spcBef>
                <a:spcPts val="2700"/>
              </a:spcBef>
            </a:pPr>
            <a:r>
              <a:rPr sz="2700" spc="-1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700" spc="-30" dirty="0">
                <a:solidFill>
                  <a:srgbClr val="FFFFFF"/>
                </a:solidFill>
                <a:latin typeface="Arial"/>
                <a:cs typeface="Arial"/>
              </a:rPr>
              <a:t>first glance,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we might </a:t>
            </a:r>
            <a:r>
              <a:rPr sz="2700" spc="-35" dirty="0">
                <a:solidFill>
                  <a:srgbClr val="FFFFFF"/>
                </a:solidFill>
                <a:latin typeface="Arial"/>
                <a:cs typeface="Arial"/>
              </a:rPr>
              <a:t>presume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700" spc="-5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700" spc="-8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00" spc="-55" dirty="0">
                <a:solidFill>
                  <a:srgbClr val="FFFFFF"/>
                </a:solidFill>
                <a:latin typeface="Arial"/>
                <a:cs typeface="Arial"/>
              </a:rPr>
              <a:t>nonlinear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function  </a:t>
            </a:r>
            <a:r>
              <a:rPr sz="2700" spc="-55" dirty="0">
                <a:solidFill>
                  <a:srgbClr val="FFFFFF"/>
                </a:solidFill>
                <a:latin typeface="Arial"/>
                <a:cs typeface="Arial"/>
              </a:rPr>
              <a:t>requires </a:t>
            </a:r>
            <a:r>
              <a:rPr sz="2700" spc="-30" dirty="0">
                <a:solidFill>
                  <a:srgbClr val="FFFFFF"/>
                </a:solidFill>
                <a:latin typeface="Arial"/>
                <a:cs typeface="Arial"/>
              </a:rPr>
              <a:t>designing </a:t>
            </a:r>
            <a:r>
              <a:rPr sz="2700" spc="-8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00" spc="-40" dirty="0">
                <a:solidFill>
                  <a:srgbClr val="FFFFFF"/>
                </a:solidFill>
                <a:latin typeface="Arial"/>
                <a:cs typeface="Arial"/>
              </a:rPr>
              <a:t>specialised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700" spc="-65" dirty="0">
                <a:solidFill>
                  <a:srgbClr val="FFFFFF"/>
                </a:solidFill>
                <a:latin typeface="Arial"/>
                <a:cs typeface="Arial"/>
              </a:rPr>
              <a:t>family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for the </a:t>
            </a:r>
            <a:r>
              <a:rPr sz="2700" spc="-10" dirty="0">
                <a:solidFill>
                  <a:srgbClr val="FFFFFF"/>
                </a:solidFill>
                <a:latin typeface="Arial"/>
                <a:cs typeface="Arial"/>
              </a:rPr>
              <a:t>kind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00" spc="-50" dirty="0">
                <a:solidFill>
                  <a:srgbClr val="FFFFFF"/>
                </a:solidFill>
                <a:latin typeface="Arial"/>
                <a:cs typeface="Arial"/>
              </a:rPr>
              <a:t>nonlinearity 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700" spc="5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27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7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Arial"/>
                <a:cs typeface="Arial"/>
              </a:rPr>
              <a:t>learn.</a:t>
            </a:r>
            <a:endParaRPr sz="2700">
              <a:latin typeface="Arial"/>
              <a:cs typeface="Arial"/>
            </a:endParaRPr>
          </a:p>
          <a:p>
            <a:pPr marL="12700" marR="254000">
              <a:lnSpc>
                <a:spcPct val="101899"/>
              </a:lnSpc>
              <a:spcBef>
                <a:spcPts val="2800"/>
              </a:spcBef>
            </a:pPr>
            <a:r>
              <a:rPr sz="2700" spc="-65" dirty="0">
                <a:solidFill>
                  <a:srgbClr val="FFFFFF"/>
                </a:solidFill>
                <a:latin typeface="Arial"/>
                <a:cs typeface="Arial"/>
              </a:rPr>
              <a:t>Fortunately,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feedforward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hidden </a:t>
            </a:r>
            <a:r>
              <a:rPr sz="2700" spc="-70" dirty="0">
                <a:solidFill>
                  <a:srgbClr val="FFFFFF"/>
                </a:solidFill>
                <a:latin typeface="Arial"/>
                <a:cs typeface="Arial"/>
              </a:rPr>
              <a:t>layers </a:t>
            </a:r>
            <a:r>
              <a:rPr sz="2700" spc="-30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700" spc="-8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00" spc="-65" dirty="0">
                <a:solidFill>
                  <a:srgbClr val="FFFFFF"/>
                </a:solidFill>
                <a:latin typeface="Arial"/>
                <a:cs typeface="Arial"/>
              </a:rPr>
              <a:t>universal  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approximation</a:t>
            </a:r>
            <a:r>
              <a:rPr sz="2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Arial"/>
                <a:cs typeface="Arial"/>
              </a:rPr>
              <a:t>framework.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68</a:t>
            </a:fld>
            <a:endParaRPr spc="-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9424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25" dirty="0"/>
              <a:t>Universal</a:t>
            </a:r>
            <a:r>
              <a:rPr sz="7200" spc="-65" dirty="0"/>
              <a:t> </a:t>
            </a:r>
            <a:r>
              <a:rPr sz="7200" spc="-95" dirty="0"/>
              <a:t>approximation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10776"/>
            <a:ext cx="140103" cy="140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6304140"/>
            <a:ext cx="140103" cy="140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7184504"/>
            <a:ext cx="140103" cy="140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2789935"/>
            <a:ext cx="10870565" cy="56464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0800" marR="40005">
              <a:lnSpc>
                <a:spcPct val="102200"/>
              </a:lnSpc>
              <a:spcBef>
                <a:spcPts val="50"/>
              </a:spcBef>
            </a:pPr>
            <a:r>
              <a:rPr sz="3100" spc="-75" dirty="0">
                <a:solidFill>
                  <a:srgbClr val="FFFFFF"/>
                </a:solidFill>
                <a:latin typeface="Arial"/>
                <a:cs typeface="Arial"/>
              </a:rPr>
              <a:t>Specifically, </a:t>
            </a: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100" spc="-80" dirty="0">
                <a:solidFill>
                  <a:srgbClr val="FFFFFF"/>
                </a:solidFill>
                <a:latin typeface="Arial"/>
                <a:cs typeface="Arial"/>
              </a:rPr>
              <a:t>universal </a:t>
            </a:r>
            <a:r>
              <a:rPr sz="3100" spc="-30" dirty="0">
                <a:solidFill>
                  <a:srgbClr val="FFFFFF"/>
                </a:solidFill>
                <a:latin typeface="Arial"/>
                <a:cs typeface="Arial"/>
              </a:rPr>
              <a:t>approximation </a:t>
            </a:r>
            <a:r>
              <a:rPr sz="3100" spc="-35" dirty="0">
                <a:solidFill>
                  <a:srgbClr val="FFFFFF"/>
                </a:solidFill>
                <a:latin typeface="Arial"/>
                <a:cs typeface="Arial"/>
              </a:rPr>
              <a:t>theorem </a:t>
            </a:r>
            <a:r>
              <a:rPr sz="3100" spc="-30" dirty="0">
                <a:solidFill>
                  <a:srgbClr val="FFFFFF"/>
                </a:solidFill>
                <a:latin typeface="Arial"/>
                <a:cs typeface="Arial"/>
              </a:rPr>
              <a:t>states </a:t>
            </a:r>
            <a:r>
              <a:rPr sz="31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100" spc="-10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3100" spc="-30" dirty="0">
                <a:solidFill>
                  <a:srgbClr val="FFFFFF"/>
                </a:solidFill>
                <a:latin typeface="Arial"/>
                <a:cs typeface="Arial"/>
              </a:rPr>
              <a:t>feedforward </a:t>
            </a:r>
            <a:r>
              <a:rPr sz="3100" spc="-5" dirty="0">
                <a:solidFill>
                  <a:srgbClr val="FFFFFF"/>
                </a:solidFill>
                <a:latin typeface="Arial"/>
                <a:cs typeface="Arial"/>
              </a:rPr>
              <a:t>network with </a:t>
            </a:r>
            <a:r>
              <a:rPr sz="3100" spc="-1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100" spc="-85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3100" spc="20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3100" spc="-95" dirty="0">
                <a:solidFill>
                  <a:srgbClr val="FFFFFF"/>
                </a:solidFill>
                <a:latin typeface="Arial"/>
                <a:cs typeface="Arial"/>
              </a:rPr>
              <a:t>layer </a:t>
            </a: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3100" spc="-60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3100" spc="-45" dirty="0">
                <a:solidFill>
                  <a:srgbClr val="FFFFFF"/>
                </a:solidFill>
                <a:latin typeface="Arial"/>
                <a:cs typeface="Arial"/>
              </a:rPr>
              <a:t>one  </a:t>
            </a: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hidden </a:t>
            </a:r>
            <a:r>
              <a:rPr sz="3100" spc="-95" dirty="0">
                <a:solidFill>
                  <a:srgbClr val="FFFFFF"/>
                </a:solidFill>
                <a:latin typeface="Arial"/>
                <a:cs typeface="Arial"/>
              </a:rPr>
              <a:t>layer </a:t>
            </a:r>
            <a:r>
              <a:rPr sz="3100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100" spc="-8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3100" spc="-35" dirty="0">
                <a:solidFill>
                  <a:srgbClr val="FFFFFF"/>
                </a:solidFill>
                <a:latin typeface="Arial"/>
                <a:cs typeface="Arial"/>
              </a:rPr>
              <a:t>activation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100" spc="-30" dirty="0">
                <a:solidFill>
                  <a:srgbClr val="FFFFFF"/>
                </a:solidFill>
                <a:latin typeface="Arial"/>
                <a:cs typeface="Arial"/>
              </a:rPr>
              <a:t>approximate </a:t>
            </a:r>
            <a:r>
              <a:rPr sz="3100" spc="-85" dirty="0">
                <a:solidFill>
                  <a:srgbClr val="FFFFFF"/>
                </a:solidFill>
                <a:latin typeface="Arial"/>
                <a:cs typeface="Arial"/>
              </a:rPr>
              <a:t>any  </a:t>
            </a:r>
            <a:r>
              <a:rPr sz="3100" spc="-55" dirty="0">
                <a:solidFill>
                  <a:srgbClr val="FFFFFF"/>
                </a:solidFill>
                <a:latin typeface="Arial"/>
                <a:cs typeface="Arial"/>
              </a:rPr>
              <a:t>Borel measurable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3100" spc="-3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3100" spc="-45" dirty="0">
                <a:solidFill>
                  <a:srgbClr val="FFFFFF"/>
                </a:solidFill>
                <a:latin typeface="Arial"/>
                <a:cs typeface="Arial"/>
              </a:rPr>
              <a:t>one finite-dimensional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space </a:t>
            </a:r>
            <a:r>
              <a:rPr sz="3100" spc="4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100" spc="-3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3100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100" spc="-8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3100" spc="-45" dirty="0">
                <a:solidFill>
                  <a:srgbClr val="FFFFFF"/>
                </a:solidFill>
                <a:latin typeface="Arial"/>
                <a:cs typeface="Arial"/>
              </a:rPr>
              <a:t>desired </a:t>
            </a:r>
            <a:r>
              <a:rPr sz="3100" spc="-30" dirty="0">
                <a:solidFill>
                  <a:srgbClr val="FFFFFF"/>
                </a:solidFill>
                <a:latin typeface="Arial"/>
                <a:cs typeface="Arial"/>
              </a:rPr>
              <a:t>non-zero </a:t>
            </a:r>
            <a:r>
              <a:rPr sz="3100" spc="-15" dirty="0">
                <a:solidFill>
                  <a:srgbClr val="FFFFFF"/>
                </a:solidFill>
                <a:latin typeface="Arial"/>
                <a:cs typeface="Arial"/>
              </a:rPr>
              <a:t>amount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100" spc="-95" dirty="0">
                <a:solidFill>
                  <a:srgbClr val="FFFFFF"/>
                </a:solidFill>
                <a:latin typeface="Arial"/>
                <a:cs typeface="Arial"/>
              </a:rPr>
              <a:t>error, </a:t>
            </a: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provided  </a:t>
            </a:r>
            <a:r>
              <a:rPr sz="31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100" spc="-5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3100" spc="-8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100" spc="-70" dirty="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sz="3100" spc="-35" dirty="0">
                <a:solidFill>
                  <a:srgbClr val="FFFFFF"/>
                </a:solidFill>
                <a:latin typeface="Arial"/>
                <a:cs typeface="Arial"/>
              </a:rPr>
              <a:t>enough </a:t>
            </a: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hidden</a:t>
            </a:r>
            <a:r>
              <a:rPr sz="3100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30" dirty="0">
                <a:solidFill>
                  <a:srgbClr val="FFFFFF"/>
                </a:solidFill>
                <a:latin typeface="Arial"/>
                <a:cs typeface="Arial"/>
              </a:rPr>
              <a:t>units.</a:t>
            </a:r>
            <a:endParaRPr sz="3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279"/>
              </a:spcBef>
            </a:pPr>
            <a:r>
              <a:rPr sz="3100" spc="-9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100" spc="-6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holds </a:t>
            </a:r>
            <a:r>
              <a:rPr sz="3100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1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55" dirty="0">
                <a:solidFill>
                  <a:srgbClr val="FFFFFF"/>
                </a:solidFill>
                <a:latin typeface="Arial"/>
                <a:cs typeface="Arial"/>
              </a:rPr>
              <a:t>derivatives.</a:t>
            </a:r>
            <a:endParaRPr sz="3100">
              <a:latin typeface="Arial"/>
              <a:cs typeface="Arial"/>
            </a:endParaRPr>
          </a:p>
          <a:p>
            <a:pPr marL="50800" marR="43180">
              <a:lnSpc>
                <a:spcPct val="102200"/>
              </a:lnSpc>
              <a:spcBef>
                <a:spcPts val="3095"/>
              </a:spcBef>
            </a:pPr>
            <a:r>
              <a:rPr sz="3100" spc="-8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15" dirty="0">
                <a:solidFill>
                  <a:srgbClr val="FFFFFF"/>
                </a:solidFill>
                <a:latin typeface="Arial"/>
                <a:cs typeface="Arial"/>
              </a:rPr>
              <a:t>continuous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15" dirty="0">
                <a:solidFill>
                  <a:srgbClr val="FFFFFF"/>
                </a:solidFill>
                <a:latin typeface="Arial"/>
                <a:cs typeface="Arial"/>
              </a:rPr>
              <a:t>closed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 bounded </a:t>
            </a:r>
            <a:r>
              <a:rPr sz="3100" spc="-15" dirty="0">
                <a:solidFill>
                  <a:srgbClr val="FFFFFF"/>
                </a:solidFill>
                <a:latin typeface="Arial"/>
                <a:cs typeface="Arial"/>
              </a:rPr>
              <a:t>subset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1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75" spc="-30" baseline="26455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3100" spc="-8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100" spc="-55" dirty="0">
                <a:solidFill>
                  <a:srgbClr val="FFFFFF"/>
                </a:solidFill>
                <a:latin typeface="Arial"/>
                <a:cs typeface="Arial"/>
              </a:rPr>
              <a:t>Borel measurable </a:t>
            </a: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100" spc="-60" dirty="0">
                <a:solidFill>
                  <a:srgbClr val="FFFFFF"/>
                </a:solidFill>
                <a:latin typeface="Arial"/>
                <a:cs typeface="Arial"/>
              </a:rPr>
              <a:t>therefore may </a:t>
            </a:r>
            <a:r>
              <a:rPr sz="3100" spc="-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approximated </a:t>
            </a:r>
            <a:r>
              <a:rPr sz="3100" spc="-1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3100" spc="-10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3100" spc="-75" dirty="0">
                <a:solidFill>
                  <a:srgbClr val="FFFFFF"/>
                </a:solidFill>
                <a:latin typeface="Arial"/>
                <a:cs typeface="Arial"/>
              </a:rPr>
              <a:t>neural</a:t>
            </a: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 network.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69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2600" y="4292600"/>
            <a:ext cx="188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Lecture</a:t>
            </a:r>
            <a:r>
              <a:rPr spc="-7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9424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25" dirty="0"/>
              <a:t>Universal</a:t>
            </a:r>
            <a:r>
              <a:rPr sz="7200" spc="-65" dirty="0"/>
              <a:t> </a:t>
            </a:r>
            <a:r>
              <a:rPr sz="7200" spc="-95" dirty="0"/>
              <a:t>approximation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48876"/>
            <a:ext cx="140103" cy="140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411840"/>
            <a:ext cx="140103" cy="140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774804"/>
            <a:ext cx="140103" cy="140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7620368"/>
            <a:ext cx="140103" cy="140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6500" y="2828035"/>
            <a:ext cx="10713085" cy="5557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26364" algn="just">
              <a:lnSpc>
                <a:spcPct val="102200"/>
              </a:lnSpc>
              <a:spcBef>
                <a:spcPts val="50"/>
              </a:spcBef>
            </a:pPr>
            <a:r>
              <a:rPr sz="3100" spc="-9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100" spc="-7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3100" spc="-5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3100" spc="-60" dirty="0">
                <a:solidFill>
                  <a:srgbClr val="FFFFFF"/>
                </a:solidFill>
                <a:latin typeface="Arial"/>
                <a:cs typeface="Arial"/>
              </a:rPr>
              <a:t>may also </a:t>
            </a:r>
            <a:r>
              <a:rPr sz="3100" spc="-30" dirty="0">
                <a:solidFill>
                  <a:srgbClr val="FFFFFF"/>
                </a:solidFill>
                <a:latin typeface="Arial"/>
                <a:cs typeface="Arial"/>
              </a:rPr>
              <a:t>approximate </a:t>
            </a:r>
            <a:r>
              <a:rPr sz="3100" spc="-8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3100" spc="-10" dirty="0">
                <a:solidFill>
                  <a:srgbClr val="FFFFFF"/>
                </a:solidFill>
                <a:latin typeface="Arial"/>
                <a:cs typeface="Arial"/>
              </a:rPr>
              <a:t>mapping  </a:t>
            </a:r>
            <a:r>
              <a:rPr sz="3100" spc="-3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3100" spc="-8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3100" spc="-60" dirty="0">
                <a:solidFill>
                  <a:srgbClr val="FFFFFF"/>
                </a:solidFill>
                <a:latin typeface="Arial"/>
                <a:cs typeface="Arial"/>
              </a:rPr>
              <a:t>finite </a:t>
            </a:r>
            <a:r>
              <a:rPr sz="3100" spc="-50" dirty="0">
                <a:solidFill>
                  <a:srgbClr val="FFFFFF"/>
                </a:solidFill>
                <a:latin typeface="Arial"/>
                <a:cs typeface="Arial"/>
              </a:rPr>
              <a:t>dimensional </a:t>
            </a:r>
            <a:r>
              <a:rPr sz="3100" spc="-35" dirty="0">
                <a:solidFill>
                  <a:srgbClr val="FFFFFF"/>
                </a:solidFill>
                <a:latin typeface="Arial"/>
                <a:cs typeface="Arial"/>
              </a:rPr>
              <a:t>discrete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space </a:t>
            </a:r>
            <a:r>
              <a:rPr sz="3100" spc="4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100" spc="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70" dirty="0">
                <a:solidFill>
                  <a:srgbClr val="FFFFFF"/>
                </a:solidFill>
                <a:latin typeface="Arial"/>
                <a:cs typeface="Arial"/>
              </a:rPr>
              <a:t>another.</a:t>
            </a:r>
            <a:endParaRPr sz="3100">
              <a:latin typeface="Arial"/>
              <a:cs typeface="Arial"/>
            </a:endParaRPr>
          </a:p>
          <a:p>
            <a:pPr marL="12700" marR="22860" algn="just">
              <a:lnSpc>
                <a:spcPct val="102200"/>
              </a:lnSpc>
              <a:spcBef>
                <a:spcPts val="3195"/>
              </a:spcBef>
            </a:pPr>
            <a:r>
              <a:rPr sz="3100" spc="-85" dirty="0">
                <a:solidFill>
                  <a:srgbClr val="FFFFFF"/>
                </a:solidFill>
                <a:latin typeface="Arial"/>
                <a:cs typeface="Arial"/>
              </a:rPr>
              <a:t>Universal </a:t>
            </a:r>
            <a:r>
              <a:rPr sz="3100" spc="-30" dirty="0">
                <a:solidFill>
                  <a:srgbClr val="FFFFFF"/>
                </a:solidFill>
                <a:latin typeface="Arial"/>
                <a:cs typeface="Arial"/>
              </a:rPr>
              <a:t>approximation </a:t>
            </a:r>
            <a:r>
              <a:rPr sz="3100" spc="-35" dirty="0">
                <a:solidFill>
                  <a:srgbClr val="FFFFFF"/>
                </a:solidFill>
                <a:latin typeface="Arial"/>
                <a:cs typeface="Arial"/>
              </a:rPr>
              <a:t>theorems </a:t>
            </a:r>
            <a:r>
              <a:rPr sz="3100" spc="-8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3100" spc="-6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3100" spc="-45" dirty="0">
                <a:solidFill>
                  <a:srgbClr val="FFFFFF"/>
                </a:solidFill>
                <a:latin typeface="Arial"/>
                <a:cs typeface="Arial"/>
              </a:rPr>
              <a:t>been </a:t>
            </a: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proved </a:t>
            </a:r>
            <a:r>
              <a:rPr sz="3100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100" spc="-10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wider </a:t>
            </a:r>
            <a:r>
              <a:rPr sz="3100" spc="-45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100" spc="-35" dirty="0">
                <a:solidFill>
                  <a:srgbClr val="FFFFFF"/>
                </a:solidFill>
                <a:latin typeface="Arial"/>
                <a:cs typeface="Arial"/>
              </a:rPr>
              <a:t>activation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functions, </a:t>
            </a:r>
            <a:r>
              <a:rPr sz="3100" spc="-85" dirty="0">
                <a:solidFill>
                  <a:srgbClr val="FFFFFF"/>
                </a:solidFill>
                <a:latin typeface="Arial"/>
                <a:cs typeface="Arial"/>
              </a:rPr>
              <a:t>even</a:t>
            </a:r>
            <a:r>
              <a:rPr sz="31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85" dirty="0">
                <a:solidFill>
                  <a:srgbClr val="FFFFFF"/>
                </a:solidFill>
                <a:latin typeface="Arial"/>
                <a:cs typeface="Arial"/>
              </a:rPr>
              <a:t>RLUs</a:t>
            </a:r>
            <a:endParaRPr sz="3100">
              <a:latin typeface="Arial"/>
              <a:cs typeface="Arial"/>
            </a:endParaRPr>
          </a:p>
          <a:p>
            <a:pPr marL="12700" marR="5080" algn="just">
              <a:lnSpc>
                <a:spcPct val="102200"/>
              </a:lnSpc>
              <a:spcBef>
                <a:spcPts val="3100"/>
              </a:spcBef>
            </a:pPr>
            <a:r>
              <a:rPr sz="31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100" spc="-80" dirty="0">
                <a:solidFill>
                  <a:srgbClr val="FFFFFF"/>
                </a:solidFill>
                <a:latin typeface="Arial"/>
                <a:cs typeface="Arial"/>
              </a:rPr>
              <a:t>universal </a:t>
            </a:r>
            <a:r>
              <a:rPr sz="3100" spc="-30" dirty="0">
                <a:solidFill>
                  <a:srgbClr val="FFFFFF"/>
                </a:solidFill>
                <a:latin typeface="Arial"/>
                <a:cs typeface="Arial"/>
              </a:rPr>
              <a:t>approximation </a:t>
            </a:r>
            <a:r>
              <a:rPr sz="3100" spc="-35" dirty="0">
                <a:solidFill>
                  <a:srgbClr val="FFFFFF"/>
                </a:solidFill>
                <a:latin typeface="Arial"/>
                <a:cs typeface="Arial"/>
              </a:rPr>
              <a:t>theorem </a:t>
            </a:r>
            <a:r>
              <a:rPr sz="3100" spc="-55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31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100" spc="-65" dirty="0">
                <a:solidFill>
                  <a:srgbClr val="FFFFFF"/>
                </a:solidFill>
                <a:latin typeface="Arial"/>
                <a:cs typeface="Arial"/>
              </a:rPr>
              <a:t>regardless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3100" spc="-1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100" spc="-10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100" spc="-40" dirty="0">
                <a:solidFill>
                  <a:srgbClr val="FFFFFF"/>
                </a:solidFill>
                <a:latin typeface="Arial"/>
                <a:cs typeface="Arial"/>
              </a:rPr>
              <a:t>trying </a:t>
            </a:r>
            <a:r>
              <a:rPr sz="3100" spc="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100" spc="-55" dirty="0">
                <a:solidFill>
                  <a:srgbClr val="FFFFFF"/>
                </a:solidFill>
                <a:latin typeface="Arial"/>
                <a:cs typeface="Arial"/>
              </a:rPr>
              <a:t>learn, </a:t>
            </a:r>
            <a:r>
              <a:rPr sz="3100" spc="-1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100" spc="15" dirty="0">
                <a:solidFill>
                  <a:srgbClr val="FFFFFF"/>
                </a:solidFill>
                <a:latin typeface="Arial"/>
                <a:cs typeface="Arial"/>
              </a:rPr>
              <a:t>know </a:t>
            </a:r>
            <a:r>
              <a:rPr sz="31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100" spc="-1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100" spc="-70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3100" spc="-50" dirty="0">
                <a:solidFill>
                  <a:srgbClr val="FFFFFF"/>
                </a:solidFill>
                <a:latin typeface="Arial"/>
                <a:cs typeface="Arial"/>
              </a:rPr>
              <a:t>MLP  </a:t>
            </a:r>
            <a:r>
              <a:rPr sz="3100" spc="-6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100" spc="-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100" spc="-60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3100" spc="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100" spc="-55" dirty="0">
                <a:solidFill>
                  <a:srgbClr val="FFFFFF"/>
                </a:solidFill>
                <a:latin typeface="Arial"/>
                <a:cs typeface="Arial"/>
              </a:rPr>
              <a:t>represent </a:t>
            </a:r>
            <a:r>
              <a:rPr sz="3100" spc="-3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3100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15" dirty="0">
                <a:solidFill>
                  <a:srgbClr val="FFFFFF"/>
                </a:solidFill>
                <a:latin typeface="Arial"/>
                <a:cs typeface="Arial"/>
              </a:rPr>
              <a:t>function.</a:t>
            </a:r>
            <a:endParaRPr sz="3100">
              <a:latin typeface="Arial"/>
              <a:cs typeface="Arial"/>
            </a:endParaRPr>
          </a:p>
          <a:p>
            <a:pPr marL="12700" marR="1106170">
              <a:lnSpc>
                <a:spcPct val="102200"/>
              </a:lnSpc>
              <a:spcBef>
                <a:spcPts val="3100"/>
              </a:spcBef>
            </a:pPr>
            <a:r>
              <a:rPr sz="3100" spc="-9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100" spc="-15" dirty="0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sz="3100" spc="1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3100" spc="-50" dirty="0">
                <a:solidFill>
                  <a:srgbClr val="FFFFFF"/>
                </a:solidFill>
                <a:latin typeface="Arial"/>
                <a:cs typeface="Arial"/>
              </a:rPr>
              <a:t>guarantee </a:t>
            </a:r>
            <a:r>
              <a:rPr sz="31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100" spc="-3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100" spc="-70" dirty="0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3100" spc="-15" dirty="0">
                <a:solidFill>
                  <a:srgbClr val="FFFFFF"/>
                </a:solidFill>
                <a:latin typeface="Arial"/>
                <a:cs typeface="Arial"/>
              </a:rPr>
              <a:t>function, </a:t>
            </a:r>
            <a:r>
              <a:rPr sz="3100" spc="-6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3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45" dirty="0">
                <a:solidFill>
                  <a:srgbClr val="FFFFFF"/>
                </a:solidFill>
                <a:latin typeface="Arial"/>
                <a:cs typeface="Arial"/>
              </a:rPr>
              <a:t>represent.</a:t>
            </a:r>
            <a:endParaRPr sz="3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70</a:t>
            </a:fld>
            <a:endParaRPr spc="-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9424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25" dirty="0"/>
              <a:t>Universal</a:t>
            </a:r>
            <a:r>
              <a:rPr sz="7200" spc="-65" dirty="0"/>
              <a:t> </a:t>
            </a:r>
            <a:r>
              <a:rPr sz="7200" spc="-95" dirty="0"/>
              <a:t>approximation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2974759"/>
            <a:ext cx="99843" cy="10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3613823"/>
            <a:ext cx="99843" cy="100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4608486"/>
            <a:ext cx="99843" cy="10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603151"/>
            <a:ext cx="99843" cy="10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6242215"/>
            <a:ext cx="99843" cy="10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6881279"/>
            <a:ext cx="99843" cy="10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7875943"/>
            <a:ext cx="99843" cy="10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4900" y="2815335"/>
            <a:ext cx="10988040" cy="5623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Even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MLP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2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represent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function,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fail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reasons.</a:t>
            </a:r>
            <a:endParaRPr sz="2200">
              <a:latin typeface="Arial"/>
              <a:cs typeface="Arial"/>
            </a:endParaRPr>
          </a:p>
          <a:p>
            <a:pPr marL="12700" marR="881380">
              <a:lnSpc>
                <a:spcPct val="106100"/>
              </a:lnSpc>
              <a:spcBef>
                <a:spcPts val="2200"/>
              </a:spcBef>
            </a:pP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optimisation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2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60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corresponds </a:t>
            </a:r>
            <a:r>
              <a:rPr sz="22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desired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function.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6100"/>
              </a:lnSpc>
              <a:spcBef>
                <a:spcPts val="2200"/>
              </a:spcBef>
            </a:pP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issues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net optimisation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other optimisation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problem,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local  minima,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saddle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r>
              <a:rPr sz="2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might choose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wrong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due </a:t>
            </a:r>
            <a:r>
              <a:rPr sz="2200" spc="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overfitting.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200" spc="-60" dirty="0">
                <a:solidFill>
                  <a:srgbClr val="FFFFFF"/>
                </a:solidFill>
                <a:latin typeface="Arial"/>
                <a:cs typeface="Arial"/>
              </a:rPr>
              <a:t>free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lunch,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universally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superior machine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2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algorithm.</a:t>
            </a:r>
            <a:endParaRPr sz="2200">
              <a:latin typeface="Arial"/>
              <a:cs typeface="Arial"/>
            </a:endParaRPr>
          </a:p>
          <a:p>
            <a:pPr marL="12700" marR="151130">
              <a:lnSpc>
                <a:spcPct val="106100"/>
              </a:lnSpc>
              <a:spcBef>
                <a:spcPts val="2200"/>
              </a:spcBef>
            </a:pP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Feedforward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universal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system for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representing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functions,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sense 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that,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function,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exists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feedforward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network that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approximates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function.</a:t>
            </a:r>
            <a:endParaRPr sz="2200">
              <a:latin typeface="Arial"/>
              <a:cs typeface="Arial"/>
            </a:endParaRPr>
          </a:p>
          <a:p>
            <a:pPr marL="12700" marR="717550">
              <a:lnSpc>
                <a:spcPct val="106100"/>
              </a:lnSpc>
              <a:spcBef>
                <a:spcPts val="2300"/>
              </a:spcBef>
            </a:pP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universal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procedure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examining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specific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examples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choosing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generalise </a:t>
            </a:r>
            <a:r>
              <a:rPr sz="22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2200" spc="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set.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71</a:t>
            </a:fld>
            <a:endParaRPr spc="-5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9424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25" dirty="0"/>
              <a:t>Universal</a:t>
            </a:r>
            <a:r>
              <a:rPr sz="7200" spc="-65" dirty="0"/>
              <a:t> </a:t>
            </a:r>
            <a:r>
              <a:rPr sz="7200" spc="-95" dirty="0"/>
              <a:t>approximation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61728"/>
            <a:ext cx="117558" cy="118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614684"/>
            <a:ext cx="117558" cy="118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761240"/>
            <a:ext cx="117558" cy="118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7314196"/>
            <a:ext cx="117558" cy="11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103" rIns="0" bIns="0" rtlCol="0">
            <a:spAutoFit/>
          </a:bodyPr>
          <a:lstStyle/>
          <a:p>
            <a:pPr marL="293370" marR="119380">
              <a:lnSpc>
                <a:spcPct val="102600"/>
              </a:lnSpc>
              <a:spcBef>
                <a:spcPts val="45"/>
              </a:spcBef>
            </a:pPr>
            <a:r>
              <a:rPr spc="-85" dirty="0"/>
              <a:t>The </a:t>
            </a:r>
            <a:r>
              <a:rPr spc="-65" dirty="0"/>
              <a:t>universal </a:t>
            </a:r>
            <a:r>
              <a:rPr spc="-25" dirty="0"/>
              <a:t>approximation </a:t>
            </a:r>
            <a:r>
              <a:rPr spc="-30" dirty="0"/>
              <a:t>theorem </a:t>
            </a:r>
            <a:r>
              <a:rPr spc="-60" dirty="0"/>
              <a:t>says </a:t>
            </a:r>
            <a:r>
              <a:rPr spc="-5" dirty="0"/>
              <a:t>that </a:t>
            </a:r>
            <a:r>
              <a:rPr spc="-50" dirty="0"/>
              <a:t>there </a:t>
            </a:r>
            <a:r>
              <a:rPr spc="-40" dirty="0"/>
              <a:t>exists </a:t>
            </a:r>
            <a:r>
              <a:rPr spc="-85" dirty="0"/>
              <a:t>a </a:t>
            </a:r>
            <a:r>
              <a:rPr dirty="0"/>
              <a:t>network </a:t>
            </a:r>
            <a:r>
              <a:rPr spc="-60" dirty="0"/>
              <a:t>large  </a:t>
            </a:r>
            <a:r>
              <a:rPr spc="-30" dirty="0"/>
              <a:t>enough </a:t>
            </a:r>
            <a:r>
              <a:rPr spc="35" dirty="0"/>
              <a:t>to </a:t>
            </a:r>
            <a:r>
              <a:rPr spc="-60" dirty="0"/>
              <a:t>achieve </a:t>
            </a:r>
            <a:r>
              <a:rPr spc="-70" dirty="0"/>
              <a:t>any </a:t>
            </a:r>
            <a:r>
              <a:rPr spc="-45" dirty="0"/>
              <a:t>degree </a:t>
            </a:r>
            <a:r>
              <a:rPr spc="-15" dirty="0"/>
              <a:t>of </a:t>
            </a:r>
            <a:r>
              <a:rPr spc="-20" dirty="0"/>
              <a:t>accuracy </a:t>
            </a:r>
            <a:r>
              <a:rPr spc="-10" dirty="0"/>
              <a:t>we </a:t>
            </a:r>
            <a:r>
              <a:rPr spc="-45" dirty="0"/>
              <a:t>desire, </a:t>
            </a:r>
            <a:r>
              <a:rPr spc="25" dirty="0"/>
              <a:t>but </a:t>
            </a:r>
            <a:r>
              <a:rPr spc="-25" dirty="0"/>
              <a:t>the </a:t>
            </a:r>
            <a:r>
              <a:rPr spc="-30" dirty="0"/>
              <a:t>theorem </a:t>
            </a:r>
            <a:r>
              <a:rPr spc="-15" dirty="0"/>
              <a:t>does  </a:t>
            </a:r>
            <a:r>
              <a:rPr spc="10" dirty="0"/>
              <a:t>not </a:t>
            </a:r>
            <a:r>
              <a:rPr spc="-70" dirty="0"/>
              <a:t>say </a:t>
            </a:r>
            <a:r>
              <a:rPr spc="15" dirty="0"/>
              <a:t>how </a:t>
            </a:r>
            <a:r>
              <a:rPr spc="-60" dirty="0"/>
              <a:t>large </a:t>
            </a:r>
            <a:r>
              <a:rPr spc="-30" dirty="0"/>
              <a:t>this </a:t>
            </a:r>
            <a:r>
              <a:rPr dirty="0"/>
              <a:t>network </a:t>
            </a:r>
            <a:r>
              <a:rPr spc="-55" dirty="0"/>
              <a:t>will</a:t>
            </a:r>
            <a:r>
              <a:rPr spc="165" dirty="0"/>
              <a:t> </a:t>
            </a:r>
            <a:r>
              <a:rPr spc="-5" dirty="0"/>
              <a:t>be.</a:t>
            </a:r>
          </a:p>
          <a:p>
            <a:pPr marL="293370" marR="5080">
              <a:lnSpc>
                <a:spcPct val="102600"/>
              </a:lnSpc>
              <a:spcBef>
                <a:spcPts val="2600"/>
              </a:spcBef>
            </a:pPr>
            <a:r>
              <a:rPr spc="-55" dirty="0"/>
              <a:t>Unfortunately, </a:t>
            </a:r>
            <a:r>
              <a:rPr spc="-65" dirty="0"/>
              <a:t>in </a:t>
            </a:r>
            <a:r>
              <a:rPr spc="-25" dirty="0"/>
              <a:t>the </a:t>
            </a:r>
            <a:r>
              <a:rPr spc="-15" dirty="0"/>
              <a:t>worse </a:t>
            </a:r>
            <a:r>
              <a:rPr spc="-30" dirty="0"/>
              <a:t>case, </a:t>
            </a:r>
            <a:r>
              <a:rPr spc="-60" dirty="0"/>
              <a:t>an </a:t>
            </a:r>
            <a:r>
              <a:rPr spc="-40" dirty="0"/>
              <a:t>exponential </a:t>
            </a:r>
            <a:r>
              <a:rPr spc="-20" dirty="0"/>
              <a:t>number </a:t>
            </a:r>
            <a:r>
              <a:rPr spc="-15" dirty="0"/>
              <a:t>of </a:t>
            </a:r>
            <a:r>
              <a:rPr spc="-20" dirty="0"/>
              <a:t>hidden </a:t>
            </a:r>
            <a:r>
              <a:rPr spc="-30" dirty="0"/>
              <a:t>units </a:t>
            </a:r>
            <a:r>
              <a:rPr spc="-50" dirty="0"/>
              <a:t>may  </a:t>
            </a:r>
            <a:r>
              <a:rPr spc="-10" dirty="0"/>
              <a:t>be</a:t>
            </a:r>
            <a:r>
              <a:rPr dirty="0"/>
              <a:t> </a:t>
            </a:r>
            <a:r>
              <a:rPr spc="-40" dirty="0"/>
              <a:t>required.</a:t>
            </a:r>
          </a:p>
          <a:p>
            <a:pPr marL="293370" marR="281940">
              <a:lnSpc>
                <a:spcPct val="102600"/>
              </a:lnSpc>
              <a:spcBef>
                <a:spcPts val="2600"/>
              </a:spcBef>
            </a:pPr>
            <a:r>
              <a:rPr spc="-90" dirty="0"/>
              <a:t>In </a:t>
            </a:r>
            <a:r>
              <a:rPr spc="-60" dirty="0"/>
              <a:t>summary, </a:t>
            </a:r>
            <a:r>
              <a:rPr spc="-85" dirty="0"/>
              <a:t>a </a:t>
            </a:r>
            <a:r>
              <a:rPr spc="-25" dirty="0"/>
              <a:t>feedforward </a:t>
            </a:r>
            <a:r>
              <a:rPr dirty="0"/>
              <a:t>network </a:t>
            </a:r>
            <a:r>
              <a:rPr spc="-5" dirty="0"/>
              <a:t>with </a:t>
            </a:r>
            <a:r>
              <a:rPr spc="-85" dirty="0"/>
              <a:t>a </a:t>
            </a:r>
            <a:r>
              <a:rPr spc="-55" dirty="0"/>
              <a:t>single </a:t>
            </a:r>
            <a:r>
              <a:rPr spc="-80" dirty="0"/>
              <a:t>layer </a:t>
            </a:r>
            <a:r>
              <a:rPr spc="-65" dirty="0"/>
              <a:t>is </a:t>
            </a:r>
            <a:r>
              <a:rPr spc="-35" dirty="0"/>
              <a:t>sufficient </a:t>
            </a:r>
            <a:r>
              <a:rPr spc="35" dirty="0"/>
              <a:t>to  </a:t>
            </a:r>
            <a:r>
              <a:rPr spc="-45" dirty="0"/>
              <a:t>represent </a:t>
            </a:r>
            <a:r>
              <a:rPr spc="-70" dirty="0"/>
              <a:t>any </a:t>
            </a:r>
            <a:r>
              <a:rPr spc="-15" dirty="0"/>
              <a:t>function, </a:t>
            </a:r>
            <a:r>
              <a:rPr spc="25" dirty="0"/>
              <a:t>but </a:t>
            </a:r>
            <a:r>
              <a:rPr spc="-25" dirty="0"/>
              <a:t>the </a:t>
            </a:r>
            <a:r>
              <a:rPr spc="-80" dirty="0"/>
              <a:t>layer </a:t>
            </a:r>
            <a:r>
              <a:rPr spc="-50" dirty="0"/>
              <a:t>may </a:t>
            </a:r>
            <a:r>
              <a:rPr spc="-10" dirty="0"/>
              <a:t>be </a:t>
            </a:r>
            <a:r>
              <a:rPr spc="-60" dirty="0"/>
              <a:t>infeasibly large </a:t>
            </a:r>
            <a:r>
              <a:rPr spc="-20" dirty="0"/>
              <a:t>and </a:t>
            </a:r>
            <a:r>
              <a:rPr spc="-50" dirty="0"/>
              <a:t>may </a:t>
            </a:r>
            <a:r>
              <a:rPr spc="-80" dirty="0"/>
              <a:t>fail </a:t>
            </a:r>
            <a:r>
              <a:rPr spc="35" dirty="0"/>
              <a:t>to  </a:t>
            </a:r>
            <a:r>
              <a:rPr spc="-60" dirty="0"/>
              <a:t>learn </a:t>
            </a:r>
            <a:r>
              <a:rPr spc="-20" dirty="0"/>
              <a:t>and </a:t>
            </a:r>
            <a:r>
              <a:rPr spc="-65" dirty="0"/>
              <a:t>generalise</a:t>
            </a:r>
            <a:r>
              <a:rPr spc="90" dirty="0"/>
              <a:t> </a:t>
            </a:r>
            <a:r>
              <a:rPr spc="-45" dirty="0"/>
              <a:t>correctly.</a:t>
            </a:r>
          </a:p>
          <a:p>
            <a:pPr marL="293370" marR="207645">
              <a:lnSpc>
                <a:spcPct val="102600"/>
              </a:lnSpc>
              <a:spcBef>
                <a:spcPts val="2595"/>
              </a:spcBef>
            </a:pPr>
            <a:r>
              <a:rPr spc="-90" dirty="0"/>
              <a:t>In </a:t>
            </a:r>
            <a:r>
              <a:rPr spc="-45" dirty="0"/>
              <a:t>many </a:t>
            </a:r>
            <a:r>
              <a:rPr spc="-15" dirty="0"/>
              <a:t>circumstances, </a:t>
            </a:r>
            <a:r>
              <a:rPr spc="-40" dirty="0"/>
              <a:t>using </a:t>
            </a:r>
            <a:r>
              <a:rPr spc="-30" dirty="0"/>
              <a:t>deeper </a:t>
            </a:r>
            <a:r>
              <a:rPr spc="-20" dirty="0"/>
              <a:t>models can </a:t>
            </a:r>
            <a:r>
              <a:rPr spc="-30" dirty="0"/>
              <a:t>reduce </a:t>
            </a:r>
            <a:r>
              <a:rPr spc="-25" dirty="0"/>
              <a:t>the </a:t>
            </a:r>
            <a:r>
              <a:rPr spc="-20" dirty="0"/>
              <a:t>number </a:t>
            </a:r>
            <a:r>
              <a:rPr spc="-15" dirty="0"/>
              <a:t>of  </a:t>
            </a:r>
            <a:r>
              <a:rPr spc="-30" dirty="0"/>
              <a:t>units </a:t>
            </a:r>
            <a:r>
              <a:rPr spc="-45" dirty="0"/>
              <a:t>required </a:t>
            </a:r>
            <a:r>
              <a:rPr spc="35" dirty="0"/>
              <a:t>to </a:t>
            </a:r>
            <a:r>
              <a:rPr spc="-45" dirty="0"/>
              <a:t>represent </a:t>
            </a:r>
            <a:r>
              <a:rPr spc="-25" dirty="0"/>
              <a:t>the </a:t>
            </a:r>
            <a:r>
              <a:rPr spc="-40" dirty="0"/>
              <a:t>desired </a:t>
            </a:r>
            <a:r>
              <a:rPr spc="-15" dirty="0"/>
              <a:t>function </a:t>
            </a:r>
            <a:r>
              <a:rPr spc="-20" dirty="0"/>
              <a:t>and can </a:t>
            </a:r>
            <a:r>
              <a:rPr spc="-30" dirty="0"/>
              <a:t>reduce </a:t>
            </a:r>
            <a:r>
              <a:rPr spc="-25" dirty="0"/>
              <a:t>the </a:t>
            </a:r>
            <a:r>
              <a:rPr spc="-10" dirty="0"/>
              <a:t>amount  </a:t>
            </a:r>
            <a:r>
              <a:rPr spc="-15" dirty="0"/>
              <a:t>of </a:t>
            </a:r>
            <a:r>
              <a:rPr spc="-50" dirty="0"/>
              <a:t>generalisation</a:t>
            </a:r>
            <a:r>
              <a:rPr spc="20" dirty="0"/>
              <a:t> </a:t>
            </a:r>
            <a:r>
              <a:rPr spc="-80" dirty="0"/>
              <a:t>error.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72</a:t>
            </a:fld>
            <a:endParaRPr spc="-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71069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5" dirty="0"/>
              <a:t>Back-propagation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286620"/>
            <a:ext cx="130441" cy="131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101452"/>
            <a:ext cx="130441" cy="131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4916284"/>
            <a:ext cx="130441" cy="131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6175616"/>
            <a:ext cx="130441" cy="131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7434948"/>
            <a:ext cx="130441" cy="131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1100" y="3084067"/>
            <a:ext cx="10974070" cy="5067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-114" dirty="0">
                <a:solidFill>
                  <a:srgbClr val="FFFFFF"/>
                </a:solidFill>
                <a:latin typeface="Arial"/>
                <a:cs typeface="Arial"/>
              </a:rPr>
              <a:t>Feels </a:t>
            </a:r>
            <a:r>
              <a:rPr sz="2900" spc="-45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2900" spc="-55" dirty="0">
                <a:solidFill>
                  <a:srgbClr val="FFFFFF"/>
                </a:solidFill>
                <a:latin typeface="Arial"/>
                <a:cs typeface="Arial"/>
              </a:rPr>
              <a:t>intuitive </a:t>
            </a:r>
            <a:r>
              <a:rPr sz="29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900" spc="-6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9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900" spc="20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9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900" spc="-45" dirty="0">
                <a:solidFill>
                  <a:srgbClr val="FFFFFF"/>
                </a:solidFill>
                <a:latin typeface="Arial"/>
                <a:cs typeface="Arial"/>
              </a:rPr>
              <a:t>calculate </a:t>
            </a:r>
            <a:r>
              <a:rPr sz="29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900" spc="-65" dirty="0">
                <a:solidFill>
                  <a:srgbClr val="FFFFFF"/>
                </a:solidFill>
                <a:latin typeface="Arial"/>
                <a:cs typeface="Arial"/>
              </a:rPr>
              <a:t>derivative</a:t>
            </a:r>
            <a:r>
              <a:rPr sz="2900" spc="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70" dirty="0">
                <a:solidFill>
                  <a:srgbClr val="FFFFFF"/>
                </a:solidFill>
                <a:latin typeface="Arial"/>
                <a:cs typeface="Arial"/>
              </a:rPr>
              <a:t>directly.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20"/>
              </a:spcBef>
            </a:pPr>
            <a:r>
              <a:rPr sz="2900" spc="-10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900" spc="-50" dirty="0">
                <a:solidFill>
                  <a:srgbClr val="FFFFFF"/>
                </a:solidFill>
                <a:latin typeface="Arial"/>
                <a:cs typeface="Arial"/>
              </a:rPr>
              <a:t>essence, </a:t>
            </a:r>
            <a:r>
              <a:rPr sz="2900" spc="-2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900" spc="-6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9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900" spc="-50" dirty="0">
                <a:solidFill>
                  <a:srgbClr val="FFFFFF"/>
                </a:solidFill>
                <a:latin typeface="Arial"/>
                <a:cs typeface="Arial"/>
              </a:rPr>
              <a:t>chain </a:t>
            </a:r>
            <a:r>
              <a:rPr sz="2900" spc="-75" dirty="0">
                <a:solidFill>
                  <a:srgbClr val="FFFFFF"/>
                </a:solidFill>
                <a:latin typeface="Arial"/>
                <a:cs typeface="Arial"/>
              </a:rPr>
              <a:t>rule </a:t>
            </a:r>
            <a:r>
              <a:rPr sz="29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900" spc="-65" dirty="0">
                <a:solidFill>
                  <a:srgbClr val="FFFFFF"/>
                </a:solidFill>
                <a:latin typeface="Arial"/>
                <a:cs typeface="Arial"/>
              </a:rPr>
              <a:t>traverse </a:t>
            </a:r>
            <a:r>
              <a:rPr sz="2900" spc="-30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2900" spc="-40" dirty="0">
                <a:solidFill>
                  <a:srgbClr val="FFFFFF"/>
                </a:solidFill>
                <a:latin typeface="Arial"/>
                <a:cs typeface="Arial"/>
              </a:rPr>
              <a:t>whole</a:t>
            </a:r>
            <a:r>
              <a:rPr sz="2900" spc="4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Arial"/>
                <a:cs typeface="Arial"/>
              </a:rPr>
              <a:t>network.</a:t>
            </a:r>
            <a:endParaRPr sz="2900">
              <a:latin typeface="Arial"/>
              <a:cs typeface="Arial"/>
            </a:endParaRPr>
          </a:p>
          <a:p>
            <a:pPr marL="12700" marR="45720">
              <a:lnSpc>
                <a:spcPct val="100600"/>
              </a:lnSpc>
              <a:spcBef>
                <a:spcPts val="2900"/>
              </a:spcBef>
            </a:pPr>
            <a:r>
              <a:rPr sz="2900" spc="-75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900" spc="-2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900" spc="-6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900" spc="-1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900" spc="-35" dirty="0">
                <a:solidFill>
                  <a:srgbClr val="FFFFFF"/>
                </a:solidFill>
                <a:latin typeface="Arial"/>
                <a:cs typeface="Arial"/>
              </a:rPr>
              <a:t>feedforward </a:t>
            </a:r>
            <a:r>
              <a:rPr sz="2900" spc="-7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2900" spc="-10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9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accept </a:t>
            </a:r>
            <a:r>
              <a:rPr sz="2900" spc="-7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900" spc="-20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2900" spc="-5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900" spc="-3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900" spc="-10" dirty="0">
                <a:solidFill>
                  <a:srgbClr val="FFFFFF"/>
                </a:solidFill>
                <a:latin typeface="Arial"/>
                <a:cs typeface="Arial"/>
              </a:rPr>
              <a:t>produce </a:t>
            </a:r>
            <a:r>
              <a:rPr sz="2900" spc="-7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900" spc="15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2900" spc="-185" dirty="0">
                <a:solidFill>
                  <a:srgbClr val="FFFFFF"/>
                </a:solidFill>
                <a:latin typeface="Arial"/>
                <a:cs typeface="Arial"/>
              </a:rPr>
              <a:t>y, </a:t>
            </a:r>
            <a:r>
              <a:rPr sz="2900" spc="-4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900" spc="-30" dirty="0">
                <a:solidFill>
                  <a:srgbClr val="FFFFFF"/>
                </a:solidFill>
                <a:latin typeface="Arial"/>
                <a:cs typeface="Arial"/>
              </a:rPr>
              <a:t>flows </a:t>
            </a:r>
            <a:r>
              <a:rPr sz="2900" spc="-25" dirty="0">
                <a:solidFill>
                  <a:srgbClr val="FFFFFF"/>
                </a:solidFill>
                <a:latin typeface="Arial"/>
                <a:cs typeface="Arial"/>
              </a:rPr>
              <a:t>forward through </a:t>
            </a:r>
            <a:r>
              <a:rPr sz="2900" spc="-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00" spc="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Arial"/>
                <a:cs typeface="Arial"/>
              </a:rPr>
              <a:t>network.</a:t>
            </a:r>
            <a:endParaRPr sz="2900">
              <a:latin typeface="Arial"/>
              <a:cs typeface="Arial"/>
            </a:endParaRPr>
          </a:p>
          <a:p>
            <a:pPr marL="12700" marR="12700">
              <a:lnSpc>
                <a:spcPct val="100600"/>
              </a:lnSpc>
              <a:spcBef>
                <a:spcPts val="2900"/>
              </a:spcBef>
            </a:pPr>
            <a:r>
              <a:rPr sz="29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900" spc="-25" dirty="0">
                <a:solidFill>
                  <a:srgbClr val="FFFFFF"/>
                </a:solidFill>
                <a:latin typeface="Arial"/>
                <a:cs typeface="Arial"/>
              </a:rPr>
              <a:t>inputs </a:t>
            </a:r>
            <a:r>
              <a:rPr sz="2900" spc="-5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900" spc="-40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9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900" spc="-75" dirty="0">
                <a:solidFill>
                  <a:srgbClr val="FFFFFF"/>
                </a:solidFill>
                <a:latin typeface="Arial"/>
                <a:cs typeface="Arial"/>
              </a:rPr>
              <a:t>initial </a:t>
            </a:r>
            <a:r>
              <a:rPr sz="2900" spc="-4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900" spc="-1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900" spc="-35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2900" spc="-30" dirty="0">
                <a:solidFill>
                  <a:srgbClr val="FFFFFF"/>
                </a:solidFill>
                <a:latin typeface="Arial"/>
                <a:cs typeface="Arial"/>
              </a:rPr>
              <a:t>propagates 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up </a:t>
            </a:r>
            <a:r>
              <a:rPr sz="2900" spc="3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900" spc="-30" dirty="0">
                <a:solidFill>
                  <a:srgbClr val="FFFFFF"/>
                </a:solidFill>
                <a:latin typeface="Arial"/>
                <a:cs typeface="Arial"/>
              </a:rPr>
              <a:t>the hidden </a:t>
            </a:r>
            <a:r>
              <a:rPr sz="2900" spc="-40" dirty="0">
                <a:solidFill>
                  <a:srgbClr val="FFFFFF"/>
                </a:solidFill>
                <a:latin typeface="Arial"/>
                <a:cs typeface="Arial"/>
              </a:rPr>
              <a:t>units </a:t>
            </a:r>
            <a:r>
              <a:rPr sz="2900" spc="-2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900" spc="-5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900" spc="-95" dirty="0">
                <a:solidFill>
                  <a:srgbClr val="FFFFFF"/>
                </a:solidFill>
                <a:latin typeface="Arial"/>
                <a:cs typeface="Arial"/>
              </a:rPr>
              <a:t>layer </a:t>
            </a:r>
            <a:r>
              <a:rPr sz="2900" spc="-3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900" spc="-90" dirty="0">
                <a:solidFill>
                  <a:srgbClr val="FFFFFF"/>
                </a:solidFill>
                <a:latin typeface="Arial"/>
                <a:cs typeface="Arial"/>
              </a:rPr>
              <a:t>finally </a:t>
            </a:r>
            <a:r>
              <a:rPr sz="2900" spc="-15" dirty="0">
                <a:solidFill>
                  <a:srgbClr val="FFFFFF"/>
                </a:solidFill>
                <a:latin typeface="Arial"/>
                <a:cs typeface="Arial"/>
              </a:rPr>
              <a:t>produces</a:t>
            </a:r>
            <a:r>
              <a:rPr sz="2900" spc="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185" dirty="0">
                <a:solidFill>
                  <a:srgbClr val="FFFFFF"/>
                </a:solidFill>
                <a:latin typeface="Arial"/>
                <a:cs typeface="Arial"/>
              </a:rPr>
              <a:t>y.</a:t>
            </a:r>
            <a:endParaRPr sz="2900">
              <a:latin typeface="Arial"/>
              <a:cs typeface="Arial"/>
            </a:endParaRPr>
          </a:p>
          <a:p>
            <a:pPr marL="12700" marR="738505">
              <a:lnSpc>
                <a:spcPct val="100600"/>
              </a:lnSpc>
              <a:spcBef>
                <a:spcPts val="2995"/>
              </a:spcBef>
            </a:pPr>
            <a:r>
              <a:rPr sz="2900" spc="-60" dirty="0">
                <a:solidFill>
                  <a:srgbClr val="FFFFFF"/>
                </a:solidFill>
                <a:latin typeface="Arial"/>
                <a:cs typeface="Arial"/>
              </a:rPr>
              <a:t>During </a:t>
            </a:r>
            <a:r>
              <a:rPr sz="2900" spc="-45" dirty="0">
                <a:solidFill>
                  <a:srgbClr val="FFFFFF"/>
                </a:solidFill>
                <a:latin typeface="Arial"/>
                <a:cs typeface="Arial"/>
              </a:rPr>
              <a:t>training, </a:t>
            </a:r>
            <a:r>
              <a:rPr sz="2900" spc="-25" dirty="0">
                <a:solidFill>
                  <a:srgbClr val="FFFFFF"/>
                </a:solidFill>
                <a:latin typeface="Arial"/>
                <a:cs typeface="Arial"/>
              </a:rPr>
              <a:t>forward propagation </a:t>
            </a:r>
            <a:r>
              <a:rPr sz="2900" spc="-30" dirty="0">
                <a:solidFill>
                  <a:srgbClr val="FFFFFF"/>
                </a:solidFill>
                <a:latin typeface="Arial"/>
                <a:cs typeface="Arial"/>
              </a:rPr>
              <a:t>can continue </a:t>
            </a:r>
            <a:r>
              <a:rPr sz="2900" spc="-20" dirty="0">
                <a:solidFill>
                  <a:srgbClr val="FFFFFF"/>
                </a:solidFill>
                <a:latin typeface="Arial"/>
                <a:cs typeface="Arial"/>
              </a:rPr>
              <a:t>onward </a:t>
            </a:r>
            <a:r>
              <a:rPr sz="2900" spc="-50" dirty="0">
                <a:solidFill>
                  <a:srgbClr val="FFFFFF"/>
                </a:solidFill>
                <a:latin typeface="Arial"/>
                <a:cs typeface="Arial"/>
              </a:rPr>
              <a:t>until </a:t>
            </a:r>
            <a:r>
              <a:rPr sz="2900" spc="-25" dirty="0">
                <a:solidFill>
                  <a:srgbClr val="FFFFFF"/>
                </a:solidFill>
                <a:latin typeface="Arial"/>
                <a:cs typeface="Arial"/>
              </a:rPr>
              <a:t>it  </a:t>
            </a:r>
            <a:r>
              <a:rPr sz="2900" spc="-15" dirty="0">
                <a:solidFill>
                  <a:srgbClr val="FFFFFF"/>
                </a:solidFill>
                <a:latin typeface="Arial"/>
                <a:cs typeface="Arial"/>
              </a:rPr>
              <a:t>produces </a:t>
            </a:r>
            <a:r>
              <a:rPr sz="2900" spc="-1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900" spc="-60" dirty="0">
                <a:solidFill>
                  <a:srgbClr val="FFFFFF"/>
                </a:solidFill>
                <a:latin typeface="Arial"/>
                <a:cs typeface="Arial"/>
              </a:rPr>
              <a:t>scalar </a:t>
            </a:r>
            <a:r>
              <a:rPr sz="2900" spc="20" dirty="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r>
              <a:rPr sz="290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95" dirty="0">
                <a:solidFill>
                  <a:srgbClr val="FFFFFF"/>
                </a:solidFill>
                <a:latin typeface="Arial"/>
                <a:cs typeface="Arial"/>
              </a:rPr>
              <a:t>J(θ).</a:t>
            </a:r>
            <a:endParaRPr sz="29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73</a:t>
            </a:fld>
            <a:endParaRPr spc="-5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71069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5" dirty="0"/>
              <a:t>Back-propagation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63582"/>
            <a:ext cx="111117" cy="111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141050"/>
            <a:ext cx="111117" cy="111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218519"/>
            <a:ext cx="111117" cy="111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6295987"/>
            <a:ext cx="111117" cy="111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7754454"/>
            <a:ext cx="111117" cy="111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0" y="2884932"/>
            <a:ext cx="11016615" cy="54717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38735">
              <a:lnSpc>
                <a:spcPct val="102000"/>
              </a:lnSpc>
              <a:spcBef>
                <a:spcPts val="75"/>
              </a:spcBef>
            </a:pPr>
            <a:r>
              <a:rPr sz="2450" spc="-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dirty="0">
                <a:solidFill>
                  <a:srgbClr val="FFFFFF"/>
                </a:solidFill>
                <a:latin typeface="Arial"/>
                <a:cs typeface="Arial"/>
              </a:rPr>
              <a:t>back-propagation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from the </a:t>
            </a:r>
            <a:r>
              <a:rPr sz="2450" spc="2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5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flow  </a:t>
            </a:r>
            <a:r>
              <a:rPr sz="2450" dirty="0">
                <a:solidFill>
                  <a:srgbClr val="FFFFFF"/>
                </a:solidFill>
                <a:latin typeface="Arial"/>
                <a:cs typeface="Arial"/>
              </a:rPr>
              <a:t>backwards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dirty="0">
                <a:solidFill>
                  <a:srgbClr val="FFFFFF"/>
                </a:solidFill>
                <a:latin typeface="Arial"/>
                <a:cs typeface="Arial"/>
              </a:rPr>
              <a:t>network, </a:t>
            </a:r>
            <a:r>
              <a:rPr sz="2450" spc="-6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5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50" spc="15" dirty="0">
                <a:solidFill>
                  <a:srgbClr val="FFFFFF"/>
                </a:solidFill>
                <a:latin typeface="Arial"/>
                <a:cs typeface="Arial"/>
              </a:rPr>
              <a:t>compute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5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gradient.</a:t>
            </a:r>
            <a:endParaRPr sz="2450">
              <a:latin typeface="Arial"/>
              <a:cs typeface="Arial"/>
            </a:endParaRPr>
          </a:p>
          <a:p>
            <a:pPr marL="12700" marR="559435">
              <a:lnSpc>
                <a:spcPct val="102000"/>
              </a:lnSpc>
              <a:spcBef>
                <a:spcPts val="2500"/>
              </a:spcBef>
            </a:pPr>
            <a:r>
              <a:rPr sz="2450" dirty="0">
                <a:solidFill>
                  <a:srgbClr val="FFFFFF"/>
                </a:solidFill>
                <a:latin typeface="Arial"/>
                <a:cs typeface="Arial"/>
              </a:rPr>
              <a:t>Computing </a:t>
            </a:r>
            <a:r>
              <a:rPr sz="2450" spc="-5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50" spc="-50" dirty="0">
                <a:solidFill>
                  <a:srgbClr val="FFFFFF"/>
                </a:solidFill>
                <a:latin typeface="Arial"/>
                <a:cs typeface="Arial"/>
              </a:rPr>
              <a:t>analytical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expression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for the gradient </a:t>
            </a:r>
            <a:r>
              <a:rPr sz="245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straightforward, </a:t>
            </a:r>
            <a:r>
              <a:rPr sz="2450" spc="25" dirty="0">
                <a:solidFill>
                  <a:srgbClr val="FFFFFF"/>
                </a:solidFill>
                <a:latin typeface="Arial"/>
                <a:cs typeface="Arial"/>
              </a:rPr>
              <a:t>but  </a:t>
            </a:r>
            <a:r>
              <a:rPr sz="2450" spc="-45" dirty="0">
                <a:solidFill>
                  <a:srgbClr val="FFFFFF"/>
                </a:solidFill>
                <a:latin typeface="Arial"/>
                <a:cs typeface="Arial"/>
              </a:rPr>
              <a:t>numerically evaluating 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50" spc="-5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expression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computationally</a:t>
            </a:r>
            <a:r>
              <a:rPr sz="2450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Arial"/>
                <a:cs typeface="Arial"/>
              </a:rPr>
              <a:t>expensive.</a:t>
            </a:r>
            <a:endParaRPr sz="2450">
              <a:latin typeface="Arial"/>
              <a:cs typeface="Arial"/>
            </a:endParaRPr>
          </a:p>
          <a:p>
            <a:pPr marL="12700" marR="1172845">
              <a:lnSpc>
                <a:spcPct val="102000"/>
              </a:lnSpc>
              <a:spcBef>
                <a:spcPts val="2500"/>
              </a:spcBef>
            </a:pPr>
            <a:r>
              <a:rPr sz="2450" spc="-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dirty="0">
                <a:solidFill>
                  <a:srgbClr val="FFFFFF"/>
                </a:solidFill>
                <a:latin typeface="Arial"/>
                <a:cs typeface="Arial"/>
              </a:rPr>
              <a:t>back-propagation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does so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50" spc="-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simple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50" spc="-50" dirty="0">
                <a:solidFill>
                  <a:srgbClr val="FFFFFF"/>
                </a:solidFill>
                <a:latin typeface="Arial"/>
                <a:cs typeface="Arial"/>
              </a:rPr>
              <a:t>inexpensive 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procedure.</a:t>
            </a:r>
            <a:endParaRPr sz="2450">
              <a:latin typeface="Arial"/>
              <a:cs typeface="Arial"/>
            </a:endParaRPr>
          </a:p>
          <a:p>
            <a:pPr marL="12700" marR="523240">
              <a:lnSpc>
                <a:spcPct val="102000"/>
              </a:lnSpc>
              <a:spcBef>
                <a:spcPts val="2500"/>
              </a:spcBef>
            </a:pPr>
            <a:r>
              <a:rPr sz="2450" dirty="0">
                <a:solidFill>
                  <a:srgbClr val="FFFFFF"/>
                </a:solidFill>
                <a:latin typeface="Arial"/>
                <a:cs typeface="Arial"/>
              </a:rPr>
              <a:t>Back-propagation </a:t>
            </a:r>
            <a:r>
              <a:rPr sz="2450" spc="-55" dirty="0">
                <a:solidFill>
                  <a:srgbClr val="FFFFFF"/>
                </a:solidFill>
                <a:latin typeface="Arial"/>
                <a:cs typeface="Arial"/>
              </a:rPr>
              <a:t>refers </a:t>
            </a:r>
            <a:r>
              <a:rPr sz="2450" spc="-45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245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spc="10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50" spc="10" dirty="0">
                <a:solidFill>
                  <a:srgbClr val="FFFFFF"/>
                </a:solidFill>
                <a:latin typeface="Arial"/>
                <a:cs typeface="Arial"/>
              </a:rPr>
              <a:t>computing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the gradient, </a:t>
            </a:r>
            <a:r>
              <a:rPr sz="2450" spc="-45" dirty="0">
                <a:solidFill>
                  <a:srgbClr val="FFFFFF"/>
                </a:solidFill>
                <a:latin typeface="Arial"/>
                <a:cs typeface="Arial"/>
              </a:rPr>
              <a:t>while 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algorithm, 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50" spc="-5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50" dirty="0">
                <a:solidFill>
                  <a:srgbClr val="FFFFFF"/>
                </a:solidFill>
                <a:latin typeface="Arial"/>
                <a:cs typeface="Arial"/>
              </a:rPr>
              <a:t>stochastic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gradient </a:t>
            </a:r>
            <a:r>
              <a:rPr sz="2450" spc="-5" dirty="0">
                <a:solidFill>
                  <a:srgbClr val="FFFFFF"/>
                </a:solidFill>
                <a:latin typeface="Arial"/>
                <a:cs typeface="Arial"/>
              </a:rPr>
              <a:t>descent, </a:t>
            </a:r>
            <a:r>
              <a:rPr sz="245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5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perform  </a:t>
            </a:r>
            <a:r>
              <a:rPr sz="2450" spc="-4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45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gradient.</a:t>
            </a:r>
            <a:endParaRPr sz="2450">
              <a:latin typeface="Arial"/>
              <a:cs typeface="Arial"/>
            </a:endParaRPr>
          </a:p>
          <a:p>
            <a:pPr marL="12700" marR="5080">
              <a:lnSpc>
                <a:spcPct val="102000"/>
              </a:lnSpc>
              <a:spcBef>
                <a:spcPts val="2405"/>
              </a:spcBef>
            </a:pP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Furthermore, </a:t>
            </a:r>
            <a:r>
              <a:rPr sz="2450" dirty="0">
                <a:solidFill>
                  <a:srgbClr val="FFFFFF"/>
                </a:solidFill>
                <a:latin typeface="Arial"/>
                <a:cs typeface="Arial"/>
              </a:rPr>
              <a:t>back-propagation </a:t>
            </a:r>
            <a:r>
              <a:rPr sz="245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often </a:t>
            </a:r>
            <a:r>
              <a:rPr sz="2450" spc="-5" dirty="0">
                <a:solidFill>
                  <a:srgbClr val="FFFFFF"/>
                </a:solidFill>
                <a:latin typeface="Arial"/>
                <a:cs typeface="Arial"/>
              </a:rPr>
              <a:t>misunderstood </a:t>
            </a:r>
            <a:r>
              <a:rPr sz="2450" spc="-5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being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specific </a:t>
            </a:r>
            <a:r>
              <a:rPr sz="245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50" spc="-5" dirty="0">
                <a:solidFill>
                  <a:srgbClr val="FFFFFF"/>
                </a:solidFill>
                <a:latin typeface="Arial"/>
                <a:cs typeface="Arial"/>
              </a:rPr>
              <a:t>multi-  </a:t>
            </a:r>
            <a:r>
              <a:rPr sz="2450" spc="-70" dirty="0">
                <a:solidFill>
                  <a:srgbClr val="FFFFFF"/>
                </a:solidFill>
                <a:latin typeface="Arial"/>
                <a:cs typeface="Arial"/>
              </a:rPr>
              <a:t>layer </a:t>
            </a:r>
            <a:r>
              <a:rPr sz="2450" spc="-5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2450" dirty="0">
                <a:solidFill>
                  <a:srgbClr val="FFFFFF"/>
                </a:solidFill>
                <a:latin typeface="Arial"/>
                <a:cs typeface="Arial"/>
              </a:rPr>
              <a:t>networks, </a:t>
            </a:r>
            <a:r>
              <a:rPr sz="2450" spc="2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50" spc="-6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principle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50" spc="15" dirty="0">
                <a:solidFill>
                  <a:srgbClr val="FFFFFF"/>
                </a:solidFill>
                <a:latin typeface="Arial"/>
                <a:cs typeface="Arial"/>
              </a:rPr>
              <a:t>compute </a:t>
            </a:r>
            <a:r>
              <a:rPr sz="2450" spc="-45" dirty="0">
                <a:solidFill>
                  <a:srgbClr val="FFFFFF"/>
                </a:solidFill>
                <a:latin typeface="Arial"/>
                <a:cs typeface="Arial"/>
              </a:rPr>
              <a:t>derivatives 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50" spc="-6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450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function.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74</a:t>
            </a:fld>
            <a:endParaRPr spc="-5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71069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5" dirty="0"/>
              <a:t>Back-propagation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61728"/>
            <a:ext cx="117558" cy="118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5021084"/>
            <a:ext cx="117558" cy="118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6167640"/>
            <a:ext cx="117558" cy="118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7314196"/>
            <a:ext cx="117558" cy="11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4900" y="2879344"/>
            <a:ext cx="10927080" cy="54806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63500" marR="55880">
              <a:lnSpc>
                <a:spcPct val="102600"/>
              </a:lnSpc>
              <a:spcBef>
                <a:spcPts val="45"/>
              </a:spcBef>
            </a:pP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Specificall</a:t>
            </a:r>
            <a:r>
              <a:rPr sz="2600" spc="-3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gradient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DejaVu Sans"/>
                <a:cs typeface="DejaVu Sans"/>
              </a:rPr>
              <a:t>∇</a:t>
            </a:r>
            <a:r>
              <a:rPr sz="1275" spc="-7" baseline="-19607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75" spc="7" baseline="-1960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40" dirty="0">
                <a:solidFill>
                  <a:srgbClr val="FFFFFF"/>
                </a:solidFill>
                <a:latin typeface="Arial"/>
                <a:cs typeface="Arial"/>
              </a:rPr>
              <a:t>f(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x,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Arial"/>
                <a:cs typeface="Arial"/>
              </a:rPr>
              <a:t>y)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an 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arbitrary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variables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whose </a:t>
            </a: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derivatives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desired,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additional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variables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inputs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function  </a:t>
            </a:r>
            <a:r>
              <a:rPr sz="2600" spc="2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whose </a:t>
            </a: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derivatives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6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required.</a:t>
            </a:r>
            <a:endParaRPr sz="2600">
              <a:latin typeface="Arial"/>
              <a:cs typeface="Arial"/>
            </a:endParaRPr>
          </a:p>
          <a:p>
            <a:pPr marL="63500" marR="203200">
              <a:lnSpc>
                <a:spcPct val="102600"/>
              </a:lnSpc>
              <a:spcBef>
                <a:spcPts val="2600"/>
              </a:spcBef>
            </a:pPr>
            <a:r>
              <a:rPr sz="2600" spc="-9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algorithms, the gradient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often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require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the gradient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spc="20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respect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parameters,</a:t>
            </a:r>
            <a:r>
              <a:rPr sz="26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DejaVu Sans"/>
                <a:cs typeface="DejaVu Sans"/>
              </a:rPr>
              <a:t>∇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J(θ).</a:t>
            </a:r>
            <a:endParaRPr sz="2600">
              <a:latin typeface="Arial"/>
              <a:cs typeface="Arial"/>
            </a:endParaRPr>
          </a:p>
          <a:p>
            <a:pPr marL="63500" marR="164465">
              <a:lnSpc>
                <a:spcPct val="102600"/>
              </a:lnSpc>
              <a:spcBef>
                <a:spcPts val="2600"/>
              </a:spcBef>
            </a:pP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tasks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involve 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computing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derivatives, either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part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process, or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analyse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learned</a:t>
            </a:r>
            <a:r>
              <a:rPr sz="2600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model.</a:t>
            </a:r>
            <a:endParaRPr sz="2600">
              <a:latin typeface="Arial"/>
              <a:cs typeface="Arial"/>
            </a:endParaRPr>
          </a:p>
          <a:p>
            <a:pPr marL="63500" marR="135255" algn="just">
              <a:lnSpc>
                <a:spcPct val="102600"/>
              </a:lnSpc>
              <a:spcBef>
                <a:spcPts val="2595"/>
              </a:spcBef>
            </a:pP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back-propagation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applied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tasks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well,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restricted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computing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the gradient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spc="20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respect  </a:t>
            </a: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 parameters.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75</a:t>
            </a:fld>
            <a:endParaRPr spc="-5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56528" y="2565400"/>
            <a:ext cx="6264275" cy="6223635"/>
            <a:chOff x="6156528" y="2565400"/>
            <a:chExt cx="6264275" cy="6223635"/>
          </a:xfrm>
        </p:grpSpPr>
        <p:sp>
          <p:nvSpPr>
            <p:cNvPr id="3" name="object 3"/>
            <p:cNvSpPr/>
            <p:nvPr/>
          </p:nvSpPr>
          <p:spPr>
            <a:xfrm>
              <a:off x="6349999" y="3352800"/>
              <a:ext cx="5880100" cy="4622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56528" y="2565400"/>
              <a:ext cx="6264071" cy="62230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71069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5" dirty="0"/>
              <a:t>Back-propagation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838200" y="2953080"/>
            <a:ext cx="86960" cy="87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4723968"/>
            <a:ext cx="86960" cy="873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6190056"/>
            <a:ext cx="86960" cy="87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7351344"/>
            <a:ext cx="86960" cy="87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6800" y="2801111"/>
            <a:ext cx="5079365" cy="56432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92075">
              <a:lnSpc>
                <a:spcPct val="102600"/>
              </a:lnSpc>
              <a:spcBef>
                <a:spcPts val="30"/>
              </a:spcBef>
            </a:pPr>
            <a:r>
              <a:rPr sz="1950" spc="-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950" spc="-15" dirty="0">
                <a:solidFill>
                  <a:srgbClr val="FFFFFF"/>
                </a:solidFill>
                <a:latin typeface="Arial"/>
                <a:cs typeface="Arial"/>
              </a:rPr>
              <a:t>back-propagation </a:t>
            </a:r>
            <a:r>
              <a:rPr sz="1950" spc="-3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950" spc="-7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1950" spc="-35" dirty="0">
                <a:solidFill>
                  <a:srgbClr val="FFFFFF"/>
                </a:solidFill>
                <a:latin typeface="Arial"/>
                <a:cs typeface="Arial"/>
              </a:rPr>
              <a:t>simple.  </a:t>
            </a:r>
            <a:r>
              <a:rPr sz="1950" spc="-1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950" spc="-5" dirty="0">
                <a:solidFill>
                  <a:srgbClr val="FFFFFF"/>
                </a:solidFill>
                <a:latin typeface="Arial"/>
                <a:cs typeface="Arial"/>
              </a:rPr>
              <a:t>compute </a:t>
            </a:r>
            <a:r>
              <a:rPr sz="195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950" spc="-35" dirty="0">
                <a:solidFill>
                  <a:srgbClr val="FFFFFF"/>
                </a:solidFill>
                <a:latin typeface="Arial"/>
                <a:cs typeface="Arial"/>
              </a:rPr>
              <a:t>gradient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50" spc="-35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1950" spc="-45" dirty="0">
                <a:solidFill>
                  <a:srgbClr val="FFFFFF"/>
                </a:solidFill>
                <a:latin typeface="Arial"/>
                <a:cs typeface="Arial"/>
              </a:rPr>
              <a:t>scalar </a:t>
            </a:r>
            <a:r>
              <a:rPr sz="1950" spc="-75" dirty="0">
                <a:solidFill>
                  <a:srgbClr val="FFFFFF"/>
                </a:solidFill>
                <a:latin typeface="Arial"/>
                <a:cs typeface="Arial"/>
              </a:rPr>
              <a:t>z </a:t>
            </a:r>
            <a:r>
              <a:rPr sz="1950" spc="-15" dirty="0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respect </a:t>
            </a:r>
            <a:r>
              <a:rPr sz="195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950" spc="-4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50" spc="-30" dirty="0">
                <a:solidFill>
                  <a:srgbClr val="FFFFFF"/>
                </a:solidFill>
                <a:latin typeface="Arial"/>
                <a:cs typeface="Arial"/>
              </a:rPr>
              <a:t>its ancestors </a:t>
            </a:r>
            <a:r>
              <a:rPr sz="1950" spc="-4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95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graph,  we </a:t>
            </a:r>
            <a:r>
              <a:rPr sz="1950" spc="-35" dirty="0">
                <a:solidFill>
                  <a:srgbClr val="FFFFFF"/>
                </a:solidFill>
                <a:latin typeface="Arial"/>
                <a:cs typeface="Arial"/>
              </a:rPr>
              <a:t>begin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950" spc="-40" dirty="0">
                <a:solidFill>
                  <a:srgbClr val="FFFFFF"/>
                </a:solidFill>
                <a:latin typeface="Arial"/>
                <a:cs typeface="Arial"/>
              </a:rPr>
              <a:t>observing </a:t>
            </a:r>
            <a:r>
              <a:rPr sz="195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95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950" spc="-35" dirty="0">
                <a:solidFill>
                  <a:srgbClr val="FFFFFF"/>
                </a:solidFill>
                <a:latin typeface="Arial"/>
                <a:cs typeface="Arial"/>
              </a:rPr>
              <a:t>gradient </a:t>
            </a:r>
            <a:r>
              <a:rPr sz="1950" spc="-15" dirty="0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respect </a:t>
            </a:r>
            <a:r>
              <a:rPr sz="195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950" spc="-75" dirty="0">
                <a:solidFill>
                  <a:srgbClr val="FFFFFF"/>
                </a:solidFill>
                <a:latin typeface="Arial"/>
                <a:cs typeface="Arial"/>
              </a:rPr>
              <a:t>z </a:t>
            </a: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95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2000"/>
              </a:spcBef>
            </a:pPr>
            <a:r>
              <a:rPr sz="1950" spc="-9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950" spc="-3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950" spc="-35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1950" spc="-5" dirty="0">
                <a:solidFill>
                  <a:srgbClr val="FFFFFF"/>
                </a:solidFill>
                <a:latin typeface="Arial"/>
                <a:cs typeface="Arial"/>
              </a:rPr>
              <a:t>compute </a:t>
            </a:r>
            <a:r>
              <a:rPr sz="195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950" spc="-35" dirty="0">
                <a:solidFill>
                  <a:srgbClr val="FFFFFF"/>
                </a:solidFill>
                <a:latin typeface="Arial"/>
                <a:cs typeface="Arial"/>
              </a:rPr>
              <a:t>gradient </a:t>
            </a:r>
            <a:r>
              <a:rPr sz="195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respect  </a:t>
            </a:r>
            <a:r>
              <a:rPr sz="195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950" spc="-4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1950" spc="-35" dirty="0">
                <a:solidFill>
                  <a:srgbClr val="FFFFFF"/>
                </a:solidFill>
                <a:latin typeface="Arial"/>
                <a:cs typeface="Arial"/>
              </a:rPr>
              <a:t>parent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50" spc="-75" dirty="0">
                <a:solidFill>
                  <a:srgbClr val="FFFFFF"/>
                </a:solidFill>
                <a:latin typeface="Arial"/>
                <a:cs typeface="Arial"/>
              </a:rPr>
              <a:t>z </a:t>
            </a: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950" spc="-30" dirty="0">
                <a:solidFill>
                  <a:srgbClr val="FFFFFF"/>
                </a:solidFill>
                <a:latin typeface="Arial"/>
                <a:cs typeface="Arial"/>
              </a:rPr>
              <a:t>the graph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950" spc="-40" dirty="0">
                <a:solidFill>
                  <a:srgbClr val="FFFFFF"/>
                </a:solidFill>
                <a:latin typeface="Arial"/>
                <a:cs typeface="Arial"/>
              </a:rPr>
              <a:t>multiplying  </a:t>
            </a:r>
            <a:r>
              <a:rPr sz="1950" spc="-30" dirty="0">
                <a:solidFill>
                  <a:srgbClr val="FFFFFF"/>
                </a:solidFill>
                <a:latin typeface="Arial"/>
                <a:cs typeface="Arial"/>
              </a:rPr>
              <a:t>the current </a:t>
            </a:r>
            <a:r>
              <a:rPr sz="1950" spc="-35" dirty="0">
                <a:solidFill>
                  <a:srgbClr val="FFFFFF"/>
                </a:solidFill>
                <a:latin typeface="Arial"/>
                <a:cs typeface="Arial"/>
              </a:rPr>
              <a:t>gradient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950" spc="-30" dirty="0">
                <a:solidFill>
                  <a:srgbClr val="FFFFFF"/>
                </a:solidFill>
                <a:latin typeface="Arial"/>
                <a:cs typeface="Arial"/>
              </a:rPr>
              <a:t>the Jacobian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50" spc="-30" dirty="0">
                <a:solidFill>
                  <a:srgbClr val="FFFFFF"/>
                </a:solidFill>
                <a:latin typeface="Arial"/>
                <a:cs typeface="Arial"/>
              </a:rPr>
              <a:t>the  operation </a:t>
            </a:r>
            <a:r>
              <a:rPr sz="195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950" spc="-10" dirty="0">
                <a:solidFill>
                  <a:srgbClr val="FFFFFF"/>
                </a:solidFill>
                <a:latin typeface="Arial"/>
                <a:cs typeface="Arial"/>
              </a:rPr>
              <a:t>produced</a:t>
            </a:r>
            <a:r>
              <a:rPr sz="19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spc="-40" dirty="0">
                <a:solidFill>
                  <a:srgbClr val="FFFFFF"/>
                </a:solidFill>
                <a:latin typeface="Arial"/>
                <a:cs typeface="Arial"/>
              </a:rPr>
              <a:t>z.</a:t>
            </a:r>
            <a:endParaRPr sz="1950">
              <a:latin typeface="Arial"/>
              <a:cs typeface="Arial"/>
            </a:endParaRPr>
          </a:p>
          <a:p>
            <a:pPr marL="12700" marR="114935">
              <a:lnSpc>
                <a:spcPct val="102600"/>
              </a:lnSpc>
              <a:spcBef>
                <a:spcPts val="1900"/>
              </a:spcBef>
            </a:pPr>
            <a:r>
              <a:rPr sz="1950" spc="-9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950" spc="-30" dirty="0">
                <a:solidFill>
                  <a:srgbClr val="FFFFFF"/>
                </a:solidFill>
                <a:latin typeface="Arial"/>
                <a:cs typeface="Arial"/>
              </a:rPr>
              <a:t>continue </a:t>
            </a:r>
            <a:r>
              <a:rPr sz="1950" spc="-40" dirty="0">
                <a:solidFill>
                  <a:srgbClr val="FFFFFF"/>
                </a:solidFill>
                <a:latin typeface="Arial"/>
                <a:cs typeface="Arial"/>
              </a:rPr>
              <a:t>multiplying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950" spc="-30" dirty="0">
                <a:solidFill>
                  <a:srgbClr val="FFFFFF"/>
                </a:solidFill>
                <a:latin typeface="Arial"/>
                <a:cs typeface="Arial"/>
              </a:rPr>
              <a:t>Jacobians </a:t>
            </a:r>
            <a:r>
              <a:rPr sz="1950" spc="-50" dirty="0">
                <a:solidFill>
                  <a:srgbClr val="FFFFFF"/>
                </a:solidFill>
                <a:latin typeface="Arial"/>
                <a:cs typeface="Arial"/>
              </a:rPr>
              <a:t>traveling  </a:t>
            </a:r>
            <a:r>
              <a:rPr sz="1950" spc="-20" dirty="0">
                <a:solidFill>
                  <a:srgbClr val="FFFFFF"/>
                </a:solidFill>
                <a:latin typeface="Arial"/>
                <a:cs typeface="Arial"/>
              </a:rPr>
              <a:t>backwards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1950" spc="-30" dirty="0">
                <a:solidFill>
                  <a:srgbClr val="FFFFFF"/>
                </a:solidFill>
                <a:latin typeface="Arial"/>
                <a:cs typeface="Arial"/>
              </a:rPr>
              <a:t>the graph </a:t>
            </a: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950" spc="-3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950" spc="-40" dirty="0">
                <a:solidFill>
                  <a:srgbClr val="FFFFFF"/>
                </a:solidFill>
                <a:latin typeface="Arial"/>
                <a:cs typeface="Arial"/>
              </a:rPr>
              <a:t>way until 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950" spc="-50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x.</a:t>
            </a:r>
            <a:endParaRPr sz="1950">
              <a:latin typeface="Arial"/>
              <a:cs typeface="Arial"/>
            </a:endParaRPr>
          </a:p>
          <a:p>
            <a:pPr marL="12700" marR="182880">
              <a:lnSpc>
                <a:spcPct val="102600"/>
              </a:lnSpc>
              <a:spcBef>
                <a:spcPts val="2000"/>
              </a:spcBef>
            </a:pPr>
            <a:r>
              <a:rPr sz="1950" spc="-65" dirty="0">
                <a:solidFill>
                  <a:srgbClr val="FFFFFF"/>
                </a:solidFill>
                <a:latin typeface="Arial"/>
                <a:cs typeface="Arial"/>
              </a:rPr>
              <a:t>For any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node </a:t>
            </a:r>
            <a:r>
              <a:rPr sz="195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950" spc="-55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950" spc="-40" dirty="0">
                <a:solidFill>
                  <a:srgbClr val="FFFFFF"/>
                </a:solidFill>
                <a:latin typeface="Arial"/>
                <a:cs typeface="Arial"/>
              </a:rPr>
              <a:t>reached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by going  </a:t>
            </a:r>
            <a:r>
              <a:rPr sz="1950" spc="-20" dirty="0">
                <a:solidFill>
                  <a:srgbClr val="FFFFFF"/>
                </a:solidFill>
                <a:latin typeface="Arial"/>
                <a:cs typeface="Arial"/>
              </a:rPr>
              <a:t>backwards </a:t>
            </a:r>
            <a:r>
              <a:rPr sz="1950" spc="-3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950" spc="-75" dirty="0">
                <a:solidFill>
                  <a:srgbClr val="FFFFFF"/>
                </a:solidFill>
                <a:latin typeface="Arial"/>
                <a:cs typeface="Arial"/>
              </a:rPr>
              <a:t>z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1950" spc="2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950" spc="-4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950" spc="-20" dirty="0">
                <a:solidFill>
                  <a:srgbClr val="FFFFFF"/>
                </a:solidFill>
                <a:latin typeface="Arial"/>
                <a:cs typeface="Arial"/>
              </a:rPr>
              <a:t>paths, 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950" spc="-4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1950" spc="-30" dirty="0">
                <a:solidFill>
                  <a:srgbClr val="FFFFFF"/>
                </a:solidFill>
                <a:latin typeface="Arial"/>
                <a:cs typeface="Arial"/>
              </a:rPr>
              <a:t>sum the </a:t>
            </a:r>
            <a:r>
              <a:rPr sz="1950" spc="-35" dirty="0">
                <a:solidFill>
                  <a:srgbClr val="FFFFFF"/>
                </a:solidFill>
                <a:latin typeface="Arial"/>
                <a:cs typeface="Arial"/>
              </a:rPr>
              <a:t>gradients </a:t>
            </a:r>
            <a:r>
              <a:rPr sz="1950" spc="-55" dirty="0">
                <a:solidFill>
                  <a:srgbClr val="FFFFFF"/>
                </a:solidFill>
                <a:latin typeface="Arial"/>
                <a:cs typeface="Arial"/>
              </a:rPr>
              <a:t>arriving </a:t>
            </a:r>
            <a:r>
              <a:rPr sz="1950" spc="-30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1950" spc="-4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950" spc="-20" dirty="0">
                <a:solidFill>
                  <a:srgbClr val="FFFFFF"/>
                </a:solidFill>
                <a:latin typeface="Arial"/>
                <a:cs typeface="Arial"/>
              </a:rPr>
              <a:t>paths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950" spc="-1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95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Arial"/>
                <a:cs typeface="Arial"/>
              </a:rPr>
              <a:t>node.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76</a:t>
            </a:fld>
            <a:endParaRPr spc="-5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38023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55" dirty="0"/>
              <a:t>Summary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54756"/>
            <a:ext cx="75688" cy="76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3777640"/>
            <a:ext cx="75688" cy="76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4754524"/>
            <a:ext cx="75688" cy="76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477408"/>
            <a:ext cx="75688" cy="76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5946292"/>
            <a:ext cx="75688" cy="76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6415176"/>
            <a:ext cx="75688" cy="76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7392060"/>
            <a:ext cx="75688" cy="76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28700" y="2922016"/>
            <a:ext cx="11113135" cy="53765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79755">
              <a:lnSpc>
                <a:spcPts val="2000"/>
              </a:lnSpc>
              <a:spcBef>
                <a:spcPts val="190"/>
              </a:spcBef>
            </a:pP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point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view,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modern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feedforward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the culmination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centuries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progress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general 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approximation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task.</a:t>
            </a:r>
            <a:endParaRPr sz="1700">
              <a:latin typeface="Arial"/>
              <a:cs typeface="Arial"/>
            </a:endParaRPr>
          </a:p>
          <a:p>
            <a:pPr marL="12700" marR="176530">
              <a:lnSpc>
                <a:spcPts val="2000"/>
              </a:lnSpc>
              <a:spcBef>
                <a:spcPts val="1700"/>
              </a:spcBef>
            </a:pP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Following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success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back-propagation,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research 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gained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popularity and 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reached 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peak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early 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1990s.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Afterwards,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techniques became 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popular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until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modern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learning 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renaissance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began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7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2006.</a:t>
            </a:r>
            <a:endParaRPr sz="1700">
              <a:latin typeface="Arial"/>
              <a:cs typeface="Arial"/>
            </a:endParaRPr>
          </a:p>
          <a:p>
            <a:pPr marL="12700" marR="121920">
              <a:lnSpc>
                <a:spcPts val="2000"/>
              </a:lnSpc>
              <a:spcBef>
                <a:spcPts val="1700"/>
              </a:spcBef>
            </a:pP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core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ideas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behind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modern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feedforward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changed 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substantially since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1980s. 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back- 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propagation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algorithm and the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approaches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gradient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descent 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still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700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use.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improvement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in neural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performance from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1986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2015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attributed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700" spc="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factors.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First,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larger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datasets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reduced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degree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7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statistical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generalisation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challenge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networks.</a:t>
            </a:r>
            <a:endParaRPr sz="1700">
              <a:latin typeface="Arial"/>
              <a:cs typeface="Arial"/>
            </a:endParaRPr>
          </a:p>
          <a:p>
            <a:pPr marL="12700" marR="515620">
              <a:lnSpc>
                <a:spcPts val="2000"/>
              </a:lnSpc>
              <a:spcBef>
                <a:spcPts val="1760"/>
              </a:spcBef>
            </a:pP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Second,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become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much </a:t>
            </a:r>
            <a:r>
              <a:rPr sz="1700" spc="-65" dirty="0">
                <a:solidFill>
                  <a:srgbClr val="FFFFFF"/>
                </a:solidFill>
                <a:latin typeface="Arial"/>
                <a:cs typeface="Arial"/>
              </a:rPr>
              <a:t>larger,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due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computers,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software  infrastructure.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However, 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small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algorithmic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changes 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improved the performance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networks 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noticeably.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ts val="2000"/>
              </a:lnSpc>
              <a:spcBef>
                <a:spcPts val="1600"/>
              </a:spcBef>
            </a:pP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algorithmic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changes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replacement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mean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squared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error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cross-entropy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family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loss 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functions.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Mean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squared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error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popular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1980s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1990s, 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gradually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replaced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cross-entropy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losses 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and the principle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maximum 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likelihood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ideas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spread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statistics community 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learning 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community.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77</a:t>
            </a:fld>
            <a:endParaRPr spc="-5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91859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5" dirty="0"/>
              <a:t>Optimisation </a:t>
            </a:r>
            <a:r>
              <a:rPr sz="7200" spc="-204" dirty="0"/>
              <a:t>vs</a:t>
            </a:r>
            <a:r>
              <a:rPr sz="7200" spc="50" dirty="0"/>
              <a:t> </a:t>
            </a:r>
            <a:r>
              <a:rPr sz="7200" spc="-135" dirty="0"/>
              <a:t>training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92627"/>
            <a:ext cx="109507" cy="110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165523"/>
            <a:ext cx="109507" cy="110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4857419"/>
            <a:ext cx="109507" cy="110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939840"/>
            <a:ext cx="109507" cy="1100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7022262"/>
            <a:ext cx="109507" cy="1100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7714157"/>
            <a:ext cx="109507" cy="110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0300" y="2914904"/>
            <a:ext cx="11023600" cy="54025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012190">
              <a:lnSpc>
                <a:spcPct val="102000"/>
              </a:lnSpc>
              <a:spcBef>
                <a:spcPts val="40"/>
              </a:spcBef>
            </a:pPr>
            <a:r>
              <a:rPr sz="2450" spc="-40" dirty="0">
                <a:solidFill>
                  <a:srgbClr val="FFFFFF"/>
                </a:solidFill>
                <a:latin typeface="Arial"/>
                <a:cs typeface="Arial"/>
              </a:rPr>
              <a:t>Optimisation algorithms used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50" spc="-5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of deep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450" spc="-55" dirty="0">
                <a:solidFill>
                  <a:srgbClr val="FFFFFF"/>
                </a:solidFill>
                <a:latin typeface="Arial"/>
                <a:cs typeface="Arial"/>
              </a:rPr>
              <a:t>differ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50" spc="-50" dirty="0">
                <a:solidFill>
                  <a:srgbClr val="FFFFFF"/>
                </a:solidFill>
                <a:latin typeface="Arial"/>
                <a:cs typeface="Arial"/>
              </a:rPr>
              <a:t>normal  </a:t>
            </a:r>
            <a:r>
              <a:rPr sz="2450" spc="-30" dirty="0">
                <a:solidFill>
                  <a:srgbClr val="FFFFFF"/>
                </a:solidFill>
                <a:latin typeface="Arial"/>
                <a:cs typeface="Arial"/>
              </a:rPr>
              <a:t>optimisation.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60"/>
              </a:spcBef>
            </a:pPr>
            <a:r>
              <a:rPr sz="2450" spc="-5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450" spc="-6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450" spc="-75" dirty="0">
                <a:solidFill>
                  <a:srgbClr val="FFFFFF"/>
                </a:solidFill>
                <a:latin typeface="Arial"/>
                <a:cs typeface="Arial"/>
              </a:rPr>
              <a:t>usually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acts</a:t>
            </a:r>
            <a:r>
              <a:rPr sz="245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65" dirty="0">
                <a:solidFill>
                  <a:srgbClr val="FFFFFF"/>
                </a:solidFill>
                <a:latin typeface="Arial"/>
                <a:cs typeface="Arial"/>
              </a:rPr>
              <a:t>indirectly.</a:t>
            </a:r>
            <a:endParaRPr sz="2450">
              <a:latin typeface="Arial"/>
              <a:cs typeface="Arial"/>
            </a:endParaRPr>
          </a:p>
          <a:p>
            <a:pPr marL="12700" marR="27305">
              <a:lnSpc>
                <a:spcPct val="102000"/>
              </a:lnSpc>
              <a:spcBef>
                <a:spcPts val="2400"/>
              </a:spcBef>
            </a:pPr>
            <a:r>
              <a:rPr sz="2450" spc="-9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50" spc="-5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2450" spc="-5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450" spc="-6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450" spc="-45" dirty="0">
                <a:solidFill>
                  <a:srgbClr val="FFFFFF"/>
                </a:solidFill>
                <a:latin typeface="Arial"/>
                <a:cs typeface="Arial"/>
              </a:rPr>
              <a:t>scenarios,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50" spc="-60" dirty="0">
                <a:solidFill>
                  <a:srgbClr val="FFFFFF"/>
                </a:solidFill>
                <a:latin typeface="Arial"/>
                <a:cs typeface="Arial"/>
              </a:rPr>
              <a:t>care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sz="2450" spc="-40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performance </a:t>
            </a:r>
            <a:r>
              <a:rPr sz="2450" spc="-70" dirty="0">
                <a:solidFill>
                  <a:srgbClr val="FFFFFF"/>
                </a:solidFill>
                <a:latin typeface="Arial"/>
                <a:cs typeface="Arial"/>
              </a:rPr>
              <a:t>measure </a:t>
            </a:r>
            <a:r>
              <a:rPr sz="2450" spc="-235" dirty="0">
                <a:solidFill>
                  <a:srgbClr val="FFFFFF"/>
                </a:solidFill>
                <a:latin typeface="Arial"/>
                <a:cs typeface="Arial"/>
              </a:rPr>
              <a:t>P, 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5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50" spc="-45" dirty="0">
                <a:solidFill>
                  <a:srgbClr val="FFFFFF"/>
                </a:solidFill>
                <a:latin typeface="Arial"/>
                <a:cs typeface="Arial"/>
              </a:rPr>
              <a:t>defined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50" spc="-30" dirty="0">
                <a:solidFill>
                  <a:srgbClr val="FFFFFF"/>
                </a:solidFill>
                <a:latin typeface="Arial"/>
                <a:cs typeface="Arial"/>
              </a:rPr>
              <a:t>respect </a:t>
            </a:r>
            <a:r>
              <a:rPr sz="245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245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set.</a:t>
            </a:r>
            <a:endParaRPr sz="2450">
              <a:latin typeface="Arial"/>
              <a:cs typeface="Arial"/>
            </a:endParaRPr>
          </a:p>
          <a:p>
            <a:pPr marL="12700" marR="232410">
              <a:lnSpc>
                <a:spcPct val="105400"/>
              </a:lnSpc>
              <a:spcBef>
                <a:spcPts val="2400"/>
              </a:spcBef>
            </a:pPr>
            <a:r>
              <a:rPr sz="2450" spc="-114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50" spc="-60" dirty="0">
                <a:solidFill>
                  <a:srgbClr val="FFFFFF"/>
                </a:solidFill>
                <a:latin typeface="Arial"/>
                <a:cs typeface="Arial"/>
              </a:rPr>
              <a:t>therefore </a:t>
            </a:r>
            <a:r>
              <a:rPr sz="2450" spc="-30" dirty="0">
                <a:solidFill>
                  <a:srgbClr val="FFFFFF"/>
                </a:solidFill>
                <a:latin typeface="Arial"/>
                <a:cs typeface="Arial"/>
              </a:rPr>
              <a:t>optimise </a:t>
            </a:r>
            <a:r>
              <a:rPr sz="3675" spc="-142" baseline="-3401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450" spc="-60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2450" spc="-65" dirty="0">
                <a:solidFill>
                  <a:srgbClr val="FFFFFF"/>
                </a:solidFill>
                <a:latin typeface="Arial"/>
                <a:cs typeface="Arial"/>
              </a:rPr>
              <a:t>indirectly. </a:t>
            </a:r>
            <a:r>
              <a:rPr sz="2450" spc="-114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50" spc="-40" dirty="0">
                <a:solidFill>
                  <a:srgbClr val="FFFFFF"/>
                </a:solidFill>
                <a:latin typeface="Arial"/>
                <a:cs typeface="Arial"/>
              </a:rPr>
              <a:t>reduce </a:t>
            </a:r>
            <a:r>
              <a:rPr sz="2450" spc="-9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50" spc="-5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450" spc="10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3675" spc="-157" baseline="-3401" dirty="0">
                <a:solidFill>
                  <a:srgbClr val="FFFFFF"/>
                </a:solidFill>
                <a:latin typeface="Arial"/>
                <a:cs typeface="Arial"/>
              </a:rPr>
              <a:t>J(θ</a:t>
            </a:r>
            <a:r>
              <a:rPr sz="2450" spc="-10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50" spc="-7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hope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doing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2450" spc="-6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50" spc="-50" dirty="0">
                <a:solidFill>
                  <a:srgbClr val="FFFFFF"/>
                </a:solidFill>
                <a:latin typeface="Arial"/>
                <a:cs typeface="Arial"/>
              </a:rPr>
              <a:t>improve</a:t>
            </a:r>
            <a:r>
              <a:rPr sz="245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235" dirty="0">
                <a:solidFill>
                  <a:srgbClr val="FFFFFF"/>
                </a:solidFill>
                <a:latin typeface="Arial"/>
                <a:cs typeface="Arial"/>
              </a:rPr>
              <a:t>P.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sz="2450" spc="-8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50" spc="-70" dirty="0">
                <a:solidFill>
                  <a:srgbClr val="FFFFFF"/>
                </a:solidFill>
                <a:latin typeface="Arial"/>
                <a:cs typeface="Arial"/>
              </a:rPr>
              <a:t>is in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contrast </a:t>
            </a:r>
            <a:r>
              <a:rPr sz="2450" spc="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5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Arial"/>
                <a:cs typeface="Arial"/>
              </a:rPr>
              <a:t>pure </a:t>
            </a:r>
            <a:r>
              <a:rPr sz="2450" spc="-30" dirty="0">
                <a:solidFill>
                  <a:srgbClr val="FFFFFF"/>
                </a:solidFill>
                <a:latin typeface="Arial"/>
                <a:cs typeface="Arial"/>
              </a:rPr>
              <a:t>optimisation, </a:t>
            </a:r>
            <a:r>
              <a:rPr sz="2450" spc="-60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50" spc="-55" dirty="0">
                <a:solidFill>
                  <a:srgbClr val="FFFFFF"/>
                </a:solidFill>
                <a:latin typeface="Arial"/>
                <a:cs typeface="Arial"/>
              </a:rPr>
              <a:t>minimising </a:t>
            </a:r>
            <a:r>
              <a:rPr sz="2450" spc="-5" dirty="0">
                <a:solidFill>
                  <a:srgbClr val="FFFFFF"/>
                </a:solidFill>
                <a:latin typeface="Arial"/>
                <a:cs typeface="Arial"/>
              </a:rPr>
              <a:t>J </a:t>
            </a:r>
            <a:r>
              <a:rPr sz="245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50" spc="-9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50" spc="-50" dirty="0">
                <a:solidFill>
                  <a:srgbClr val="FFFFFF"/>
                </a:solidFill>
                <a:latin typeface="Arial"/>
                <a:cs typeface="Arial"/>
              </a:rPr>
              <a:t>goal </a:t>
            </a:r>
            <a:r>
              <a:rPr sz="245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50" spc="-50" dirty="0">
                <a:solidFill>
                  <a:srgbClr val="FFFFFF"/>
                </a:solidFill>
                <a:latin typeface="Arial"/>
                <a:cs typeface="Arial"/>
              </a:rPr>
              <a:t>itself.</a:t>
            </a:r>
            <a:endParaRPr sz="2450">
              <a:latin typeface="Arial"/>
              <a:cs typeface="Arial"/>
            </a:endParaRPr>
          </a:p>
          <a:p>
            <a:pPr marL="12700" marR="568325">
              <a:lnSpc>
                <a:spcPct val="102000"/>
              </a:lnSpc>
              <a:spcBef>
                <a:spcPts val="2500"/>
              </a:spcBef>
            </a:pPr>
            <a:r>
              <a:rPr sz="2450" spc="-40" dirty="0">
                <a:solidFill>
                  <a:srgbClr val="FFFFFF"/>
                </a:solidFill>
                <a:latin typeface="Arial"/>
                <a:cs typeface="Arial"/>
              </a:rPr>
              <a:t>Optimisation algorithms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50" spc="-5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450" spc="-6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50" spc="-50" dirty="0">
                <a:solidFill>
                  <a:srgbClr val="FFFFFF"/>
                </a:solidFill>
                <a:latin typeface="Arial"/>
                <a:cs typeface="Arial"/>
              </a:rPr>
              <a:t>typically </a:t>
            </a:r>
            <a:r>
              <a:rPr sz="2450" spc="-45" dirty="0">
                <a:solidFill>
                  <a:srgbClr val="FFFFFF"/>
                </a:solidFill>
                <a:latin typeface="Arial"/>
                <a:cs typeface="Arial"/>
              </a:rPr>
              <a:t>include </a:t>
            </a:r>
            <a:r>
              <a:rPr sz="2450" spc="-40" dirty="0">
                <a:solidFill>
                  <a:srgbClr val="FFFFFF"/>
                </a:solidFill>
                <a:latin typeface="Arial"/>
                <a:cs typeface="Arial"/>
              </a:rPr>
              <a:t>some  </a:t>
            </a:r>
            <a:r>
              <a:rPr sz="2450" spc="-50" dirty="0">
                <a:solidFill>
                  <a:srgbClr val="FFFFFF"/>
                </a:solidFill>
                <a:latin typeface="Arial"/>
                <a:cs typeface="Arial"/>
              </a:rPr>
              <a:t>specialisation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spc="-30" dirty="0">
                <a:solidFill>
                  <a:srgbClr val="FFFFFF"/>
                </a:solidFill>
                <a:latin typeface="Arial"/>
                <a:cs typeface="Arial"/>
              </a:rPr>
              <a:t>specific structure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50" spc="-5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450" spc="-6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450" spc="-40" dirty="0">
                <a:solidFill>
                  <a:srgbClr val="FFFFFF"/>
                </a:solidFill>
                <a:latin typeface="Arial"/>
                <a:cs typeface="Arial"/>
              </a:rPr>
              <a:t>objective</a:t>
            </a:r>
            <a:r>
              <a:rPr sz="2450" spc="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Arial"/>
                <a:cs typeface="Arial"/>
              </a:rPr>
              <a:t>functions.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78</a:t>
            </a:fld>
            <a:endParaRPr spc="-5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23100" y="3093478"/>
            <a:ext cx="5397500" cy="5065395"/>
            <a:chOff x="7023100" y="3093478"/>
            <a:chExt cx="5397500" cy="5065395"/>
          </a:xfrm>
        </p:grpSpPr>
        <p:sp>
          <p:nvSpPr>
            <p:cNvPr id="3" name="object 3"/>
            <p:cNvSpPr/>
            <p:nvPr/>
          </p:nvSpPr>
          <p:spPr>
            <a:xfrm>
              <a:off x="7213600" y="3340099"/>
              <a:ext cx="5016500" cy="4546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23100" y="3093478"/>
              <a:ext cx="5397500" cy="50652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259588"/>
            <a:ext cx="9420860" cy="21805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60"/>
              </a:spcBef>
            </a:pPr>
            <a:r>
              <a:rPr sz="7050" spc="-130" dirty="0"/>
              <a:t>Convolutional </a:t>
            </a:r>
            <a:r>
              <a:rPr sz="7050" spc="-45" dirty="0"/>
              <a:t>Networks,  </a:t>
            </a:r>
            <a:r>
              <a:rPr sz="7050" spc="-125" dirty="0"/>
              <a:t>CNN</a:t>
            </a:r>
            <a:endParaRPr sz="7050"/>
          </a:p>
        </p:txBody>
      </p:sp>
      <p:sp>
        <p:nvSpPr>
          <p:cNvPr id="6" name="object 6"/>
          <p:cNvSpPr/>
          <p:nvPr/>
        </p:nvSpPr>
        <p:spPr>
          <a:xfrm>
            <a:off x="838200" y="3040126"/>
            <a:ext cx="93402" cy="93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3622802"/>
            <a:ext cx="93402" cy="93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4522978"/>
            <a:ext cx="93402" cy="93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5423153"/>
            <a:ext cx="93402" cy="93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6005817"/>
            <a:ext cx="93402" cy="938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" y="7223506"/>
            <a:ext cx="93402" cy="93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79500" y="2884423"/>
            <a:ext cx="4987925" cy="5474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25" dirty="0">
                <a:solidFill>
                  <a:srgbClr val="FFFFFF"/>
                </a:solidFill>
                <a:latin typeface="Arial"/>
                <a:cs typeface="Arial"/>
              </a:rPr>
              <a:t>Convolutional </a:t>
            </a:r>
            <a:r>
              <a:rPr sz="2050" spc="-4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2050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205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"/>
                <a:cs typeface="Arial"/>
              </a:rPr>
              <a:t>CNNs.</a:t>
            </a:r>
            <a:endParaRPr sz="2050">
              <a:latin typeface="Arial"/>
              <a:cs typeface="Arial"/>
            </a:endParaRPr>
          </a:p>
          <a:p>
            <a:pPr marL="12700" marR="226695">
              <a:lnSpc>
                <a:spcPct val="101600"/>
              </a:lnSpc>
              <a:spcBef>
                <a:spcPts val="2100"/>
              </a:spcBef>
            </a:pPr>
            <a:r>
              <a:rPr sz="2050" spc="-25" dirty="0">
                <a:solidFill>
                  <a:srgbClr val="FFFFFF"/>
                </a:solidFill>
                <a:latin typeface="Arial"/>
                <a:cs typeface="Arial"/>
              </a:rPr>
              <a:t>Specialised </a:t>
            </a:r>
            <a:r>
              <a:rPr sz="2050" spc="-5" dirty="0">
                <a:solidFill>
                  <a:srgbClr val="FFFFFF"/>
                </a:solidFill>
                <a:latin typeface="Arial"/>
                <a:cs typeface="Arial"/>
              </a:rPr>
              <a:t>kind of </a:t>
            </a:r>
            <a:r>
              <a:rPr sz="2050" spc="-4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050" spc="-15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2050" spc="-10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5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50" spc="-25" dirty="0">
                <a:solidFill>
                  <a:srgbClr val="FFFFFF"/>
                </a:solidFill>
                <a:latin typeface="Arial"/>
                <a:cs typeface="Arial"/>
              </a:rPr>
              <a:t>a, </a:t>
            </a:r>
            <a:r>
              <a:rPr sz="2050" spc="-15" dirty="0">
                <a:solidFill>
                  <a:srgbClr val="FFFFFF"/>
                </a:solidFill>
                <a:latin typeface="Arial"/>
                <a:cs typeface="Arial"/>
              </a:rPr>
              <a:t>grid-like</a:t>
            </a:r>
            <a:r>
              <a:rPr sz="205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Arial"/>
                <a:cs typeface="Arial"/>
              </a:rPr>
              <a:t>topology.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  <a:spcBef>
                <a:spcPts val="2105"/>
              </a:spcBef>
            </a:pPr>
            <a:r>
              <a:rPr sz="2050" spc="-30" dirty="0">
                <a:solidFill>
                  <a:srgbClr val="FFFFFF"/>
                </a:solidFill>
                <a:latin typeface="Arial"/>
                <a:cs typeface="Arial"/>
              </a:rPr>
              <a:t>Time-series </a:t>
            </a:r>
            <a:r>
              <a:rPr sz="2050" dirty="0">
                <a:solidFill>
                  <a:srgbClr val="FFFFFF"/>
                </a:solidFill>
                <a:latin typeface="Arial"/>
                <a:cs typeface="Arial"/>
              </a:rPr>
              <a:t>data, </a:t>
            </a:r>
            <a:r>
              <a:rPr sz="2050" spc="-15" dirty="0">
                <a:solidFill>
                  <a:srgbClr val="FFFFFF"/>
                </a:solidFill>
                <a:latin typeface="Arial"/>
                <a:cs typeface="Arial"/>
              </a:rPr>
              <a:t>1D </a:t>
            </a:r>
            <a:r>
              <a:rPr sz="2050" spc="-5" dirty="0">
                <a:solidFill>
                  <a:srgbClr val="FFFFFF"/>
                </a:solidFill>
                <a:latin typeface="Arial"/>
                <a:cs typeface="Arial"/>
              </a:rPr>
              <a:t>grid </a:t>
            </a:r>
            <a:r>
              <a:rPr sz="2050" spc="-10" dirty="0">
                <a:solidFill>
                  <a:srgbClr val="FFFFFF"/>
                </a:solidFill>
                <a:latin typeface="Arial"/>
                <a:cs typeface="Arial"/>
              </a:rPr>
              <a:t>taking </a:t>
            </a:r>
            <a:r>
              <a:rPr sz="2050" spc="-20" dirty="0">
                <a:solidFill>
                  <a:srgbClr val="FFFFFF"/>
                </a:solidFill>
                <a:latin typeface="Arial"/>
                <a:cs typeface="Arial"/>
              </a:rPr>
              <a:t>samples </a:t>
            </a:r>
            <a:r>
              <a:rPr sz="2050" spc="-5" dirty="0">
                <a:solidFill>
                  <a:srgbClr val="FFFFFF"/>
                </a:solidFill>
                <a:latin typeface="Arial"/>
                <a:cs typeface="Arial"/>
              </a:rPr>
              <a:t>at  </a:t>
            </a:r>
            <a:r>
              <a:rPr sz="2050" spc="-40" dirty="0">
                <a:solidFill>
                  <a:srgbClr val="FFFFFF"/>
                </a:solidFill>
                <a:latin typeface="Arial"/>
                <a:cs typeface="Arial"/>
              </a:rPr>
              <a:t>regular </a:t>
            </a:r>
            <a:r>
              <a:rPr sz="2050" spc="-1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205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FFFFFF"/>
                </a:solidFill>
                <a:latin typeface="Arial"/>
                <a:cs typeface="Arial"/>
              </a:rPr>
              <a:t>intervals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2050" spc="-35" dirty="0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sz="2050" dirty="0">
                <a:solidFill>
                  <a:srgbClr val="FFFFFF"/>
                </a:solidFill>
                <a:latin typeface="Arial"/>
                <a:cs typeface="Arial"/>
              </a:rPr>
              <a:t>data, </a:t>
            </a:r>
            <a:r>
              <a:rPr sz="2050" spc="-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50" spc="-15" dirty="0">
                <a:solidFill>
                  <a:srgbClr val="FFFFFF"/>
                </a:solidFill>
                <a:latin typeface="Arial"/>
                <a:cs typeface="Arial"/>
              </a:rPr>
              <a:t>2D </a:t>
            </a:r>
            <a:r>
              <a:rPr sz="2050" spc="-5" dirty="0">
                <a:solidFill>
                  <a:srgbClr val="FFFFFF"/>
                </a:solidFill>
                <a:latin typeface="Arial"/>
                <a:cs typeface="Arial"/>
              </a:rPr>
              <a:t>grid of</a:t>
            </a:r>
            <a:r>
              <a:rPr sz="20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Arial"/>
                <a:cs typeface="Arial"/>
              </a:rPr>
              <a:t>pixels.</a:t>
            </a:r>
            <a:endParaRPr sz="2050">
              <a:latin typeface="Arial"/>
              <a:cs typeface="Arial"/>
            </a:endParaRPr>
          </a:p>
          <a:p>
            <a:pPr marL="12700" marR="855980">
              <a:lnSpc>
                <a:spcPct val="101600"/>
              </a:lnSpc>
              <a:spcBef>
                <a:spcPts val="2000"/>
              </a:spcBef>
            </a:pPr>
            <a:r>
              <a:rPr sz="2050" spc="-25" dirty="0">
                <a:solidFill>
                  <a:srgbClr val="FFFFFF"/>
                </a:solidFill>
                <a:latin typeface="Arial"/>
                <a:cs typeface="Arial"/>
              </a:rPr>
              <a:t>Convolutional </a:t>
            </a:r>
            <a:r>
              <a:rPr sz="2050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2050" spc="-5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050" spc="-20" dirty="0">
                <a:solidFill>
                  <a:srgbClr val="FFFFFF"/>
                </a:solidFill>
                <a:latin typeface="Arial"/>
                <a:cs typeface="Arial"/>
              </a:rPr>
              <a:t>been  tremendously </a:t>
            </a:r>
            <a:r>
              <a:rPr sz="2050" spc="-15" dirty="0">
                <a:solidFill>
                  <a:srgbClr val="FFFFFF"/>
                </a:solidFill>
                <a:latin typeface="Arial"/>
                <a:cs typeface="Arial"/>
              </a:rPr>
              <a:t>successful </a:t>
            </a:r>
            <a:r>
              <a:rPr sz="2050" spc="-4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50" spc="-10" dirty="0">
                <a:solidFill>
                  <a:srgbClr val="FFFFFF"/>
                </a:solidFill>
                <a:latin typeface="Arial"/>
                <a:cs typeface="Arial"/>
              </a:rPr>
              <a:t>practical  applications.</a:t>
            </a:r>
            <a:endParaRPr sz="2050">
              <a:latin typeface="Arial"/>
              <a:cs typeface="Arial"/>
            </a:endParaRPr>
          </a:p>
          <a:p>
            <a:pPr marL="12700" marR="143510">
              <a:lnSpc>
                <a:spcPct val="101600"/>
              </a:lnSpc>
              <a:spcBef>
                <a:spcPts val="2100"/>
              </a:spcBef>
            </a:pPr>
            <a:r>
              <a:rPr sz="2050" spc="-25" dirty="0">
                <a:solidFill>
                  <a:srgbClr val="FFFFFF"/>
                </a:solidFill>
                <a:latin typeface="Arial"/>
                <a:cs typeface="Arial"/>
              </a:rPr>
              <a:t>Convolutional </a:t>
            </a:r>
            <a:r>
              <a:rPr sz="2050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2050" spc="-6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50" spc="-25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050" spc="-45" dirty="0">
                <a:solidFill>
                  <a:srgbClr val="FFFFFF"/>
                </a:solidFill>
                <a:latin typeface="Arial"/>
                <a:cs typeface="Arial"/>
              </a:rPr>
              <a:t>neural  </a:t>
            </a:r>
            <a:r>
              <a:rPr sz="2050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50" spc="-3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50" spc="-10" dirty="0">
                <a:solidFill>
                  <a:srgbClr val="FFFFFF"/>
                </a:solidFill>
                <a:latin typeface="Arial"/>
                <a:cs typeface="Arial"/>
              </a:rPr>
              <a:t>convolution </a:t>
            </a:r>
            <a:r>
              <a:rPr sz="2050" spc="-4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50" spc="-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50" spc="-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050" spc="-40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050" spc="-20" dirty="0">
                <a:solidFill>
                  <a:srgbClr val="FFFFFF"/>
                </a:solidFill>
                <a:latin typeface="Arial"/>
                <a:cs typeface="Arial"/>
              </a:rPr>
              <a:t>matrix </a:t>
            </a:r>
            <a:r>
              <a:rPr sz="2050" spc="-15" dirty="0">
                <a:solidFill>
                  <a:srgbClr val="FFFFFF"/>
                </a:solidFill>
                <a:latin typeface="Arial"/>
                <a:cs typeface="Arial"/>
              </a:rPr>
              <a:t>multiplication </a:t>
            </a:r>
            <a:r>
              <a:rPr sz="2050" spc="-4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50" spc="-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050" spc="-3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050" spc="-20" dirty="0">
                <a:solidFill>
                  <a:srgbClr val="FFFFFF"/>
                </a:solidFill>
                <a:latin typeface="Arial"/>
                <a:cs typeface="Arial"/>
              </a:rPr>
              <a:t>one  </a:t>
            </a:r>
            <a:r>
              <a:rPr sz="205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50" spc="-2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20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FFFFFF"/>
                </a:solidFill>
                <a:latin typeface="Arial"/>
                <a:cs typeface="Arial"/>
              </a:rPr>
              <a:t>layers.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45400" y="1739900"/>
            <a:ext cx="203200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87000" y="1828800"/>
            <a:ext cx="1384300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45400" y="2425700"/>
            <a:ext cx="41656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79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700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0" dirty="0"/>
              <a:t>Int</a:t>
            </a:r>
            <a:r>
              <a:rPr sz="7200" spc="-260" dirty="0"/>
              <a:t>r</a:t>
            </a:r>
            <a:r>
              <a:rPr sz="7200" spc="-20" dirty="0"/>
              <a:t>oduction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66923"/>
            <a:ext cx="154597" cy="155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026534"/>
            <a:ext cx="154597" cy="155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506846"/>
            <a:ext cx="154597" cy="155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6466459"/>
            <a:ext cx="154597" cy="155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7426070"/>
            <a:ext cx="154597" cy="155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7300" y="2837688"/>
            <a:ext cx="10634980" cy="4908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-145" dirty="0">
                <a:solidFill>
                  <a:srgbClr val="FFFFFF"/>
                </a:solidFill>
                <a:latin typeface="Arial"/>
                <a:cs typeface="Arial"/>
              </a:rPr>
              <a:t>Even </a:t>
            </a:r>
            <a:r>
              <a:rPr sz="345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450" spc="-55" dirty="0">
                <a:solidFill>
                  <a:srgbClr val="FFFFFF"/>
                </a:solidFill>
                <a:latin typeface="Arial"/>
                <a:cs typeface="Arial"/>
              </a:rPr>
              <a:t>ancient </a:t>
            </a:r>
            <a:r>
              <a:rPr sz="3450" spc="-90" dirty="0">
                <a:solidFill>
                  <a:srgbClr val="FFFFFF"/>
                </a:solidFill>
                <a:latin typeface="Arial"/>
                <a:cs typeface="Arial"/>
              </a:rPr>
              <a:t>Greeces </a:t>
            </a:r>
            <a:r>
              <a:rPr sz="3450" spc="-45" dirty="0">
                <a:solidFill>
                  <a:srgbClr val="FFFFFF"/>
                </a:solidFill>
                <a:latin typeface="Arial"/>
                <a:cs typeface="Arial"/>
              </a:rPr>
              <a:t>dreamt </a:t>
            </a:r>
            <a:r>
              <a:rPr sz="3450" spc="-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450" spc="-50" dirty="0">
                <a:solidFill>
                  <a:srgbClr val="FFFFFF"/>
                </a:solidFill>
                <a:latin typeface="Arial"/>
                <a:cs typeface="Arial"/>
              </a:rPr>
              <a:t>thinking</a:t>
            </a:r>
            <a:r>
              <a:rPr sz="3450" spc="4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-65" dirty="0">
                <a:solidFill>
                  <a:srgbClr val="FFFFFF"/>
                </a:solidFill>
                <a:latin typeface="Arial"/>
                <a:cs typeface="Arial"/>
              </a:rPr>
              <a:t>machines</a:t>
            </a:r>
            <a:endParaRPr sz="3450">
              <a:latin typeface="Arial"/>
              <a:cs typeface="Arial"/>
            </a:endParaRPr>
          </a:p>
          <a:p>
            <a:pPr marL="12700" marR="5080">
              <a:lnSpc>
                <a:spcPts val="4100"/>
              </a:lnSpc>
              <a:spcBef>
                <a:spcPts val="3529"/>
              </a:spcBef>
            </a:pPr>
            <a:r>
              <a:rPr sz="3450" spc="-12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3450" spc="-80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3450" spc="-50" dirty="0">
                <a:solidFill>
                  <a:srgbClr val="FFFFFF"/>
                </a:solidFill>
                <a:latin typeface="Arial"/>
                <a:cs typeface="Arial"/>
              </a:rPr>
              <a:t>thinking </a:t>
            </a:r>
            <a:r>
              <a:rPr sz="3450" spc="-105" dirty="0">
                <a:solidFill>
                  <a:srgbClr val="FFFFFF"/>
                </a:solidFill>
                <a:latin typeface="Arial"/>
                <a:cs typeface="Arial"/>
              </a:rPr>
              <a:t>fully </a:t>
            </a:r>
            <a:r>
              <a:rPr sz="3450" spc="-130" dirty="0">
                <a:solidFill>
                  <a:srgbClr val="FFFFFF"/>
                </a:solidFill>
                <a:latin typeface="Arial"/>
                <a:cs typeface="Arial"/>
              </a:rPr>
              <a:t>alive </a:t>
            </a:r>
            <a:r>
              <a:rPr sz="3450" spc="-30" dirty="0">
                <a:solidFill>
                  <a:srgbClr val="FFFFFF"/>
                </a:solidFill>
                <a:latin typeface="Arial"/>
                <a:cs typeface="Arial"/>
              </a:rPr>
              <a:t>automatons. </a:t>
            </a:r>
            <a:r>
              <a:rPr sz="3450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z="3450" spc="-3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450" spc="-130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3450" spc="-50" dirty="0">
                <a:solidFill>
                  <a:srgbClr val="FFFFFF"/>
                </a:solidFill>
                <a:latin typeface="Arial"/>
                <a:cs typeface="Arial"/>
              </a:rPr>
              <a:t>thinking </a:t>
            </a:r>
            <a:r>
              <a:rPr sz="3450" spc="-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450" spc="-55" dirty="0">
                <a:solidFill>
                  <a:srgbClr val="FFFFFF"/>
                </a:solidFill>
                <a:latin typeface="Arial"/>
                <a:cs typeface="Arial"/>
              </a:rPr>
              <a:t>making </a:t>
            </a:r>
            <a:r>
              <a:rPr sz="3450" spc="-8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450" spc="-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450" spc="-4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3450" spc="-50" dirty="0">
                <a:solidFill>
                  <a:srgbClr val="FFFFFF"/>
                </a:solidFill>
                <a:latin typeface="Arial"/>
                <a:cs typeface="Arial"/>
              </a:rPr>
              <a:t>programmable</a:t>
            </a:r>
            <a:r>
              <a:rPr sz="3450" spc="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-15" dirty="0">
                <a:solidFill>
                  <a:srgbClr val="FFFFFF"/>
                </a:solidFill>
                <a:latin typeface="Arial"/>
                <a:cs typeface="Arial"/>
              </a:rPr>
              <a:t>computers.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29"/>
              </a:spcBef>
            </a:pPr>
            <a:r>
              <a:rPr sz="3450" spc="-75" dirty="0">
                <a:solidFill>
                  <a:srgbClr val="FFFFFF"/>
                </a:solidFill>
                <a:latin typeface="Arial"/>
                <a:cs typeface="Arial"/>
              </a:rPr>
              <a:t>Artificial intelligence </a:t>
            </a:r>
            <a:r>
              <a:rPr sz="3450" spc="-240" dirty="0">
                <a:solidFill>
                  <a:srgbClr val="FFFFFF"/>
                </a:solidFill>
                <a:latin typeface="Arial"/>
                <a:cs typeface="Arial"/>
              </a:rPr>
              <a:t>(AI) </a:t>
            </a:r>
            <a:r>
              <a:rPr sz="3450" spc="-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450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450" spc="-65" dirty="0">
                <a:solidFill>
                  <a:srgbClr val="FFFFFF"/>
                </a:solidFill>
                <a:latin typeface="Arial"/>
                <a:cs typeface="Arial"/>
              </a:rPr>
              <a:t>huge</a:t>
            </a:r>
            <a:r>
              <a:rPr sz="3450" spc="6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-80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endParaRPr sz="3450">
              <a:latin typeface="Arial"/>
              <a:cs typeface="Arial"/>
            </a:endParaRPr>
          </a:p>
          <a:p>
            <a:pPr marL="12700" marR="297180">
              <a:lnSpc>
                <a:spcPts val="7600"/>
              </a:lnSpc>
              <a:spcBef>
                <a:spcPts val="730"/>
              </a:spcBef>
            </a:pPr>
            <a:r>
              <a:rPr sz="3450" spc="-150" dirty="0">
                <a:solidFill>
                  <a:srgbClr val="FFFFFF"/>
                </a:solidFill>
                <a:latin typeface="Arial"/>
                <a:cs typeface="Arial"/>
              </a:rPr>
              <a:t>Trying </a:t>
            </a:r>
            <a:r>
              <a:rPr sz="345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450" spc="-55" dirty="0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sz="3450" spc="-5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345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450" spc="-40" dirty="0">
                <a:solidFill>
                  <a:srgbClr val="FFFFFF"/>
                </a:solidFill>
                <a:latin typeface="Arial"/>
                <a:cs typeface="Arial"/>
              </a:rPr>
              <a:t>automate </a:t>
            </a:r>
            <a:r>
              <a:rPr sz="3450" spc="-15" dirty="0">
                <a:solidFill>
                  <a:srgbClr val="FFFFFF"/>
                </a:solidFill>
                <a:latin typeface="Arial"/>
                <a:cs typeface="Arial"/>
              </a:rPr>
              <a:t>“simple” </a:t>
            </a:r>
            <a:r>
              <a:rPr sz="3450" spc="-55" dirty="0">
                <a:solidFill>
                  <a:srgbClr val="FFFFFF"/>
                </a:solidFill>
                <a:latin typeface="Arial"/>
                <a:cs typeface="Arial"/>
              </a:rPr>
              <a:t>labour  Speech </a:t>
            </a:r>
            <a:r>
              <a:rPr sz="345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450" spc="-75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r>
              <a:rPr sz="34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-45" dirty="0">
                <a:solidFill>
                  <a:srgbClr val="FFFFFF"/>
                </a:solidFill>
                <a:latin typeface="Arial"/>
                <a:cs typeface="Arial"/>
              </a:rPr>
              <a:t>recognition</a:t>
            </a:r>
            <a:endParaRPr sz="34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8036" y="2565400"/>
            <a:ext cx="6182995" cy="6121400"/>
            <a:chOff x="6238036" y="2565400"/>
            <a:chExt cx="6182995" cy="6121400"/>
          </a:xfrm>
        </p:grpSpPr>
        <p:sp>
          <p:nvSpPr>
            <p:cNvPr id="3" name="object 3"/>
            <p:cNvSpPr/>
            <p:nvPr/>
          </p:nvSpPr>
          <p:spPr>
            <a:xfrm>
              <a:off x="6426199" y="2755900"/>
              <a:ext cx="5803900" cy="5715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38036" y="2565400"/>
              <a:ext cx="6182563" cy="6121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25500" y="901700"/>
            <a:ext cx="19570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35" dirty="0">
                <a:solidFill>
                  <a:srgbClr val="FFFFFF"/>
                </a:solidFill>
                <a:latin typeface="Arial"/>
                <a:cs typeface="Arial"/>
              </a:rPr>
              <a:t>CNN</a:t>
            </a:r>
            <a:endParaRPr sz="7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3049333"/>
            <a:ext cx="72467" cy="72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8700" y="2918460"/>
            <a:ext cx="5113655" cy="7550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200"/>
              </a:spcBef>
            </a:pPr>
            <a:r>
              <a:rPr sz="1600" spc="-20" dirty="0"/>
              <a:t>Convolution </a:t>
            </a:r>
            <a:r>
              <a:rPr sz="1600" spc="-40" dirty="0"/>
              <a:t>leverages </a:t>
            </a:r>
            <a:r>
              <a:rPr sz="1600" spc="-30" dirty="0"/>
              <a:t>three </a:t>
            </a:r>
            <a:r>
              <a:rPr sz="1600" spc="-5" dirty="0"/>
              <a:t>important </a:t>
            </a:r>
            <a:r>
              <a:rPr sz="1600" spc="-30" dirty="0"/>
              <a:t>ideas </a:t>
            </a:r>
            <a:r>
              <a:rPr sz="1600" dirty="0"/>
              <a:t>that </a:t>
            </a:r>
            <a:r>
              <a:rPr sz="1600" spc="-10" dirty="0"/>
              <a:t>can </a:t>
            </a:r>
            <a:r>
              <a:rPr sz="1600" spc="-25" dirty="0"/>
              <a:t>help  </a:t>
            </a:r>
            <a:r>
              <a:rPr sz="1600" spc="-20" dirty="0"/>
              <a:t>improve </a:t>
            </a:r>
            <a:r>
              <a:rPr sz="1600" spc="-50" dirty="0"/>
              <a:t>a </a:t>
            </a:r>
            <a:r>
              <a:rPr sz="1600" spc="-20" dirty="0"/>
              <a:t>machine </a:t>
            </a:r>
            <a:r>
              <a:rPr sz="1600" spc="-30" dirty="0"/>
              <a:t>learning </a:t>
            </a:r>
            <a:r>
              <a:rPr sz="1600" spc="-15" dirty="0"/>
              <a:t>system: </a:t>
            </a:r>
            <a:r>
              <a:rPr sz="1600" spc="-25" dirty="0"/>
              <a:t>sparse </a:t>
            </a:r>
            <a:r>
              <a:rPr sz="1600" spc="-15" dirty="0"/>
              <a:t>interactions,  </a:t>
            </a:r>
            <a:r>
              <a:rPr sz="1600" spc="-20" dirty="0"/>
              <a:t>parameter </a:t>
            </a:r>
            <a:r>
              <a:rPr sz="1600" spc="-30" dirty="0"/>
              <a:t>sharing </a:t>
            </a:r>
            <a:r>
              <a:rPr sz="1600" spc="-10" dirty="0"/>
              <a:t>and </a:t>
            </a:r>
            <a:r>
              <a:rPr sz="1600" spc="-30" dirty="0"/>
              <a:t>equivalent</a:t>
            </a:r>
            <a:r>
              <a:rPr sz="1600" spc="75" dirty="0"/>
              <a:t> </a:t>
            </a:r>
            <a:r>
              <a:rPr sz="1600" spc="-20" dirty="0"/>
              <a:t>representations.</a:t>
            </a:r>
            <a:endParaRPr sz="1600"/>
          </a:p>
        </p:txBody>
      </p:sp>
      <p:sp>
        <p:nvSpPr>
          <p:cNvPr id="8" name="object 8"/>
          <p:cNvSpPr/>
          <p:nvPr/>
        </p:nvSpPr>
        <p:spPr>
          <a:xfrm>
            <a:off x="838200" y="3978973"/>
            <a:ext cx="72467" cy="72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4667313"/>
            <a:ext cx="72467" cy="72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5838253"/>
            <a:ext cx="72467" cy="728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" y="6526593"/>
            <a:ext cx="72467" cy="72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200" y="7456233"/>
            <a:ext cx="72467" cy="72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8700" y="3845559"/>
            <a:ext cx="5090795" cy="44761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41275">
              <a:lnSpc>
                <a:spcPts val="1900"/>
              </a:lnSpc>
              <a:spcBef>
                <a:spcPts val="200"/>
              </a:spcBef>
            </a:pP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Moreover,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convolution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working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inputs of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size.</a:t>
            </a:r>
            <a:endParaRPr sz="1600">
              <a:latin typeface="Arial"/>
              <a:cs typeface="Arial"/>
            </a:endParaRPr>
          </a:p>
          <a:p>
            <a:pPr marL="12700" marR="66040">
              <a:lnSpc>
                <a:spcPts val="1900"/>
              </a:lnSpc>
              <a:spcBef>
                <a:spcPts val="1600"/>
              </a:spcBef>
            </a:pP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Traditional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layers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matrix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multiplication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matrix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separate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parameter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describing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the interaction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unit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unit.</a:t>
            </a:r>
            <a:endParaRPr sz="1600">
              <a:latin typeface="Arial"/>
              <a:cs typeface="Arial"/>
            </a:endParaRPr>
          </a:p>
          <a:p>
            <a:pPr marL="12700" marR="268605">
              <a:lnSpc>
                <a:spcPts val="1900"/>
              </a:lnSpc>
              <a:spcBef>
                <a:spcPts val="1700"/>
              </a:spcBef>
            </a:pP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unit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interacts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input 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unit.</a:t>
            </a:r>
            <a:endParaRPr sz="1600">
              <a:latin typeface="Arial"/>
              <a:cs typeface="Arial"/>
            </a:endParaRPr>
          </a:p>
          <a:p>
            <a:pPr marL="12700" marR="217804" algn="just">
              <a:lnSpc>
                <a:spcPts val="1900"/>
              </a:lnSpc>
              <a:spcBef>
                <a:spcPts val="1600"/>
              </a:spcBef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Convolutional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networks,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however,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typically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sparse 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accomplished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making the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kernel 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smaller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than the</a:t>
            </a:r>
            <a:r>
              <a:rPr sz="1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input.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900"/>
              </a:lnSpc>
              <a:spcBef>
                <a:spcPts val="1600"/>
              </a:spcBef>
            </a:pP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example,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when processing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image,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image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might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thousands or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millions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pixels,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can 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detect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small, meaningful features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edges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kernels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occupy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tens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hundreds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pixels.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80</a:t>
            </a:fld>
            <a:endParaRPr spc="-5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8036" y="2565400"/>
            <a:ext cx="6182995" cy="6121400"/>
            <a:chOff x="6238036" y="2565400"/>
            <a:chExt cx="6182995" cy="6121400"/>
          </a:xfrm>
        </p:grpSpPr>
        <p:sp>
          <p:nvSpPr>
            <p:cNvPr id="3" name="object 3"/>
            <p:cNvSpPr/>
            <p:nvPr/>
          </p:nvSpPr>
          <p:spPr>
            <a:xfrm>
              <a:off x="6426199" y="2768600"/>
              <a:ext cx="5803900" cy="5689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38036" y="2565400"/>
              <a:ext cx="6182563" cy="6121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25500" y="901700"/>
            <a:ext cx="19570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35" dirty="0">
                <a:solidFill>
                  <a:srgbClr val="FFFFFF"/>
                </a:solidFill>
                <a:latin typeface="Arial"/>
                <a:cs typeface="Arial"/>
              </a:rPr>
              <a:t>CNN</a:t>
            </a:r>
            <a:endParaRPr sz="7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2963989"/>
            <a:ext cx="82129" cy="82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4100" y="2827527"/>
            <a:ext cx="4958080" cy="88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95"/>
              </a:spcBef>
            </a:pPr>
            <a:r>
              <a:rPr sz="1800" spc="-20" dirty="0"/>
              <a:t>Store fewer </a:t>
            </a:r>
            <a:r>
              <a:rPr sz="1800" spc="-15" dirty="0"/>
              <a:t>parameters, </a:t>
            </a:r>
            <a:r>
              <a:rPr sz="1800" dirty="0"/>
              <a:t>which </a:t>
            </a:r>
            <a:r>
              <a:rPr sz="1800" spc="25" dirty="0"/>
              <a:t>both </a:t>
            </a:r>
            <a:r>
              <a:rPr sz="1800" spc="-15" dirty="0"/>
              <a:t>reduces </a:t>
            </a:r>
            <a:r>
              <a:rPr sz="1800" spc="-10" dirty="0"/>
              <a:t>the  memory </a:t>
            </a:r>
            <a:r>
              <a:rPr sz="1800" spc="-20" dirty="0"/>
              <a:t>requirements </a:t>
            </a:r>
            <a:r>
              <a:rPr sz="1800" spc="-5" dirty="0"/>
              <a:t>of </a:t>
            </a:r>
            <a:r>
              <a:rPr sz="1800" spc="-10" dirty="0"/>
              <a:t>the </a:t>
            </a:r>
            <a:r>
              <a:rPr sz="1800" spc="-5" dirty="0"/>
              <a:t>model and </a:t>
            </a:r>
            <a:r>
              <a:rPr sz="1800" spc="-20" dirty="0"/>
              <a:t>improves  </a:t>
            </a:r>
            <a:r>
              <a:rPr sz="1800" spc="-15" dirty="0"/>
              <a:t>its statistical</a:t>
            </a:r>
            <a:r>
              <a:rPr sz="1800" spc="30" dirty="0"/>
              <a:t> </a:t>
            </a:r>
            <a:r>
              <a:rPr sz="1800" spc="-35" dirty="0"/>
              <a:t>efficiency.</a:t>
            </a:r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838200" y="4073461"/>
            <a:ext cx="82129" cy="82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4890833"/>
            <a:ext cx="82129" cy="82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5708205"/>
            <a:ext cx="82129" cy="82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" y="7109777"/>
            <a:ext cx="82129" cy="82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54100" y="3932428"/>
            <a:ext cx="5040630" cy="450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7955">
              <a:lnSpc>
                <a:spcPts val="2300"/>
              </a:lnSpc>
              <a:spcBef>
                <a:spcPts val="95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computing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requires 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fewer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operations.</a:t>
            </a:r>
            <a:endParaRPr sz="1800">
              <a:latin typeface="Arial"/>
              <a:cs typeface="Arial"/>
            </a:endParaRPr>
          </a:p>
          <a:p>
            <a:pPr marL="12700" marR="26670">
              <a:lnSpc>
                <a:spcPct val="106500"/>
              </a:lnSpc>
              <a:spcBef>
                <a:spcPts val="17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improvements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efficiency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usually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quite 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large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06500"/>
              </a:lnSpc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applications, it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possible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obtain 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performance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learning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task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keeping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orders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magnitude 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12700" marR="86995">
              <a:lnSpc>
                <a:spcPct val="106500"/>
              </a:lnSpc>
              <a:spcBef>
                <a:spcPts val="18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efficiently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describe 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complicated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variables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constructing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simple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building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blocks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describe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sparse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interactions.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81</a:t>
            </a:fld>
            <a:endParaRPr spc="-5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6800" y="6388100"/>
            <a:ext cx="8319134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133600" marR="5080" indent="-2120900">
              <a:lnSpc>
                <a:spcPct val="100699"/>
              </a:lnSpc>
              <a:spcBef>
                <a:spcPts val="80"/>
              </a:spcBef>
            </a:pPr>
            <a:r>
              <a:rPr sz="2400" i="1" spc="-5" dirty="0">
                <a:solidFill>
                  <a:srgbClr val="73BFFF"/>
                </a:solidFill>
                <a:latin typeface="Arial"/>
                <a:cs typeface="Arial"/>
              </a:rPr>
              <a:t>Otherwise </a:t>
            </a:r>
            <a:r>
              <a:rPr sz="2400" i="1" spc="10" dirty="0">
                <a:solidFill>
                  <a:srgbClr val="73BFFF"/>
                </a:solidFill>
                <a:latin typeface="Arial"/>
                <a:cs typeface="Arial"/>
              </a:rPr>
              <a:t>just approach </a:t>
            </a:r>
            <a:r>
              <a:rPr sz="2400" i="1" spc="-5" dirty="0">
                <a:solidFill>
                  <a:srgbClr val="73BFFF"/>
                </a:solidFill>
                <a:latin typeface="Arial"/>
                <a:cs typeface="Arial"/>
              </a:rPr>
              <a:t>me </a:t>
            </a:r>
            <a:r>
              <a:rPr sz="2400" i="1" dirty="0">
                <a:solidFill>
                  <a:srgbClr val="73BFFF"/>
                </a:solidFill>
                <a:latin typeface="Arial"/>
                <a:cs typeface="Arial"/>
              </a:rPr>
              <a:t>at </a:t>
            </a:r>
            <a:r>
              <a:rPr sz="2400" i="1" spc="-45" dirty="0">
                <a:solidFill>
                  <a:srgbClr val="73BFFF"/>
                </a:solidFill>
                <a:latin typeface="Arial"/>
                <a:cs typeface="Arial"/>
              </a:rPr>
              <a:t>any </a:t>
            </a:r>
            <a:r>
              <a:rPr sz="2400" i="1" spc="20" dirty="0">
                <a:solidFill>
                  <a:srgbClr val="73BFFF"/>
                </a:solidFill>
                <a:latin typeface="Arial"/>
                <a:cs typeface="Arial"/>
              </a:rPr>
              <a:t>time or </a:t>
            </a:r>
            <a:r>
              <a:rPr sz="2400" i="1" spc="-5" dirty="0">
                <a:solidFill>
                  <a:srgbClr val="73BFFF"/>
                </a:solidFill>
                <a:latin typeface="Arial"/>
                <a:cs typeface="Arial"/>
              </a:rPr>
              <a:t>send me </a:t>
            </a:r>
            <a:r>
              <a:rPr sz="2400" i="1" spc="-45" dirty="0">
                <a:solidFill>
                  <a:srgbClr val="73BFFF"/>
                </a:solidFill>
                <a:latin typeface="Arial"/>
                <a:cs typeface="Arial"/>
              </a:rPr>
              <a:t>an </a:t>
            </a:r>
            <a:r>
              <a:rPr sz="2400" i="1" spc="-15" dirty="0">
                <a:solidFill>
                  <a:srgbClr val="73BFFF"/>
                </a:solidFill>
                <a:latin typeface="Arial"/>
                <a:cs typeface="Arial"/>
              </a:rPr>
              <a:t>email.  </a:t>
            </a:r>
            <a:r>
              <a:rPr sz="2400" i="1" u="heavy" spc="-30" dirty="0">
                <a:solidFill>
                  <a:srgbClr val="73BFFF"/>
                </a:solidFill>
                <a:uFill>
                  <a:solidFill>
                    <a:srgbClr val="73BFFF"/>
                  </a:solidFill>
                </a:uFill>
                <a:latin typeface="Arial"/>
                <a:cs typeface="Arial"/>
                <a:hlinkClick r:id="rId2"/>
              </a:rPr>
              <a:t>p.hallsjo.1@research.gla.ac.uk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82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Any</a:t>
            </a:r>
            <a:r>
              <a:rPr spc="-70" dirty="0"/>
              <a:t> </a:t>
            </a:r>
            <a:r>
              <a:rPr spc="-50" dirty="0"/>
              <a:t>questions?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End </a:t>
            </a:r>
            <a:r>
              <a:rPr spc="-70" dirty="0"/>
              <a:t>lecture</a:t>
            </a:r>
            <a:r>
              <a:rPr spc="4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83</a:t>
            </a:fld>
            <a:endParaRPr spc="-5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2600" y="4292600"/>
            <a:ext cx="188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Lecture</a:t>
            </a:r>
            <a:r>
              <a:rPr spc="-70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84</a:t>
            </a:fld>
            <a:endParaRPr spc="-5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814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4830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58463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000" y="3568700"/>
            <a:ext cx="7699375" cy="260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3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85200"/>
              </a:lnSpc>
            </a:pP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life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applications </a:t>
            </a:r>
            <a:r>
              <a:rPr sz="3600" spc="195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research 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Start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discussing</a:t>
            </a: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labs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85</a:t>
            </a:fld>
            <a:endParaRPr spc="-5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1252" y="2565400"/>
            <a:ext cx="6309360" cy="5715000"/>
            <a:chOff x="6111252" y="2565400"/>
            <a:chExt cx="6309360" cy="5715000"/>
          </a:xfrm>
        </p:grpSpPr>
        <p:sp>
          <p:nvSpPr>
            <p:cNvPr id="3" name="object 3"/>
            <p:cNvSpPr/>
            <p:nvPr/>
          </p:nvSpPr>
          <p:spPr>
            <a:xfrm>
              <a:off x="6299199" y="3289300"/>
              <a:ext cx="5930900" cy="4241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11252" y="2565400"/>
              <a:ext cx="6309347" cy="5715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88347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0" dirty="0"/>
              <a:t>Bootstrap</a:t>
            </a:r>
            <a:r>
              <a:rPr sz="7200" spc="-35" dirty="0"/>
              <a:t> </a:t>
            </a:r>
            <a:r>
              <a:rPr sz="7200" spc="-125" dirty="0"/>
              <a:t>aggregating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838200" y="3166668"/>
            <a:ext cx="161038" cy="16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4741468"/>
            <a:ext cx="161038" cy="16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6875068"/>
            <a:ext cx="161038" cy="16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0000" y="2921000"/>
            <a:ext cx="4700905" cy="54000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885825">
              <a:lnSpc>
                <a:spcPct val="101899"/>
              </a:lnSpc>
              <a:spcBef>
                <a:spcPts val="15"/>
              </a:spcBef>
            </a:pP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Bagging,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bootstrap  </a:t>
            </a:r>
            <a:r>
              <a:rPr sz="3600" spc="-65" dirty="0">
                <a:solidFill>
                  <a:srgbClr val="FFFFFF"/>
                </a:solidFill>
                <a:latin typeface="Arial"/>
                <a:cs typeface="Arial"/>
              </a:rPr>
              <a:t>aggregating</a:t>
            </a:r>
            <a:endParaRPr sz="3600">
              <a:latin typeface="Arial"/>
              <a:cs typeface="Arial"/>
            </a:endParaRPr>
          </a:p>
          <a:p>
            <a:pPr marL="12700" marR="5080" algn="just">
              <a:lnSpc>
                <a:spcPct val="101899"/>
              </a:lnSpc>
              <a:spcBef>
                <a:spcPts val="3600"/>
              </a:spcBef>
            </a:pP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Reduces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generalisation 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errors.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Combine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several 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methods.</a:t>
            </a:r>
            <a:endParaRPr sz="3600">
              <a:latin typeface="Arial"/>
              <a:cs typeface="Arial"/>
            </a:endParaRPr>
          </a:p>
          <a:p>
            <a:pPr marL="12700" marR="123825">
              <a:lnSpc>
                <a:spcPct val="101899"/>
              </a:lnSpc>
              <a:spcBef>
                <a:spcPts val="3595"/>
              </a:spcBef>
            </a:pPr>
            <a:r>
              <a:rPr sz="3600" spc="-190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models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separately,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then 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combine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3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result.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86</a:t>
            </a:fld>
            <a:endParaRPr spc="-5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42355" y="2565400"/>
            <a:ext cx="6378575" cy="6342380"/>
            <a:chOff x="6042355" y="2565400"/>
            <a:chExt cx="6378575" cy="6342380"/>
          </a:xfrm>
        </p:grpSpPr>
        <p:sp>
          <p:nvSpPr>
            <p:cNvPr id="3" name="object 3"/>
            <p:cNvSpPr/>
            <p:nvPr/>
          </p:nvSpPr>
          <p:spPr>
            <a:xfrm>
              <a:off x="6235700" y="4127500"/>
              <a:ext cx="5994400" cy="3200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42355" y="2565400"/>
              <a:ext cx="6378244" cy="63421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74441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95" dirty="0"/>
              <a:t>Adversarial</a:t>
            </a:r>
            <a:r>
              <a:rPr sz="7200" spc="-90" dirty="0"/>
              <a:t> </a:t>
            </a:r>
            <a:r>
              <a:rPr sz="7200" spc="-135" dirty="0"/>
              <a:t>training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838200" y="2951365"/>
            <a:ext cx="70857" cy="71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3609733"/>
            <a:ext cx="70857" cy="71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4268101"/>
            <a:ext cx="70857" cy="71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5155069"/>
            <a:ext cx="70857" cy="71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6270637"/>
            <a:ext cx="70857" cy="71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" y="6929005"/>
            <a:ext cx="70857" cy="71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200" y="7815974"/>
            <a:ext cx="70857" cy="71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16000" y="2821432"/>
            <a:ext cx="5146675" cy="558863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60705">
              <a:lnSpc>
                <a:spcPts val="1800"/>
              </a:lnSpc>
              <a:spcBef>
                <a:spcPts val="244"/>
              </a:spcBef>
            </a:pP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cases, 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begun 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reach 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performance.</a:t>
            </a:r>
            <a:endParaRPr sz="1550">
              <a:latin typeface="Arial"/>
              <a:cs typeface="Arial"/>
            </a:endParaRPr>
          </a:p>
          <a:p>
            <a:pPr marL="12700" marR="643255">
              <a:lnSpc>
                <a:spcPts val="1800"/>
              </a:lnSpc>
              <a:spcBef>
                <a:spcPts val="1600"/>
              </a:spcBef>
            </a:pP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Wonder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whether </a:t>
            </a:r>
            <a:r>
              <a:rPr sz="1550" spc="-15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true 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human-level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understanding of </a:t>
            </a:r>
            <a:r>
              <a:rPr sz="1550" spc="-15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55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tasks.</a:t>
            </a:r>
            <a:endParaRPr sz="1550">
              <a:latin typeface="Arial"/>
              <a:cs typeface="Arial"/>
            </a:endParaRPr>
          </a:p>
          <a:p>
            <a:pPr marL="12700" marR="20955">
              <a:lnSpc>
                <a:spcPts val="1800"/>
              </a:lnSpc>
              <a:spcBef>
                <a:spcPts val="1600"/>
              </a:spcBef>
            </a:pP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probe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level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of understanding 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has 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underlying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task, 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examples 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misclassifies.</a:t>
            </a:r>
            <a:endParaRPr sz="1550">
              <a:latin typeface="Arial"/>
              <a:cs typeface="Arial"/>
            </a:endParaRPr>
          </a:p>
          <a:p>
            <a:pPr marL="12700" marR="448945">
              <a:lnSpc>
                <a:spcPts val="1800"/>
              </a:lnSpc>
              <a:spcBef>
                <a:spcPts val="1600"/>
              </a:spcBef>
            </a:pP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networks that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perform at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human 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level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accuracy  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nearly </a:t>
            </a: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100%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error </a:t>
            </a:r>
            <a:r>
              <a:rPr sz="1550" spc="-15" dirty="0">
                <a:solidFill>
                  <a:srgbClr val="FFFFFF"/>
                </a:solidFill>
                <a:latin typeface="Arial"/>
                <a:cs typeface="Arial"/>
              </a:rPr>
              <a:t>rate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examples 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intentionally </a:t>
            </a:r>
            <a:r>
              <a:rPr sz="1550" spc="10" dirty="0">
                <a:solidFill>
                  <a:srgbClr val="FFFFFF"/>
                </a:solidFill>
                <a:latin typeface="Arial"/>
                <a:cs typeface="Arial"/>
              </a:rPr>
              <a:t>constructed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550" spc="-1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optimisation  procedure, 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seen 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5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figure.</a:t>
            </a:r>
            <a:endParaRPr sz="1550">
              <a:latin typeface="Arial"/>
              <a:cs typeface="Arial"/>
            </a:endParaRPr>
          </a:p>
          <a:p>
            <a:pPr marL="12700" marR="47625">
              <a:lnSpc>
                <a:spcPts val="1800"/>
              </a:lnSpc>
              <a:spcBef>
                <a:spcPts val="1600"/>
              </a:spcBef>
            </a:pP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Adversarial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examples 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implications, for </a:t>
            </a:r>
            <a:r>
              <a:rPr sz="1550" spc="-15" dirty="0">
                <a:solidFill>
                  <a:srgbClr val="FFFFFF"/>
                </a:solidFill>
                <a:latin typeface="Arial"/>
                <a:cs typeface="Arial"/>
              </a:rPr>
              <a:t>example,  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550" spc="1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55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security.</a:t>
            </a:r>
            <a:endParaRPr sz="1550">
              <a:latin typeface="Arial"/>
              <a:cs typeface="Arial"/>
            </a:endParaRPr>
          </a:p>
          <a:p>
            <a:pPr marL="12700" marR="5080">
              <a:lnSpc>
                <a:spcPts val="1800"/>
              </a:lnSpc>
              <a:spcBef>
                <a:spcPts val="1500"/>
              </a:spcBef>
            </a:pP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However, </a:t>
            </a:r>
            <a:r>
              <a:rPr sz="1550" spc="-1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interesting 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50" spc="10" dirty="0">
                <a:solidFill>
                  <a:srgbClr val="FFFFFF"/>
                </a:solidFill>
                <a:latin typeface="Arial"/>
                <a:cs typeface="Arial"/>
              </a:rPr>
              <a:t>context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regularisation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sz="1550" spc="-1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reduce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error </a:t>
            </a:r>
            <a:r>
              <a:rPr sz="1550" spc="-15" dirty="0">
                <a:solidFill>
                  <a:srgbClr val="FFFFFF"/>
                </a:solidFill>
                <a:latin typeface="Arial"/>
                <a:cs typeface="Arial"/>
              </a:rPr>
              <a:t>rate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original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i.i.d. 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adversarial</a:t>
            </a:r>
            <a:r>
              <a:rPr sz="15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5" dirty="0">
                <a:solidFill>
                  <a:srgbClr val="FFFFFF"/>
                </a:solidFill>
                <a:latin typeface="Arial"/>
                <a:cs typeface="Arial"/>
              </a:rPr>
              <a:t>training.</a:t>
            </a:r>
            <a:endParaRPr sz="1550">
              <a:latin typeface="Arial"/>
              <a:cs typeface="Arial"/>
            </a:endParaRPr>
          </a:p>
          <a:p>
            <a:pPr marL="12700" marR="99695">
              <a:lnSpc>
                <a:spcPts val="1800"/>
              </a:lnSpc>
              <a:spcBef>
                <a:spcPts val="1600"/>
              </a:spcBef>
            </a:pP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Adversarial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discourages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highly sensitive locally  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behaviour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encouraging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locally  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constant 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neighbourhood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5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87</a:t>
            </a:fld>
            <a:endParaRPr spc="-5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7443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25" dirty="0"/>
              <a:t>Online</a:t>
            </a:r>
            <a:r>
              <a:rPr sz="7200" spc="-45" dirty="0"/>
              <a:t> </a:t>
            </a:r>
            <a:r>
              <a:rPr sz="7200" spc="-95" dirty="0"/>
              <a:t>applications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4968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50716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66464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76624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0000" y="3251200"/>
            <a:ext cx="10585450" cy="47396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5"/>
              </a:spcBef>
            </a:pP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Give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specific problems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and solutions,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computer 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vision.</a:t>
            </a:r>
            <a:endParaRPr sz="3600">
              <a:latin typeface="Arial"/>
              <a:cs typeface="Arial"/>
            </a:endParaRPr>
          </a:p>
          <a:p>
            <a:pPr marL="12700" marR="452120">
              <a:lnSpc>
                <a:spcPct val="101899"/>
              </a:lnSpc>
              <a:spcBef>
                <a:spcPts val="36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deal 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images?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Pixel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pixel.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Neural 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nets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give</a:t>
            </a:r>
            <a:r>
              <a:rPr sz="3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images.</a:t>
            </a:r>
            <a:endParaRPr sz="3600">
              <a:latin typeface="Arial"/>
              <a:cs typeface="Arial"/>
            </a:endParaRPr>
          </a:p>
          <a:p>
            <a:pPr marL="12700" marR="4094479">
              <a:lnSpc>
                <a:spcPct val="185200"/>
              </a:lnSpc>
            </a:pP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Great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link  </a:t>
            </a:r>
            <a:r>
              <a:rPr sz="36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http://playg</a:t>
            </a:r>
            <a:r>
              <a:rPr sz="3600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r</a:t>
            </a:r>
            <a:r>
              <a:rPr sz="36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ound.tensorflo</a:t>
            </a:r>
            <a:r>
              <a:rPr sz="3600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w</a:t>
            </a:r>
            <a:r>
              <a:rPr sz="360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.org/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88</a:t>
            </a:fld>
            <a:endParaRPr spc="-5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7443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25" dirty="0"/>
              <a:t>Online</a:t>
            </a:r>
            <a:r>
              <a:rPr sz="7200" spc="-45" dirty="0"/>
              <a:t> </a:t>
            </a:r>
            <a:r>
              <a:rPr sz="7200" spc="-95" dirty="0"/>
              <a:t>applications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9540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72052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000" y="3708400"/>
            <a:ext cx="10687050" cy="38252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5"/>
              </a:spcBef>
            </a:pP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ConvNetJS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library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Deep 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(Neural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Networks)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entirely in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your  </a:t>
            </a: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browser.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Open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tab 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you're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training.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software 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requirements,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compilers,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installations,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GPUs, 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sweat.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sz="36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https://cs.stanford.edu/people/karpathy/convnetjs/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89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23100" y="2565400"/>
            <a:ext cx="5397500" cy="6121400"/>
            <a:chOff x="7023100" y="2565400"/>
            <a:chExt cx="5397500" cy="6121400"/>
          </a:xfrm>
        </p:grpSpPr>
        <p:sp>
          <p:nvSpPr>
            <p:cNvPr id="3" name="object 3"/>
            <p:cNvSpPr/>
            <p:nvPr/>
          </p:nvSpPr>
          <p:spPr>
            <a:xfrm>
              <a:off x="7213600" y="2755900"/>
              <a:ext cx="5016500" cy="5715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23100" y="2565400"/>
              <a:ext cx="5397500" cy="6121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4700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0" dirty="0"/>
              <a:t>Int</a:t>
            </a:r>
            <a:r>
              <a:rPr sz="7200" spc="-260" dirty="0"/>
              <a:t>r</a:t>
            </a:r>
            <a:r>
              <a:rPr sz="7200" spc="-20" dirty="0"/>
              <a:t>oduction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838200" y="3052521"/>
            <a:ext cx="138493" cy="139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5376113"/>
            <a:ext cx="138493" cy="139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06500" y="2845307"/>
            <a:ext cx="4912360" cy="47396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15"/>
              </a:spcBef>
            </a:pPr>
            <a:r>
              <a:rPr sz="3100" spc="-100" dirty="0">
                <a:solidFill>
                  <a:srgbClr val="FFFFFF"/>
                </a:solidFill>
                <a:latin typeface="Arial"/>
                <a:cs typeface="Arial"/>
              </a:rPr>
              <a:t>Initially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computers </a:t>
            </a:r>
            <a:r>
              <a:rPr sz="3100" spc="-7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3100" spc="-50" dirty="0">
                <a:solidFill>
                  <a:srgbClr val="FFFFFF"/>
                </a:solidFill>
                <a:latin typeface="Arial"/>
                <a:cs typeface="Arial"/>
              </a:rPr>
              <a:t>used  </a:t>
            </a:r>
            <a:r>
              <a:rPr sz="310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100" spc="-85" dirty="0">
                <a:solidFill>
                  <a:srgbClr val="FFFFFF"/>
                </a:solidFill>
                <a:latin typeface="Arial"/>
                <a:cs typeface="Arial"/>
              </a:rPr>
              <a:t>solve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complicated </a:t>
            </a:r>
            <a:r>
              <a:rPr sz="3100" spc="-4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100" spc="-65" dirty="0">
                <a:solidFill>
                  <a:srgbClr val="FFFFFF"/>
                </a:solidFill>
                <a:latin typeface="Arial"/>
                <a:cs typeface="Arial"/>
              </a:rPr>
              <a:t>humans </a:t>
            </a:r>
            <a:r>
              <a:rPr sz="3100" spc="1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3100" spc="-40" dirty="0">
                <a:solidFill>
                  <a:srgbClr val="FFFFFF"/>
                </a:solidFill>
                <a:latin typeface="Arial"/>
                <a:cs typeface="Arial"/>
              </a:rPr>
              <a:t>straight </a:t>
            </a:r>
            <a:r>
              <a:rPr sz="3100" spc="-35" dirty="0">
                <a:solidFill>
                  <a:srgbClr val="FFFFFF"/>
                </a:solidFill>
                <a:latin typeface="Arial"/>
                <a:cs typeface="Arial"/>
              </a:rPr>
              <a:t>forward  </a:t>
            </a:r>
            <a:r>
              <a:rPr sz="3100" spc="-55" dirty="0">
                <a:solidFill>
                  <a:srgbClr val="FFFFFF"/>
                </a:solidFill>
                <a:latin typeface="Arial"/>
                <a:cs typeface="Arial"/>
              </a:rPr>
              <a:t>mathematical</a:t>
            </a:r>
            <a:r>
              <a:rPr sz="3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35" dirty="0">
                <a:solidFill>
                  <a:srgbClr val="FFFFFF"/>
                </a:solidFill>
                <a:latin typeface="Arial"/>
                <a:cs typeface="Arial"/>
              </a:rPr>
              <a:t>problems.</a:t>
            </a:r>
            <a:endParaRPr sz="3100">
              <a:latin typeface="Arial"/>
              <a:cs typeface="Arial"/>
            </a:endParaRPr>
          </a:p>
          <a:p>
            <a:pPr marL="12700" marR="62865">
              <a:lnSpc>
                <a:spcPct val="102200"/>
              </a:lnSpc>
              <a:spcBef>
                <a:spcPts val="2995"/>
              </a:spcBef>
            </a:pPr>
            <a:r>
              <a:rPr sz="3100" spc="-90" dirty="0">
                <a:solidFill>
                  <a:srgbClr val="FFFFFF"/>
                </a:solidFill>
                <a:latin typeface="Arial"/>
                <a:cs typeface="Arial"/>
              </a:rPr>
              <a:t>Challenge </a:t>
            </a:r>
            <a:r>
              <a:rPr sz="3100" spc="-5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z="3100" spc="-9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3100" spc="-45" dirty="0">
                <a:solidFill>
                  <a:srgbClr val="FFFFFF"/>
                </a:solidFill>
                <a:latin typeface="Arial"/>
                <a:cs typeface="Arial"/>
              </a:rPr>
              <a:t>understanding the softer  </a:t>
            </a:r>
            <a:r>
              <a:rPr sz="3100" spc="-70" dirty="0">
                <a:solidFill>
                  <a:srgbClr val="FFFFFF"/>
                </a:solidFill>
                <a:latin typeface="Arial"/>
                <a:cs typeface="Arial"/>
              </a:rPr>
              <a:t>issues, </a:t>
            </a:r>
            <a:r>
              <a:rPr sz="3100" spc="-60" dirty="0">
                <a:solidFill>
                  <a:srgbClr val="FFFFFF"/>
                </a:solidFill>
                <a:latin typeface="Arial"/>
                <a:cs typeface="Arial"/>
              </a:rPr>
              <a:t>easy/intuitive </a:t>
            </a:r>
            <a:r>
              <a:rPr sz="3100" spc="-4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100" spc="-65" dirty="0">
                <a:solidFill>
                  <a:srgbClr val="FFFFFF"/>
                </a:solidFill>
                <a:latin typeface="Arial"/>
                <a:cs typeface="Arial"/>
              </a:rPr>
              <a:t>humans </a:t>
            </a:r>
            <a:r>
              <a:rPr sz="3100" spc="-35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3100" spc="-9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3100" spc="-55" dirty="0">
                <a:solidFill>
                  <a:srgbClr val="FFFFFF"/>
                </a:solidFill>
                <a:latin typeface="Arial"/>
                <a:cs typeface="Arial"/>
              </a:rPr>
              <a:t>recognising  </a:t>
            </a:r>
            <a:r>
              <a:rPr sz="3100" spc="-20" dirty="0">
                <a:solidFill>
                  <a:srgbClr val="FFFFFF"/>
                </a:solidFill>
                <a:latin typeface="Arial"/>
                <a:cs typeface="Arial"/>
              </a:rPr>
              <a:t>“hidden </a:t>
            </a:r>
            <a:r>
              <a:rPr sz="3100" spc="-45" dirty="0">
                <a:solidFill>
                  <a:srgbClr val="FFFFFF"/>
                </a:solidFill>
                <a:latin typeface="Arial"/>
                <a:cs typeface="Arial"/>
              </a:rPr>
              <a:t>images” </a:t>
            </a:r>
            <a:r>
              <a:rPr sz="3100" spc="-3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3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45" dirty="0">
                <a:solidFill>
                  <a:srgbClr val="FFFFFF"/>
                </a:solidFill>
                <a:latin typeface="Arial"/>
                <a:cs typeface="Arial"/>
              </a:rPr>
              <a:t>dialects.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8076780"/>
            <a:ext cx="61594" cy="62230"/>
          </a:xfrm>
          <a:custGeom>
            <a:avLst/>
            <a:gdLst/>
            <a:ahLst/>
            <a:cxnLst/>
            <a:rect l="l" t="t" r="r" b="b"/>
            <a:pathLst>
              <a:path w="61594" h="62229">
                <a:moveTo>
                  <a:pt x="52263" y="0"/>
                </a:moveTo>
                <a:lnTo>
                  <a:pt x="47933" y="0"/>
                </a:lnTo>
                <a:lnTo>
                  <a:pt x="45769" y="723"/>
                </a:lnTo>
                <a:lnTo>
                  <a:pt x="37933" y="4445"/>
                </a:lnTo>
                <a:lnTo>
                  <a:pt x="33915" y="5575"/>
                </a:lnTo>
                <a:lnTo>
                  <a:pt x="27110" y="5575"/>
                </a:lnTo>
                <a:lnTo>
                  <a:pt x="23082" y="4445"/>
                </a:lnTo>
                <a:lnTo>
                  <a:pt x="15666" y="723"/>
                </a:lnTo>
                <a:lnTo>
                  <a:pt x="13502" y="0"/>
                </a:lnTo>
                <a:lnTo>
                  <a:pt x="9173" y="0"/>
                </a:lnTo>
                <a:lnTo>
                  <a:pt x="6436" y="1346"/>
                </a:lnTo>
                <a:lnTo>
                  <a:pt x="1283" y="6718"/>
                </a:lnTo>
                <a:lnTo>
                  <a:pt x="0" y="9486"/>
                </a:lnTo>
                <a:lnTo>
                  <a:pt x="0" y="13817"/>
                </a:lnTo>
                <a:lnTo>
                  <a:pt x="721" y="16090"/>
                </a:lnTo>
                <a:lnTo>
                  <a:pt x="4220" y="23723"/>
                </a:lnTo>
                <a:lnTo>
                  <a:pt x="5253" y="27635"/>
                </a:lnTo>
                <a:lnTo>
                  <a:pt x="5253" y="34226"/>
                </a:lnTo>
                <a:lnTo>
                  <a:pt x="4220" y="38252"/>
                </a:lnTo>
                <a:lnTo>
                  <a:pt x="721" y="45872"/>
                </a:lnTo>
                <a:lnTo>
                  <a:pt x="0" y="48044"/>
                </a:lnTo>
                <a:lnTo>
                  <a:pt x="0" y="52374"/>
                </a:lnTo>
                <a:lnTo>
                  <a:pt x="1283" y="55168"/>
                </a:lnTo>
                <a:lnTo>
                  <a:pt x="6436" y="60528"/>
                </a:lnTo>
                <a:lnTo>
                  <a:pt x="9173" y="61861"/>
                </a:lnTo>
                <a:lnTo>
                  <a:pt x="13502" y="61861"/>
                </a:lnTo>
                <a:lnTo>
                  <a:pt x="15666" y="61137"/>
                </a:lnTo>
                <a:lnTo>
                  <a:pt x="23082" y="57429"/>
                </a:lnTo>
                <a:lnTo>
                  <a:pt x="27110" y="56286"/>
                </a:lnTo>
                <a:lnTo>
                  <a:pt x="33915" y="56286"/>
                </a:lnTo>
                <a:lnTo>
                  <a:pt x="37933" y="57429"/>
                </a:lnTo>
                <a:lnTo>
                  <a:pt x="45769" y="61137"/>
                </a:lnTo>
                <a:lnTo>
                  <a:pt x="47933" y="61861"/>
                </a:lnTo>
                <a:lnTo>
                  <a:pt x="52263" y="61861"/>
                </a:lnTo>
                <a:lnTo>
                  <a:pt x="55098" y="60528"/>
                </a:lnTo>
                <a:lnTo>
                  <a:pt x="60258" y="55168"/>
                </a:lnTo>
                <a:lnTo>
                  <a:pt x="61553" y="52374"/>
                </a:lnTo>
                <a:lnTo>
                  <a:pt x="61553" y="48044"/>
                </a:lnTo>
                <a:lnTo>
                  <a:pt x="60821" y="45872"/>
                </a:lnTo>
                <a:lnTo>
                  <a:pt x="57114" y="38252"/>
                </a:lnTo>
                <a:lnTo>
                  <a:pt x="55980" y="34226"/>
                </a:lnTo>
                <a:lnTo>
                  <a:pt x="55980" y="27635"/>
                </a:lnTo>
                <a:lnTo>
                  <a:pt x="57114" y="23723"/>
                </a:lnTo>
                <a:lnTo>
                  <a:pt x="60821" y="16090"/>
                </a:lnTo>
                <a:lnTo>
                  <a:pt x="61553" y="13817"/>
                </a:lnTo>
                <a:lnTo>
                  <a:pt x="61553" y="9702"/>
                </a:lnTo>
                <a:lnTo>
                  <a:pt x="60258" y="6959"/>
                </a:lnTo>
                <a:lnTo>
                  <a:pt x="55098" y="13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06500" y="7965947"/>
            <a:ext cx="4543425" cy="4387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195"/>
              </a:spcBef>
            </a:pPr>
            <a:r>
              <a:rPr sz="1350" spc="30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https://ww</a:t>
            </a:r>
            <a:r>
              <a:rPr sz="1350" spc="-30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w</a:t>
            </a:r>
            <a:r>
              <a:rPr sz="1350" spc="10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.moillusions.com/wp-content/uploads/2007/06/ </a:t>
            </a:r>
            <a:r>
              <a:rPr sz="13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hiddenman-580x504.jpg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7443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25" dirty="0"/>
              <a:t>Online</a:t>
            </a:r>
            <a:r>
              <a:rPr sz="7200" spc="-45" dirty="0"/>
              <a:t> </a:t>
            </a:r>
            <a:r>
              <a:rPr sz="7200" spc="-95" dirty="0"/>
              <a:t>applications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2174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7922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8082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73830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0000" y="2971800"/>
            <a:ext cx="10516870" cy="52984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62230">
              <a:lnSpc>
                <a:spcPct val="101899"/>
              </a:lnSpc>
              <a:spcBef>
                <a:spcPts val="15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apply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knowledge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series?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One  </a:t>
            </a:r>
            <a:r>
              <a:rPr sz="3600" spc="15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tutorial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to do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tensorflow.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sz="36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https://mapr.com/blog/deep-learning-tensorflow/</a:t>
            </a:r>
            <a:endParaRPr sz="3600">
              <a:latin typeface="Arial"/>
              <a:cs typeface="Arial"/>
            </a:endParaRPr>
          </a:p>
          <a:p>
            <a:pPr marL="12700" marR="1950085">
              <a:lnSpc>
                <a:spcPct val="101899"/>
              </a:lnSpc>
              <a:spcBef>
                <a:spcPts val="3600"/>
              </a:spcBef>
            </a:pPr>
            <a:r>
              <a:rPr sz="3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https://en.wikipedia.org/wiki/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Auto</a:t>
            </a:r>
            <a:r>
              <a:rPr sz="3600"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</a:t>
            </a:r>
            <a:r>
              <a:rPr sz="3600" u="heavy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eg</a:t>
            </a:r>
            <a:r>
              <a:rPr sz="3600" u="heavy" spc="-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</a:t>
            </a:r>
            <a:r>
              <a:rPr sz="3600" u="heavy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essive_integrated_moving_average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3595"/>
              </a:spcBef>
            </a:pPr>
            <a:r>
              <a:rPr sz="3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https://ww</a:t>
            </a:r>
            <a:r>
              <a:rPr sz="3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</a:t>
            </a:r>
            <a:r>
              <a:rPr sz="3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.analyticsvidhya.com/blog/2016/02/time-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series-forecasting-codes-python/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90</a:t>
            </a:fld>
            <a:endParaRPr spc="-5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7443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25" dirty="0"/>
              <a:t>Online</a:t>
            </a:r>
            <a:r>
              <a:rPr sz="7200" spc="-45" dirty="0"/>
              <a:t> </a:t>
            </a:r>
            <a:r>
              <a:rPr sz="7200" spc="-95" dirty="0"/>
              <a:t>applications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47922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6367068"/>
            <a:ext cx="161038" cy="16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000" y="4546600"/>
            <a:ext cx="9425305" cy="2148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5"/>
              </a:spcBef>
            </a:pPr>
            <a:r>
              <a:rPr sz="36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https://ww</a:t>
            </a:r>
            <a:r>
              <a:rPr sz="36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</a:t>
            </a:r>
            <a:r>
              <a:rPr sz="36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.kaggle.com/patha325/titanic-data-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science-solutions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sz="36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36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</a:t>
            </a:r>
            <a:r>
              <a:rPr sz="36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.kaggle.com/patha325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91</a:t>
            </a:fld>
            <a:endParaRPr spc="-5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9300" y="6388100"/>
            <a:ext cx="6417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5" dirty="0">
                <a:solidFill>
                  <a:srgbClr val="73BFFF"/>
                </a:solidFill>
                <a:latin typeface="Arial"/>
                <a:cs typeface="Arial"/>
              </a:rPr>
              <a:t>Predicting </a:t>
            </a:r>
            <a:r>
              <a:rPr sz="2400" i="1" spc="-10" dirty="0">
                <a:solidFill>
                  <a:srgbClr val="73BFFF"/>
                </a:solidFill>
                <a:latin typeface="Arial"/>
                <a:cs typeface="Arial"/>
              </a:rPr>
              <a:t>human </a:t>
            </a:r>
            <a:r>
              <a:rPr sz="2400" i="1" spc="5" dirty="0">
                <a:solidFill>
                  <a:srgbClr val="73BFFF"/>
                </a:solidFill>
                <a:latin typeface="Arial"/>
                <a:cs typeface="Arial"/>
              </a:rPr>
              <a:t>pose </a:t>
            </a:r>
            <a:r>
              <a:rPr sz="2400" i="1" spc="-5" dirty="0">
                <a:solidFill>
                  <a:srgbClr val="73BFFF"/>
                </a:solidFill>
                <a:latin typeface="Arial"/>
                <a:cs typeface="Arial"/>
              </a:rPr>
              <a:t>in </a:t>
            </a:r>
            <a:r>
              <a:rPr sz="2400" i="1" spc="-25" dirty="0">
                <a:solidFill>
                  <a:srgbClr val="73BFFF"/>
                </a:solidFill>
                <a:latin typeface="Arial"/>
                <a:cs typeface="Arial"/>
              </a:rPr>
              <a:t>3D </a:t>
            </a:r>
            <a:r>
              <a:rPr sz="2400" i="1" spc="-5" dirty="0">
                <a:solidFill>
                  <a:srgbClr val="73BFFF"/>
                </a:solidFill>
                <a:latin typeface="Arial"/>
                <a:cs typeface="Arial"/>
              </a:rPr>
              <a:t>using </a:t>
            </a:r>
            <a:r>
              <a:rPr sz="2400" i="1" spc="-45" dirty="0">
                <a:solidFill>
                  <a:srgbClr val="73BFFF"/>
                </a:solidFill>
                <a:latin typeface="Arial"/>
                <a:cs typeface="Arial"/>
              </a:rPr>
              <a:t>any</a:t>
            </a:r>
            <a:r>
              <a:rPr sz="2400" i="1" spc="5" dirty="0">
                <a:solidFill>
                  <a:srgbClr val="73BFFF"/>
                </a:solidFill>
                <a:latin typeface="Arial"/>
                <a:cs typeface="Arial"/>
              </a:rPr>
              <a:t> </a:t>
            </a:r>
            <a:r>
              <a:rPr sz="2400" i="1" spc="-15" dirty="0">
                <a:solidFill>
                  <a:srgbClr val="73BFFF"/>
                </a:solidFill>
                <a:latin typeface="Arial"/>
                <a:cs typeface="Arial"/>
              </a:rPr>
              <a:t>camera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92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81400" y="4292600"/>
            <a:ext cx="5843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https://youtu.be/l_owi316cE8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0" y="2895600"/>
            <a:ext cx="8519160" cy="22504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422400" marR="1432560" algn="ctr">
              <a:lnSpc>
                <a:spcPct val="101899"/>
              </a:lnSpc>
              <a:spcBef>
                <a:spcPts val="15"/>
              </a:spcBef>
            </a:pPr>
            <a:r>
              <a:rPr u="heavy" dirty="0">
                <a:uFill>
                  <a:solidFill>
                    <a:srgbClr val="FFFFFF"/>
                  </a:solidFill>
                </a:uFill>
              </a:rPr>
              <a:t>https://youtu.be/ai</a:t>
            </a:r>
            <a:r>
              <a:rPr u="heavy" spc="-65" dirty="0">
                <a:uFill>
                  <a:solidFill>
                    <a:srgbClr val="FFFFFF"/>
                  </a:solidFill>
                </a:uFill>
              </a:rPr>
              <a:t>r</a:t>
            </a:r>
            <a:r>
              <a:rPr u="heavy" spc="-60" dirty="0">
                <a:uFill>
                  <a:solidFill>
                    <a:srgbClr val="FFFFFF"/>
                  </a:solidFill>
                </a:uFill>
              </a:rPr>
              <a:t>cAruvnKk </a:t>
            </a:r>
            <a:r>
              <a:rPr spc="-35" dirty="0"/>
              <a:t> </a:t>
            </a:r>
            <a:r>
              <a:rPr spc="-55" dirty="0"/>
              <a:t>Based</a:t>
            </a:r>
            <a:r>
              <a:rPr spc="-10" dirty="0"/>
              <a:t> </a:t>
            </a:r>
            <a:r>
              <a:rPr spc="-35" dirty="0"/>
              <a:t>on</a:t>
            </a:r>
          </a:p>
          <a:p>
            <a:pPr marL="12700" marR="5080" algn="ctr">
              <a:lnSpc>
                <a:spcPts val="4400"/>
              </a:lnSpc>
              <a:spcBef>
                <a:spcPts val="160"/>
              </a:spcBef>
            </a:pPr>
            <a:r>
              <a:rPr u="heavy" spc="-35" dirty="0">
                <a:uFill>
                  <a:solidFill>
                    <a:srgbClr val="FFFFFF"/>
                  </a:solidFill>
                </a:uFill>
                <a:hlinkClick r:id="rId2"/>
              </a:rPr>
              <a:t>http://neuralnetworksanddeeplea</a:t>
            </a:r>
            <a:r>
              <a:rPr u="heavy" spc="35" dirty="0">
                <a:uFill>
                  <a:solidFill>
                    <a:srgbClr val="FFFFFF"/>
                  </a:solidFill>
                </a:uFill>
                <a:hlinkClick r:id="rId2"/>
              </a:rPr>
              <a:t>r</a:t>
            </a:r>
            <a:r>
              <a:rPr u="heavy" spc="-25" dirty="0">
                <a:uFill>
                  <a:solidFill>
                    <a:srgbClr val="FFFFFF"/>
                  </a:solidFill>
                </a:uFill>
                <a:hlinkClick r:id="rId2"/>
              </a:rPr>
              <a:t>ning.com </a:t>
            </a:r>
            <a:r>
              <a:rPr spc="-15" dirty="0"/>
              <a:t> </a:t>
            </a:r>
            <a:r>
              <a:rPr spc="-50" dirty="0"/>
              <a:t>And</a:t>
            </a:r>
            <a:r>
              <a:rPr spc="-5" dirty="0"/>
              <a:t> code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93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11300" y="5130800"/>
            <a:ext cx="9973310" cy="164846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15"/>
              </a:spcBef>
            </a:pPr>
            <a:r>
              <a:rPr sz="36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https://github.com/mnielsen/neural-networks-and- 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deep-learning</a:t>
            </a:r>
            <a:endParaRPr sz="360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  <a:spcBef>
                <a:spcPts val="1180"/>
              </a:spcBef>
            </a:pPr>
            <a:r>
              <a:rPr sz="2400" i="1" spc="-35" dirty="0">
                <a:solidFill>
                  <a:srgbClr val="73BFFF"/>
                </a:solidFill>
                <a:latin typeface="Arial"/>
                <a:cs typeface="Arial"/>
              </a:rPr>
              <a:t>Youtube </a:t>
            </a:r>
            <a:r>
              <a:rPr sz="2400" i="1" spc="-30" dirty="0">
                <a:solidFill>
                  <a:srgbClr val="73BFFF"/>
                </a:solidFill>
                <a:latin typeface="Arial"/>
                <a:cs typeface="Arial"/>
              </a:rPr>
              <a:t>series, </a:t>
            </a:r>
            <a:r>
              <a:rPr sz="2400" i="1" spc="5" dirty="0">
                <a:solidFill>
                  <a:srgbClr val="73BFFF"/>
                </a:solidFill>
                <a:latin typeface="Arial"/>
                <a:cs typeface="Arial"/>
              </a:rPr>
              <a:t>discussing</a:t>
            </a:r>
            <a:r>
              <a:rPr sz="2400" i="1" spc="60" dirty="0">
                <a:solidFill>
                  <a:srgbClr val="73BFFF"/>
                </a:solidFill>
                <a:latin typeface="Arial"/>
                <a:cs typeface="Arial"/>
              </a:rPr>
              <a:t> </a:t>
            </a:r>
            <a:r>
              <a:rPr sz="2400" i="1" spc="25" dirty="0">
                <a:solidFill>
                  <a:srgbClr val="73BFFF"/>
                </a:solidFill>
                <a:latin typeface="Arial"/>
                <a:cs typeface="Arial"/>
              </a:rPr>
              <a:t>ML.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0" y="6388100"/>
            <a:ext cx="458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25" dirty="0">
                <a:solidFill>
                  <a:srgbClr val="73BFFF"/>
                </a:solidFill>
                <a:latin typeface="Arial"/>
                <a:cs typeface="Arial"/>
              </a:rPr>
              <a:t>Apply </a:t>
            </a:r>
            <a:r>
              <a:rPr sz="2400" i="1" spc="-10" dirty="0">
                <a:solidFill>
                  <a:srgbClr val="73BFFF"/>
                </a:solidFill>
                <a:latin typeface="Arial"/>
                <a:cs typeface="Arial"/>
              </a:rPr>
              <a:t>neutral </a:t>
            </a:r>
            <a:r>
              <a:rPr sz="2400" i="1" spc="-5" dirty="0">
                <a:solidFill>
                  <a:srgbClr val="73BFFF"/>
                </a:solidFill>
                <a:latin typeface="Arial"/>
                <a:cs typeface="Arial"/>
              </a:rPr>
              <a:t>nets </a:t>
            </a:r>
            <a:r>
              <a:rPr sz="2400" i="1" spc="65" dirty="0">
                <a:solidFill>
                  <a:srgbClr val="73BFFF"/>
                </a:solidFill>
                <a:latin typeface="Arial"/>
                <a:cs typeface="Arial"/>
              </a:rPr>
              <a:t>to </a:t>
            </a:r>
            <a:r>
              <a:rPr sz="2400" i="1" spc="-5" dirty="0">
                <a:solidFill>
                  <a:srgbClr val="73BFFF"/>
                </a:solidFill>
                <a:latin typeface="Arial"/>
                <a:cs typeface="Arial"/>
              </a:rPr>
              <a:t>Super</a:t>
            </a:r>
            <a:r>
              <a:rPr sz="2400" i="1" spc="-90" dirty="0">
                <a:solidFill>
                  <a:srgbClr val="73BFFF"/>
                </a:solidFill>
                <a:latin typeface="Arial"/>
                <a:cs typeface="Arial"/>
              </a:rPr>
              <a:t> </a:t>
            </a:r>
            <a:r>
              <a:rPr sz="2400" i="1" spc="5" dirty="0">
                <a:solidFill>
                  <a:srgbClr val="73BFFF"/>
                </a:solidFill>
                <a:latin typeface="Arial"/>
                <a:cs typeface="Arial"/>
              </a:rPr>
              <a:t>Mario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94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40100" y="4292600"/>
            <a:ext cx="632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https://youtu.be/qv6UVOQ0F44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61391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95" dirty="0"/>
              <a:t>Lab</a:t>
            </a:r>
            <a:r>
              <a:rPr sz="7200" spc="-45" dirty="0"/>
              <a:t> </a:t>
            </a:r>
            <a:r>
              <a:rPr sz="7200" spc="-114" dirty="0"/>
              <a:t>information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2994660"/>
            <a:ext cx="107896" cy="108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3669296"/>
            <a:ext cx="107896" cy="1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080520"/>
            <a:ext cx="107896" cy="1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755144"/>
            <a:ext cx="107896" cy="1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6429768"/>
            <a:ext cx="107896" cy="1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8209280"/>
            <a:ext cx="107896" cy="1084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17600" y="2817876"/>
            <a:ext cx="10683240" cy="5612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Lab1</a:t>
            </a:r>
            <a:endParaRPr sz="2400">
              <a:latin typeface="Arial"/>
              <a:cs typeface="Arial"/>
            </a:endParaRPr>
          </a:p>
          <a:p>
            <a:pPr marL="12700" marR="367030">
              <a:lnSpc>
                <a:spcPct val="100699"/>
              </a:lnSpc>
              <a:spcBef>
                <a:spcPts val="2400"/>
              </a:spcBef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Perceptron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Simple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elegant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ML algorithm. Getting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writing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own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implementations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python.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sklearn.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Quite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free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understanding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them.</a:t>
            </a:r>
            <a:endParaRPr sz="2400">
              <a:latin typeface="Arial"/>
              <a:cs typeface="Arial"/>
            </a:endParaRPr>
          </a:p>
          <a:p>
            <a:pPr marL="12700" marR="681990">
              <a:lnSpc>
                <a:spcPts val="5400"/>
              </a:lnSpc>
              <a:spcBef>
                <a:spcPts val="5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tensorflow,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and understand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difficult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noise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be. 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Lab2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1800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Free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translation. Build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translator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translate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“My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hovercraft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is full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eels”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“Can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direct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station?”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English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Hungarian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German. 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Use any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resources,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instance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dictionary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at: </a:t>
            </a:r>
            <a:r>
              <a:rPr sz="2400" u="heavy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http://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5"/>
              </a:rPr>
              <a:t>www.manythings.org/anki/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help you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though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latter,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resources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online.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95</a:t>
            </a:fld>
            <a:endParaRPr spc="-5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69202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5" dirty="0"/>
              <a:t>Further</a:t>
            </a:r>
            <a:r>
              <a:rPr sz="7200" spc="-60" dirty="0"/>
              <a:t> </a:t>
            </a:r>
            <a:r>
              <a:rPr sz="7200" spc="-150" dirty="0"/>
              <a:t>resources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2951226"/>
            <a:ext cx="93402" cy="93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3533902"/>
            <a:ext cx="93402" cy="93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4116578"/>
            <a:ext cx="93402" cy="93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4699253"/>
            <a:ext cx="93402" cy="93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5281929"/>
            <a:ext cx="93402" cy="93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5864605"/>
            <a:ext cx="93402" cy="93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6764781"/>
            <a:ext cx="93402" cy="93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7664957"/>
            <a:ext cx="93402" cy="93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" y="8247621"/>
            <a:ext cx="93402" cy="93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79500" y="2795523"/>
            <a:ext cx="10220960" cy="5640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5"/>
              </a:rPr>
              <a:t>http://www.ppe.gla.ac.uk/~phallsjo/files/CardiffSTFC/</a:t>
            </a:r>
            <a:endParaRPr sz="2050">
              <a:latin typeface="Arial"/>
              <a:cs typeface="Arial"/>
            </a:endParaRPr>
          </a:p>
          <a:p>
            <a:pPr marL="12700" marR="5057775">
              <a:lnSpc>
                <a:spcPct val="185600"/>
              </a:lnSpc>
              <a:spcBef>
                <a:spcPts val="35"/>
              </a:spcBef>
            </a:pPr>
            <a:r>
              <a:rPr sz="205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6"/>
              </a:rPr>
              <a:t>http://tmva.sourceforge.net</a:t>
            </a:r>
            <a:r>
              <a:rPr sz="2050" spc="5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 </a:t>
            </a:r>
            <a:r>
              <a:rPr sz="2050" spc="8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50" spc="-30" dirty="0">
                <a:solidFill>
                  <a:srgbClr val="FFFFFF"/>
                </a:solidFill>
                <a:latin typeface="Arial"/>
                <a:cs typeface="Arial"/>
              </a:rPr>
              <a:t>Particle </a:t>
            </a:r>
            <a:r>
              <a:rPr sz="2050" spc="-15" dirty="0">
                <a:solidFill>
                  <a:srgbClr val="FFFFFF"/>
                </a:solidFill>
                <a:latin typeface="Arial"/>
                <a:cs typeface="Arial"/>
              </a:rPr>
              <a:t>physics  </a:t>
            </a:r>
            <a:r>
              <a:rPr sz="205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7"/>
              </a:rPr>
              <a:t>https://ww</a:t>
            </a:r>
            <a:r>
              <a:rPr sz="205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</a:t>
            </a:r>
            <a:r>
              <a:rPr sz="205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7"/>
              </a:rPr>
              <a:t>.kaggle.com </a:t>
            </a:r>
            <a:r>
              <a:rPr sz="20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https://ww</a:t>
            </a:r>
            <a:r>
              <a:rPr sz="205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</a:t>
            </a:r>
            <a:r>
              <a:rPr sz="205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.openml.org </a:t>
            </a:r>
            <a:r>
              <a:rPr sz="20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https://ww</a:t>
            </a:r>
            <a:r>
              <a:rPr sz="205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</a:t>
            </a:r>
            <a:r>
              <a:rPr sz="205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.tensorflo</a:t>
            </a:r>
            <a:r>
              <a:rPr sz="205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</a:t>
            </a:r>
            <a:r>
              <a:rPr sz="205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.org/tutorials/</a:t>
            </a:r>
            <a:endParaRPr sz="2050">
              <a:latin typeface="Arial"/>
              <a:cs typeface="Arial"/>
            </a:endParaRPr>
          </a:p>
          <a:p>
            <a:pPr marL="12700" marR="231140">
              <a:lnSpc>
                <a:spcPct val="101600"/>
              </a:lnSpc>
              <a:spcBef>
                <a:spcPts val="2100"/>
              </a:spcBef>
            </a:pPr>
            <a:r>
              <a:rPr sz="205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0"/>
              </a:rPr>
              <a:t>http://cv-tricks.com/tensorflow-tutorial/training-convolutional-neural-network-fo</a:t>
            </a:r>
            <a:r>
              <a:rPr sz="205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0"/>
              </a:rPr>
              <a:t>r</a:t>
            </a:r>
            <a:r>
              <a:rPr sz="205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0"/>
              </a:rPr>
              <a:t>-image- </a:t>
            </a:r>
            <a:r>
              <a:rPr sz="20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classification/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  <a:spcBef>
                <a:spcPts val="2100"/>
              </a:spcBef>
            </a:pPr>
            <a:r>
              <a:rPr sz="205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https://medium.freecodecamp.org/every-single-machine-learning-course-on-the-internet- </a:t>
            </a:r>
            <a:r>
              <a:rPr sz="20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ranked-by-your-reviews-3c4a7b8026c0</a:t>
            </a:r>
            <a:endParaRPr sz="2050">
              <a:latin typeface="Arial"/>
              <a:cs typeface="Arial"/>
            </a:endParaRPr>
          </a:p>
          <a:p>
            <a:pPr marL="12700" marR="703580">
              <a:lnSpc>
                <a:spcPct val="187000"/>
              </a:lnSpc>
            </a:pPr>
            <a:r>
              <a:rPr sz="205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https://github.com/josephmisiti/awesome-machine-learning </a:t>
            </a:r>
            <a:r>
              <a:rPr sz="20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https://github.com/josephmisiti/awesome-machine-lea</a:t>
            </a:r>
            <a:r>
              <a:rPr sz="2050" u="heavy" spc="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</a:t>
            </a:r>
            <a:r>
              <a:rPr sz="205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ning/blob/master/books.md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96</a:t>
            </a:fld>
            <a:endParaRPr spc="-5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69202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5" dirty="0"/>
              <a:t>Further</a:t>
            </a:r>
            <a:r>
              <a:rPr sz="7200" spc="-60" dirty="0"/>
              <a:t> </a:t>
            </a:r>
            <a:r>
              <a:rPr sz="7200" spc="-150" dirty="0"/>
              <a:t>resources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12567"/>
            <a:ext cx="144934" cy="145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3919346"/>
            <a:ext cx="144934" cy="145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330913"/>
            <a:ext cx="146410" cy="1471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6240907"/>
            <a:ext cx="144934" cy="145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7642986"/>
            <a:ext cx="144934" cy="145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9200" y="2788920"/>
            <a:ext cx="10626725" cy="5650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6"/>
              </a:rPr>
              <a:t>http://cs231n.github.io/classification/</a:t>
            </a:r>
            <a:r>
              <a:rPr sz="3250" spc="-15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 </a:t>
            </a:r>
            <a:r>
              <a:rPr sz="3250" spc="114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3250" spc="-55" dirty="0">
                <a:solidFill>
                  <a:srgbClr val="FFFFFF"/>
                </a:solidFill>
                <a:latin typeface="Arial"/>
                <a:cs typeface="Arial"/>
              </a:rPr>
              <a:t>Stanford</a:t>
            </a:r>
            <a:r>
              <a:rPr sz="32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-65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endParaRPr sz="32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300"/>
              </a:spcBef>
            </a:pPr>
            <a:r>
              <a:rPr sz="325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7"/>
              </a:rPr>
              <a:t>http://www.mit.edu/~rakhlin/6.883/</a:t>
            </a:r>
            <a:r>
              <a:rPr sz="3250" spc="5" dirty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r>
              <a:rPr sz="3250" spc="114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3250" spc="-140" dirty="0">
                <a:solidFill>
                  <a:srgbClr val="FFFFFF"/>
                </a:solidFill>
                <a:latin typeface="Arial"/>
                <a:cs typeface="Arial"/>
              </a:rPr>
              <a:t>MIT </a:t>
            </a:r>
            <a:r>
              <a:rPr sz="3250" spc="-110" dirty="0">
                <a:solidFill>
                  <a:srgbClr val="FFFFFF"/>
                </a:solidFill>
                <a:latin typeface="Arial"/>
                <a:cs typeface="Arial"/>
              </a:rPr>
              <a:t>Online </a:t>
            </a:r>
            <a:r>
              <a:rPr sz="3250" spc="-30" dirty="0">
                <a:solidFill>
                  <a:srgbClr val="FFFFFF"/>
                </a:solidFill>
                <a:latin typeface="Arial"/>
                <a:cs typeface="Arial"/>
              </a:rPr>
              <a:t>Methods </a:t>
            </a:r>
            <a:r>
              <a:rPr sz="3250" spc="-10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3250" spc="-7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32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-7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3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0"/>
              </a:spcBef>
            </a:pPr>
            <a:r>
              <a:rPr sz="3250" b="1" spc="-55" dirty="0">
                <a:solidFill>
                  <a:srgbClr val="FFFFFF"/>
                </a:solidFill>
                <a:latin typeface="Arial"/>
                <a:cs typeface="Arial"/>
              </a:rPr>
              <a:t>EDX:</a:t>
            </a:r>
            <a:endParaRPr sz="3250">
              <a:latin typeface="Arial"/>
              <a:cs typeface="Arial"/>
            </a:endParaRPr>
          </a:p>
          <a:p>
            <a:pPr marL="12700" marR="850900">
              <a:lnSpc>
                <a:spcPct val="100000"/>
              </a:lnSpc>
              <a:spcBef>
                <a:spcPts val="3200"/>
              </a:spcBef>
            </a:pPr>
            <a:r>
              <a:rPr sz="325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https://ww</a:t>
            </a:r>
            <a:r>
              <a:rPr sz="325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</a:t>
            </a:r>
            <a:r>
              <a:rPr sz="325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.edx.org/course/applied-machine-lear</a:t>
            </a:r>
            <a:r>
              <a:rPr sz="325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ning- </a:t>
            </a:r>
            <a:r>
              <a:rPr sz="32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microsoft-dat203-3x-3</a:t>
            </a:r>
            <a:endParaRPr sz="3250">
              <a:latin typeface="Arial"/>
              <a:cs typeface="Arial"/>
            </a:endParaRPr>
          </a:p>
          <a:p>
            <a:pPr marL="12700" marR="462915">
              <a:lnSpc>
                <a:spcPct val="100000"/>
              </a:lnSpc>
              <a:spcBef>
                <a:spcPts val="3300"/>
              </a:spcBef>
            </a:pPr>
            <a:r>
              <a:rPr sz="3250" u="heavy" spc="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https://ww</a:t>
            </a:r>
            <a:r>
              <a:rPr sz="3250" u="heavy" spc="-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</a:t>
            </a:r>
            <a:r>
              <a:rPr sz="325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.edx.org/course/principles-machine-lea</a:t>
            </a:r>
            <a:r>
              <a:rPr sz="325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r</a:t>
            </a:r>
            <a:r>
              <a:rPr sz="325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ning- </a:t>
            </a:r>
            <a:r>
              <a:rPr sz="32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microsoft-dat203-2x-5</a:t>
            </a:r>
            <a:endParaRPr sz="32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97</a:t>
            </a:fld>
            <a:endParaRPr spc="-5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69202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5" dirty="0"/>
              <a:t>Further</a:t>
            </a:r>
            <a:r>
              <a:rPr sz="7200" spc="-60" dirty="0"/>
              <a:t> </a:t>
            </a:r>
            <a:r>
              <a:rPr sz="7200" spc="-150" dirty="0"/>
              <a:t>resources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251301"/>
            <a:ext cx="123635" cy="124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4020578"/>
            <a:ext cx="122389" cy="12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4787150"/>
            <a:ext cx="122389" cy="123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972822"/>
            <a:ext cx="122389" cy="12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6739394"/>
            <a:ext cx="122389" cy="12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7925066"/>
            <a:ext cx="122389" cy="12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8400" y="3056127"/>
            <a:ext cx="10972800" cy="5116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00" b="1" spc="5" dirty="0">
                <a:solidFill>
                  <a:srgbClr val="FFFFFF"/>
                </a:solidFill>
                <a:latin typeface="Arial"/>
                <a:cs typeface="Arial"/>
              </a:rPr>
              <a:t>Coursera: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5"/>
              </a:rPr>
              <a:t>https://ww</a:t>
            </a: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</a:t>
            </a: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5"/>
              </a:rPr>
              <a:t>.coursera.org/learn/machine-learning/home/welcome</a:t>
            </a:r>
            <a:endParaRPr sz="2700">
              <a:latin typeface="Arial"/>
              <a:cs typeface="Arial"/>
            </a:endParaRPr>
          </a:p>
          <a:p>
            <a:pPr marL="12700" marR="584200">
              <a:lnSpc>
                <a:spcPct val="101899"/>
              </a:lnSpc>
              <a:spcBef>
                <a:spcPts val="2700"/>
              </a:spcBef>
            </a:pP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6"/>
              </a:rPr>
              <a:t>https://ww</a:t>
            </a: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</a:t>
            </a: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6"/>
              </a:rPr>
              <a:t>.coursera.org/learn/convolutional-neural-networks/home/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welcome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7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7"/>
              </a:rPr>
              <a:t>https://ww</a:t>
            </a:r>
            <a:r>
              <a:rPr sz="27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</a:t>
            </a:r>
            <a:r>
              <a:rPr sz="27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7"/>
              </a:rPr>
              <a:t>.coursera.org/learn/neural-networks/home/welcome</a:t>
            </a:r>
            <a:endParaRPr sz="2700">
              <a:latin typeface="Arial"/>
              <a:cs typeface="Arial"/>
            </a:endParaRPr>
          </a:p>
          <a:p>
            <a:pPr marL="12700" marR="481330">
              <a:lnSpc>
                <a:spcPct val="101899"/>
              </a:lnSpc>
              <a:spcBef>
                <a:spcPts val="2795"/>
              </a:spcBef>
            </a:pP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https://ww</a:t>
            </a: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</a:t>
            </a: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.coursera.org/learn/neural-networks-deep-learning/home/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welcome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https://ww</a:t>
            </a: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</a:t>
            </a:r>
            <a:r>
              <a:rPr sz="27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.coursera.org/learn/python-machine-learning/home/welcome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98</a:t>
            </a:fld>
            <a:endParaRPr spc="-5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901700"/>
            <a:ext cx="69202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5" dirty="0"/>
              <a:t>Further</a:t>
            </a:r>
            <a:r>
              <a:rPr sz="7200" spc="-60" dirty="0"/>
              <a:t> </a:t>
            </a:r>
            <a:r>
              <a:rPr sz="7200" spc="-150" dirty="0"/>
              <a:t>resources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38200" y="3044101"/>
            <a:ext cx="136649" cy="137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3888346"/>
            <a:ext cx="135272" cy="1359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4739297"/>
            <a:ext cx="136649" cy="1373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583542"/>
            <a:ext cx="135272" cy="1359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6424790"/>
            <a:ext cx="135272" cy="1359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7275741"/>
            <a:ext cx="136649" cy="137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8119986"/>
            <a:ext cx="135272" cy="1359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3800" y="2841751"/>
            <a:ext cx="7500620" cy="5553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b="1" spc="30" dirty="0">
                <a:solidFill>
                  <a:srgbClr val="FFFFFF"/>
                </a:solidFill>
                <a:latin typeface="Arial"/>
                <a:cs typeface="Arial"/>
              </a:rPr>
              <a:t>CERN </a:t>
            </a:r>
            <a:r>
              <a:rPr sz="3000" b="1" spc="15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series</a:t>
            </a:r>
            <a:endParaRPr sz="3000">
              <a:latin typeface="Arial"/>
              <a:cs typeface="Arial"/>
            </a:endParaRPr>
          </a:p>
          <a:p>
            <a:pPr marL="119380">
              <a:lnSpc>
                <a:spcPct val="100000"/>
              </a:lnSpc>
              <a:spcBef>
                <a:spcPts val="3000"/>
              </a:spcBef>
            </a:pPr>
            <a:r>
              <a:rPr sz="30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https://indico.cern.ch/category/9320/</a:t>
            </a:r>
            <a:endParaRPr sz="3000">
              <a:latin typeface="Arial"/>
              <a:cs typeface="Arial"/>
            </a:endParaRPr>
          </a:p>
          <a:p>
            <a:pPr marL="12700" marR="612140">
              <a:lnSpc>
                <a:spcPct val="184700"/>
              </a:lnSpc>
              <a:spcBef>
                <a:spcPts val="50"/>
              </a:spcBef>
            </a:pP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Excellent </a:t>
            </a:r>
            <a:r>
              <a:rPr sz="3000" b="1" spc="35" dirty="0">
                <a:solidFill>
                  <a:srgbClr val="FFFFFF"/>
                </a:solidFill>
                <a:latin typeface="Arial"/>
                <a:cs typeface="Arial"/>
              </a:rPr>
              <a:t>talk </a:t>
            </a:r>
            <a:r>
              <a:rPr sz="3000" b="1" spc="10" dirty="0">
                <a:solidFill>
                  <a:srgbClr val="FFFFFF"/>
                </a:solidFill>
                <a:latin typeface="Arial"/>
                <a:cs typeface="Arial"/>
              </a:rPr>
              <a:t>from google </a:t>
            </a:r>
            <a:r>
              <a:rPr sz="3000" b="1" spc="55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3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40" dirty="0">
                <a:solidFill>
                  <a:srgbClr val="FFFFFF"/>
                </a:solidFill>
                <a:latin typeface="Arial"/>
                <a:cs typeface="Arial"/>
              </a:rPr>
              <a:t>Mind  </a:t>
            </a:r>
            <a:r>
              <a:rPr sz="30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https://indico.cern.ch/event/673350/ </a:t>
            </a:r>
            <a:r>
              <a:rPr sz="3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https://danilorezende.com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0"/>
              </a:spcBef>
            </a:pPr>
            <a:r>
              <a:rPr sz="3000" b="1" spc="55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3000" b="1" spc="40" dirty="0">
                <a:solidFill>
                  <a:srgbClr val="FFFFFF"/>
                </a:solidFill>
                <a:latin typeface="Arial"/>
                <a:cs typeface="Arial"/>
              </a:rPr>
              <a:t>Mind</a:t>
            </a:r>
            <a:r>
              <a:rPr sz="3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publications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3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https://deepmind.com/research/publications/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99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6448</Words>
  <Application>Microsoft Office PowerPoint</Application>
  <PresentationFormat>Custom</PresentationFormat>
  <Paragraphs>619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0" baseType="lpstr">
      <vt:lpstr>Alfios</vt:lpstr>
      <vt:lpstr>Arial</vt:lpstr>
      <vt:lpstr>Calibri</vt:lpstr>
      <vt:lpstr>Chancery Uralic</vt:lpstr>
      <vt:lpstr>DejaVu Sans</vt:lpstr>
      <vt:lpstr>Times New Roman</vt:lpstr>
      <vt:lpstr>Trebuchet MS</vt:lpstr>
      <vt:lpstr>Verdana</vt:lpstr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Lecture 1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ML vs Ai - http://www.deeplearningbook.org</vt:lpstr>
      <vt:lpstr>Don’t forget</vt:lpstr>
      <vt:lpstr>Practically</vt:lpstr>
      <vt:lpstr>Task T</vt:lpstr>
      <vt:lpstr>Performance P</vt:lpstr>
      <vt:lpstr>Experience E</vt:lpstr>
      <vt:lpstr>How do we do it?</vt:lpstr>
      <vt:lpstr>Hopefully you now have an idea of the background  Lets move on to an example: Learning linear regression on the board</vt:lpstr>
      <vt:lpstr>PowerPoint Presentation</vt:lpstr>
      <vt:lpstr>Task: Given a vector (position of our points) x, predict  output y on the form : ypred = w~ T ~x</vt:lpstr>
      <vt:lpstr>In our example we can simply derive our best W, only on</vt:lpstr>
      <vt:lpstr>PowerPoint Presentation</vt:lpstr>
      <vt:lpstr>PowerPoint Presentation</vt:lpstr>
      <vt:lpstr>PowerPoint Presentation</vt:lpstr>
      <vt:lpstr>PowerPoint Presentation</vt:lpstr>
      <vt:lpstr>How improve data from test?</vt:lpstr>
      <vt:lpstr>Thus, derive wrt W or theta.</vt:lpstr>
      <vt:lpstr>Neurons</vt:lpstr>
      <vt:lpstr>Neurons</vt:lpstr>
      <vt:lpstr>Perceptrons</vt:lpstr>
      <vt:lpstr>Example of perceptron with data. You will implement this for the iris data set</vt:lpstr>
      <vt:lpstr>Deep learning</vt:lpstr>
      <vt:lpstr>PowerPoint Presentation</vt:lpstr>
      <vt:lpstr>Any questions?</vt:lpstr>
      <vt:lpstr>End lecture 1</vt:lpstr>
      <vt:lpstr>Lecture 2</vt:lpstr>
      <vt:lpstr>PowerPoint Presentation</vt:lpstr>
      <vt:lpstr>I will not talk about optimisation. Too problem specific, will just give an overview and  how to use it.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PowerPoint Presentation</vt:lpstr>
      <vt:lpstr>Example</vt:lpstr>
      <vt:lpstr>PowerPoint Presentation</vt:lpstr>
      <vt:lpstr>PowerPoint Presentation</vt:lpstr>
      <vt:lpstr>PowerPoint Presentation</vt:lpstr>
      <vt:lpstr>Gradient decent</vt:lpstr>
      <vt:lpstr>Gradient decent</vt:lpstr>
      <vt:lpstr>Gradient decent</vt:lpstr>
      <vt:lpstr>Hidden units</vt:lpstr>
      <vt:lpstr>Hidden units</vt:lpstr>
      <vt:lpstr>Hidden units</vt:lpstr>
      <vt:lpstr>Hidden units</vt:lpstr>
      <vt:lpstr>Universal approximation</vt:lpstr>
      <vt:lpstr>Universal approximation</vt:lpstr>
      <vt:lpstr>Universal approximation</vt:lpstr>
      <vt:lpstr>Universal approximation</vt:lpstr>
      <vt:lpstr>Universal approximation</vt:lpstr>
      <vt:lpstr>Back-propagation</vt:lpstr>
      <vt:lpstr>Back-propagation</vt:lpstr>
      <vt:lpstr>Back-propagation</vt:lpstr>
      <vt:lpstr>Back-propagation</vt:lpstr>
      <vt:lpstr>Summary</vt:lpstr>
      <vt:lpstr>Optimisation vs training</vt:lpstr>
      <vt:lpstr>Convolutional Networks,  CNN</vt:lpstr>
      <vt:lpstr>Convolution leverages three important ideas that can help  improve a machine learning system: sparse interactions,  parameter sharing and equivalent representations.</vt:lpstr>
      <vt:lpstr>Store fewer parameters, which both reduces the  memory requirements of the model and improves  its statistical efficiency.</vt:lpstr>
      <vt:lpstr>Any questions?</vt:lpstr>
      <vt:lpstr>End lecture 2</vt:lpstr>
      <vt:lpstr>Lecture 3</vt:lpstr>
      <vt:lpstr>PowerPoint Presentation</vt:lpstr>
      <vt:lpstr>Bootstrap aggregating</vt:lpstr>
      <vt:lpstr>Adversarial training</vt:lpstr>
      <vt:lpstr>Online applications</vt:lpstr>
      <vt:lpstr>Online applications</vt:lpstr>
      <vt:lpstr>Online applications</vt:lpstr>
      <vt:lpstr>Online applications</vt:lpstr>
      <vt:lpstr>PowerPoint Presentation</vt:lpstr>
      <vt:lpstr>https://youtu.be/aircAruvnKk  Based on http://neuralnetworksanddeeplearning.com  And code</vt:lpstr>
      <vt:lpstr>PowerPoint Presentation</vt:lpstr>
      <vt:lpstr>Lab information</vt:lpstr>
      <vt:lpstr>Further resources</vt:lpstr>
      <vt:lpstr>Further resources</vt:lpstr>
      <vt:lpstr>Further resources</vt:lpstr>
      <vt:lpstr>Further resources</vt:lpstr>
      <vt:lpstr>Any questions?</vt:lpstr>
      <vt:lpstr>End lecture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Dr. Rajendra Patil</cp:lastModifiedBy>
  <cp:revision>1</cp:revision>
  <dcterms:created xsi:type="dcterms:W3CDTF">2021-02-28T10:18:12Z</dcterms:created>
  <dcterms:modified xsi:type="dcterms:W3CDTF">2021-02-28T10:21:42Z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2021-02-28T00:00:00Z</vt:filetime>
  </property>
</Properties>
</file>