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4"/>
  </p:notesMasterIdLst>
  <p:sldIdLst>
    <p:sldId id="256" r:id="rId2"/>
    <p:sldId id="257" r:id="rId3"/>
    <p:sldId id="289" r:id="rId4"/>
    <p:sldId id="260" r:id="rId5"/>
    <p:sldId id="261" r:id="rId6"/>
    <p:sldId id="262" r:id="rId7"/>
    <p:sldId id="291" r:id="rId8"/>
    <p:sldId id="263" r:id="rId9"/>
    <p:sldId id="293" r:id="rId10"/>
    <p:sldId id="264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94" r:id="rId34"/>
    <p:sldId id="295" r:id="rId35"/>
    <p:sldId id="303" r:id="rId36"/>
    <p:sldId id="296" r:id="rId37"/>
    <p:sldId id="297" r:id="rId38"/>
    <p:sldId id="298" r:id="rId39"/>
    <p:sldId id="301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A576-C056-41A7-B049-E37AF3EC6AB5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54CE-2C3D-4F1D-A30A-8BED5E237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31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54CE-2C3D-4F1D-A30A-8BED5E237391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80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54CE-2C3D-4F1D-A30A-8BED5E237391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97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3" y="549275"/>
            <a:ext cx="12344401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Biblioteka </a:t>
            </a:r>
            <a:r>
              <a:rPr lang="pl-PL" sz="4800" dirty="0" err="1"/>
              <a:t>numpy</a:t>
            </a:r>
            <a:endParaRPr lang="pl-PL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3022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np.concatenate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np.astype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np.ones_like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np.random.random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BAE9-D67A-4276-94D6-B2B08BF58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097175"/>
            <a:ext cx="5435600" cy="399565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np.ones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np.zeros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np.concatenate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np.astype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np.ones_like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np.random.random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np.arange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np.concatenate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np.astype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np.ones_like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np.random.random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np.concatenate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np.astype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np.ones_like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np.random.random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np.concatenate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np.astype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np.ones_like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np.random.random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4235F3-9189-1047-A4D2-DC560451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np.concatenate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np.astype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np.ones_like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np.random.random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np.concatenate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np.astype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np.zeros_like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np.ones_like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np.random.random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33" y="2766219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np.concatenate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np.astype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np.ones_like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np.random.random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co uważać przy tablicach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Wszystkie elementy muszą być podane (nigdzie nie może być </a:t>
            </a:r>
            <a:r>
              <a:rPr lang="pl-PL" dirty="0" err="1"/>
              <a:t>None</a:t>
            </a:r>
            <a:r>
              <a:rPr lang="pl-PL" dirty="0"/>
              <a:t>)</a:t>
            </a:r>
            <a:endParaRPr lang="en-US" dirty="0"/>
          </a:p>
          <a:p>
            <a:r>
              <a:rPr lang="pl-PL" dirty="0"/>
              <a:t>Muszą być wszystkie jednego typu</a:t>
            </a:r>
            <a:endParaRPr lang="en-US" dirty="0"/>
          </a:p>
          <a:p>
            <a:r>
              <a:rPr lang="pl-PL" dirty="0"/>
              <a:t>Nie można łączyć tablic różnych rozmiarów i kształtów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"Kształt"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0" y="1828800"/>
            <a:ext cx="10930129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# spłaszczenie do 1d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Całkowita liczba elementów pozostaje ta sama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Jeżeli któryś z rozmiarów wynosi -1, wyliczy się na podstawie pozostałych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Najpierw wiersze, potem kolumny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pl-PL" dirty="0"/>
              <a:t> i</a:t>
            </a:r>
            <a:r>
              <a:rPr lang="en-US" dirty="0"/>
              <a:t> Matplotlib </a:t>
            </a:r>
            <a:r>
              <a:rPr lang="pl-PL" dirty="0"/>
              <a:t>dają </a:t>
            </a:r>
            <a:r>
              <a:rPr lang="pl-PL" dirty="0" err="1"/>
              <a:t>Pythonowi</a:t>
            </a:r>
            <a:r>
              <a:rPr lang="pl-PL" dirty="0"/>
              <a:t> funkcjonalność programu MATLAB</a:t>
            </a:r>
            <a:endParaRPr lang="en-US" dirty="0"/>
          </a:p>
          <a:p>
            <a:r>
              <a:rPr lang="pl-PL" dirty="0"/>
              <a:t>Cechy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lvl="1"/>
            <a:r>
              <a:rPr lang="pl-PL" dirty="0"/>
              <a:t>Wielowymiarowe tablice</a:t>
            </a:r>
            <a:r>
              <a:rPr lang="en-US" dirty="0"/>
              <a:t> (ma</a:t>
            </a:r>
            <a:r>
              <a:rPr lang="pl-PL" dirty="0" err="1"/>
              <a:t>cierze</a:t>
            </a:r>
            <a:r>
              <a:rPr lang="en-US" dirty="0"/>
              <a:t>)</a:t>
            </a:r>
            <a:r>
              <a:rPr lang="pl-PL" dirty="0"/>
              <a:t> konkretnego typu</a:t>
            </a:r>
            <a:endParaRPr lang="en-US" dirty="0"/>
          </a:p>
          <a:p>
            <a:pPr lvl="1"/>
            <a:r>
              <a:rPr lang="pl-PL" dirty="0"/>
              <a:t>Szybkie obliczenia numeryczne</a:t>
            </a:r>
            <a:r>
              <a:rPr lang="en-US" dirty="0"/>
              <a:t> (</a:t>
            </a:r>
            <a:r>
              <a:rPr lang="pl-PL" dirty="0"/>
              <a:t>zwłaszcza macierzowe</a:t>
            </a:r>
            <a:r>
              <a:rPr lang="en-US" dirty="0"/>
              <a:t>)</a:t>
            </a:r>
          </a:p>
          <a:p>
            <a:pPr lvl="1"/>
            <a:r>
              <a:rPr lang="pl-PL" dirty="0"/>
              <a:t>Różne funkcje matematyczne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funkcje zwracają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pl-PL" dirty="0"/>
              <a:t>zwracają widoki (</a:t>
            </a:r>
            <a:r>
              <a:rPr lang="en-US" b="1" dirty="0"/>
              <a:t>views</a:t>
            </a:r>
            <a:r>
              <a:rPr lang="pl-PL" dirty="0"/>
              <a:t>)</a:t>
            </a:r>
            <a:r>
              <a:rPr lang="en-US" b="1" dirty="0"/>
              <a:t> </a:t>
            </a:r>
            <a:r>
              <a:rPr lang="pl-PL" dirty="0"/>
              <a:t>albo</a:t>
            </a:r>
            <a:r>
              <a:rPr lang="en-US" dirty="0"/>
              <a:t> </a:t>
            </a:r>
            <a:r>
              <a:rPr lang="pl-PL" dirty="0"/>
              <a:t>kopie (</a:t>
            </a:r>
            <a:r>
              <a:rPr lang="en-US" b="1" dirty="0"/>
              <a:t>copies</a:t>
            </a:r>
            <a:r>
              <a:rPr lang="pl-PL" dirty="0"/>
              <a:t>)</a:t>
            </a:r>
            <a:r>
              <a:rPr lang="en-US" dirty="0"/>
              <a:t>.</a:t>
            </a:r>
          </a:p>
          <a:p>
            <a:r>
              <a:rPr lang="pl-PL" dirty="0"/>
              <a:t>Widoki działają jak typy </a:t>
            </a:r>
            <a:r>
              <a:rPr lang="pl-PL" dirty="0" err="1"/>
              <a:t>mutowalne</a:t>
            </a:r>
            <a:r>
              <a:rPr lang="pl-PL" dirty="0"/>
              <a:t> w </a:t>
            </a:r>
            <a:r>
              <a:rPr lang="pl-PL" dirty="0" err="1"/>
              <a:t>Pythonie</a:t>
            </a:r>
            <a:r>
              <a:rPr lang="pl-PL" dirty="0"/>
              <a:t> – ich zmiana zmienia oryginał</a:t>
            </a:r>
            <a:endParaRPr lang="en-US" dirty="0"/>
          </a:p>
          <a:p>
            <a:r>
              <a:rPr lang="pl-PL" dirty="0">
                <a:hlinkClick r:id="rId2"/>
              </a:rPr>
              <a:t>Dokumentacja</a:t>
            </a:r>
            <a:r>
              <a:rPr lang="en-US" dirty="0"/>
              <a:t> </a:t>
            </a:r>
            <a:r>
              <a:rPr lang="pl-PL" dirty="0"/>
              <a:t>mówi która funkcja co zwraca</a:t>
            </a:r>
            <a:endParaRPr lang="en-US" dirty="0"/>
          </a:p>
          <a:p>
            <a:r>
              <a:rPr lang="pl-PL" dirty="0"/>
              <a:t>Można używać n</a:t>
            </a:r>
            <a:r>
              <a:rPr lang="en-US" dirty="0" err="1"/>
              <a:t>p.copy</a:t>
            </a:r>
            <a:r>
              <a:rPr lang="pl-PL" dirty="0"/>
              <a:t> oraz</a:t>
            </a:r>
            <a:r>
              <a:rPr lang="en-US" dirty="0"/>
              <a:t> </a:t>
            </a:r>
            <a:r>
              <a:rPr lang="en-US" dirty="0" err="1"/>
              <a:t>np.view</a:t>
            </a:r>
            <a:r>
              <a:rPr lang="pl-PL" dirty="0"/>
              <a:t> do tworzenia kopii i widoków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</a:t>
            </a:r>
            <a:r>
              <a:rPr lang="pl-PL" dirty="0" err="1"/>
              <a:t>zycja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</a:t>
            </a:r>
            <a:r>
              <a:rPr lang="pl-PL" dirty="0"/>
              <a:t>zamienia osie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</a:t>
            </a:r>
            <a:r>
              <a:rPr lang="pl-PL" dirty="0"/>
              <a:t>transponuje pierwsze dwie osie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pl-PL" dirty="0" err="1"/>
              <a:t>Serializacja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a=a)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data[‘a’]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Pliki </a:t>
            </a:r>
            <a:r>
              <a:rPr lang="pl-PL" dirty="0" err="1"/>
              <a:t>npz</a:t>
            </a:r>
            <a:r>
              <a:rPr lang="pl-PL" dirty="0"/>
              <a:t> mogą przechowywać wiele tablic naraz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np.savez_compressed</a:t>
            </a:r>
            <a:r>
              <a:rPr lang="en-US" dirty="0"/>
              <a:t> </a:t>
            </a:r>
            <a:r>
              <a:rPr lang="pl-PL" dirty="0"/>
              <a:t>podobnie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pl-PL" dirty="0"/>
              <a:t>Obrazki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Obrazki to tablice 3d</a:t>
            </a:r>
            <a:r>
              <a:rPr lang="en-US" sz="2400" dirty="0"/>
              <a:t>: </a:t>
            </a:r>
            <a:r>
              <a:rPr lang="pl-PL" sz="2400" dirty="0"/>
              <a:t>szerokość</a:t>
            </a:r>
            <a:r>
              <a:rPr lang="en-US" sz="2400" dirty="0"/>
              <a:t>, </a:t>
            </a:r>
            <a:r>
              <a:rPr lang="pl-PL" sz="2400" dirty="0"/>
              <a:t>wysokość i kanały</a:t>
            </a:r>
            <a:endParaRPr lang="en-US" sz="2400" dirty="0"/>
          </a:p>
          <a:p>
            <a:pPr marL="0" indent="0">
              <a:buNone/>
            </a:pPr>
            <a:r>
              <a:rPr lang="pl-PL" sz="2400" dirty="0"/>
              <a:t>Przykładowe formaty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height x width x RGB (</a:t>
            </a:r>
            <a:r>
              <a:rPr lang="pl-PL" sz="2400" dirty="0"/>
              <a:t>[x][y][3]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height x width (</a:t>
            </a:r>
            <a:r>
              <a:rPr lang="pl-PL" sz="2400" dirty="0"/>
              <a:t>każdy kolor oddzielnie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pl-PL" sz="2400" dirty="0"/>
              <a:t>Uwaga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pl-PL" sz="2400" dirty="0"/>
              <a:t>Kanały mogą być w </a:t>
            </a:r>
            <a:r>
              <a:rPr lang="pl-PL" sz="2400" dirty="0" err="1"/>
              <a:t>koleności</a:t>
            </a:r>
            <a:r>
              <a:rPr lang="en-US" sz="2400" dirty="0"/>
              <a:t> BGR (</a:t>
            </a:r>
            <a:r>
              <a:rPr lang="pl-PL" sz="2400" dirty="0"/>
              <a:t>biblioteka </a:t>
            </a:r>
            <a:r>
              <a:rPr lang="en-US" sz="2400" dirty="0"/>
              <a:t>OpenCV </a:t>
            </a:r>
            <a:r>
              <a:rPr lang="pl-PL" sz="2400" dirty="0"/>
              <a:t>tak robi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pl-PL" sz="2400" dirty="0"/>
              <a:t>Czasem może być</a:t>
            </a:r>
            <a:r>
              <a:rPr lang="en-US" sz="2400" dirty="0"/>
              <a:t> [width x height]</a:t>
            </a:r>
            <a:r>
              <a:rPr lang="pl-PL" sz="2400" dirty="0"/>
              <a:t> zamiast</a:t>
            </a:r>
            <a:r>
              <a:rPr lang="en-US" sz="2400" dirty="0"/>
              <a:t>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767" y="875698"/>
            <a:ext cx="2890145" cy="34681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2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Zapisywanie i wczytywanie obrazków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SciPy: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skimage.io.imread,skimage.io.imsave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height x width x RGB</a:t>
            </a:r>
          </a:p>
          <a:p>
            <a:pPr marL="0" indent="0">
              <a:buNone/>
            </a:pPr>
            <a:r>
              <a:rPr lang="en-US" dirty="0"/>
              <a:t>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Przerwa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Wiemy jak tworzyć tablice, zmieniać ich kształt i permutować osie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6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matematyczne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Operacje arytmetyczne są zawsze element po elemencie</a:t>
            </a:r>
            <a:endParaRPr lang="en-US" b="1" dirty="0"/>
          </a:p>
          <a:p>
            <a:r>
              <a:rPr lang="pl-PL" dirty="0"/>
              <a:t>Operacje logiczne zwracają tablicę </a:t>
            </a:r>
            <a:r>
              <a:rPr lang="pl-PL" dirty="0" err="1"/>
              <a:t>booli</a:t>
            </a:r>
            <a:endParaRPr lang="en-US" dirty="0"/>
          </a:p>
          <a:p>
            <a:r>
              <a:rPr lang="pl-PL" dirty="0"/>
              <a:t>Operacja w miejscu modyfikuje tablicę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385343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matematyczne i logiczne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Operacje arytmetyczne są zawsze element po elemencie</a:t>
            </a:r>
          </a:p>
          <a:p>
            <a:r>
              <a:rPr lang="pl-PL" b="1" dirty="0"/>
              <a:t>Operacje logiczne zwracają tablicę </a:t>
            </a:r>
            <a:r>
              <a:rPr lang="pl-PL" b="1" dirty="0" err="1"/>
              <a:t>booli</a:t>
            </a:r>
            <a:endParaRPr lang="pl-PL" b="1" dirty="0"/>
          </a:p>
          <a:p>
            <a:r>
              <a:rPr lang="pl-PL" dirty="0"/>
              <a:t>Operacja w miejscu modyfikuje tablicę</a:t>
            </a:r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matematyczne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Operacje arytmetyczne są zawsze element po elemencie</a:t>
            </a:r>
          </a:p>
          <a:p>
            <a:r>
              <a:rPr lang="pl-PL" dirty="0"/>
              <a:t>Operacje logiczne zwracają tablicę </a:t>
            </a:r>
            <a:r>
              <a:rPr lang="pl-PL" dirty="0" err="1"/>
              <a:t>booli</a:t>
            </a:r>
            <a:endParaRPr lang="pl-PL" dirty="0"/>
          </a:p>
          <a:p>
            <a:r>
              <a:rPr lang="pl-PL" b="1" dirty="0"/>
              <a:t>Operacja w miejscu modyfikuje tablicę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19" y="3673113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Upkonwersja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 przypadku dwóch różnych typów wynik ma typ bardziej precyzyjny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/>
              <a:t>Uwaga: </a:t>
            </a:r>
            <a:r>
              <a:rPr lang="pl-PL" dirty="0" err="1"/>
              <a:t>upkonwersja</a:t>
            </a:r>
            <a:r>
              <a:rPr lang="pl-PL" dirty="0"/>
              <a:t> nie zapobiega błędom </a:t>
            </a:r>
            <a:r>
              <a:rPr lang="pl-PL" dirty="0" err="1"/>
              <a:t>overflow</a:t>
            </a:r>
            <a:r>
              <a:rPr lang="pl-PL" dirty="0"/>
              <a:t>/</a:t>
            </a:r>
            <a:r>
              <a:rPr lang="pl-PL" dirty="0" err="1"/>
              <a:t>underflow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Przykład: Obrazki zwykle zapisujemy jako u</a:t>
            </a:r>
            <a:r>
              <a:rPr lang="en-US" dirty="0"/>
              <a:t>int8</a:t>
            </a:r>
            <a:r>
              <a:rPr lang="pl-PL" dirty="0"/>
              <a:t> (256 wartości dla R,G,B)</a:t>
            </a:r>
            <a:r>
              <a:rPr lang="en-US" dirty="0"/>
              <a:t>. </a:t>
            </a:r>
            <a:r>
              <a:rPr lang="pl-PL" dirty="0"/>
              <a:t>Przekonwertuj na</a:t>
            </a:r>
            <a:r>
              <a:rPr lang="en-US" dirty="0"/>
              <a:t> float32 </a:t>
            </a:r>
            <a:r>
              <a:rPr lang="pl-PL" dirty="0"/>
              <a:t>albo</a:t>
            </a:r>
            <a:r>
              <a:rPr lang="en-US" dirty="0"/>
              <a:t> float64 </a:t>
            </a:r>
            <a:r>
              <a:rPr lang="pl-PL" dirty="0"/>
              <a:t>przed skomplikowaną matematyką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warto używać </a:t>
            </a:r>
            <a:r>
              <a:rPr lang="pl-PL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w </a:t>
            </a:r>
            <a:r>
              <a:rPr lang="pl-PL" dirty="0" err="1"/>
              <a:t>Pythonie</a:t>
            </a:r>
            <a:r>
              <a:rPr lang="pl-PL" dirty="0"/>
              <a:t> są powolne</a:t>
            </a:r>
            <a:endParaRPr lang="en-US" dirty="0"/>
          </a:p>
          <a:p>
            <a:r>
              <a:rPr lang="pl-PL" dirty="0"/>
              <a:t>Mnożenie macierzy </a:t>
            </a:r>
            <a:r>
              <a:rPr lang="en-US" dirty="0"/>
              <a:t>1000 x 1000</a:t>
            </a:r>
          </a:p>
          <a:p>
            <a:pPr lvl="1"/>
            <a:r>
              <a:rPr lang="pl-PL" dirty="0"/>
              <a:t>Potrójna pętla w </a:t>
            </a:r>
            <a:r>
              <a:rPr lang="pl-PL" dirty="0" err="1"/>
              <a:t>Pythonie</a:t>
            </a:r>
            <a:r>
              <a:rPr lang="pl-PL" dirty="0"/>
              <a:t> zajmuje</a:t>
            </a:r>
            <a:r>
              <a:rPr lang="en-US" dirty="0"/>
              <a:t> &gt; 10 min</a:t>
            </a:r>
            <a:r>
              <a:rPr lang="pl-PL" dirty="0" err="1"/>
              <a:t>ut</a:t>
            </a:r>
            <a:endParaRPr lang="en-US" dirty="0"/>
          </a:p>
          <a:p>
            <a:pPr lvl="1"/>
            <a:r>
              <a:rPr lang="pl-PL" dirty="0"/>
              <a:t>To samo mnożenie w </a:t>
            </a:r>
            <a:r>
              <a:rPr lang="en-US" dirty="0" err="1"/>
              <a:t>Numpy</a:t>
            </a:r>
            <a:r>
              <a:rPr lang="en-US" dirty="0"/>
              <a:t>  </a:t>
            </a:r>
            <a:r>
              <a:rPr lang="pl-PL" dirty="0"/>
              <a:t>to </a:t>
            </a:r>
            <a:r>
              <a:rPr lang="en-US" dirty="0"/>
              <a:t>~0.03 s</a:t>
            </a:r>
            <a:r>
              <a:rPr lang="pl-PL" dirty="0" err="1"/>
              <a:t>ekund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Uniwersalne funkcje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Działają na wszystkim element po elemencie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Przykłady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 descr="https://i.gyazo.com/3c8048a319756e9d63a33dfc2a734f9b.png">
            <a:extLst>
              <a:ext uri="{FF2B5EF4-FFF2-40B4-BE49-F238E27FC236}">
                <a16:creationId xmlns:a16="http://schemas.microsoft.com/office/drawing/2014/main" id="{3629FAC1-FE7F-288D-C6A1-A843EE3B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81" y="2953571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</a:t>
            </a:r>
            <a:r>
              <a:rPr lang="pl-PL" dirty="0" err="1"/>
              <a:t>ksowanie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47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Uwagi</a:t>
            </a:r>
            <a:r>
              <a:rPr lang="en-US" dirty="0"/>
              <a:t>:</a:t>
            </a:r>
          </a:p>
          <a:p>
            <a:pPr lvl="1"/>
            <a:r>
              <a:rPr lang="pl-PL" dirty="0"/>
              <a:t>Zawsze indeksujemy od zera</a:t>
            </a:r>
            <a:endParaRPr lang="en-US" dirty="0"/>
          </a:p>
          <a:p>
            <a:pPr lvl="1"/>
            <a:r>
              <a:rPr lang="pl-PL" dirty="0"/>
              <a:t>Indeksy wielowymiarowe oddzielamy przecinkiem </a:t>
            </a:r>
            <a:br>
              <a:rPr lang="pl-PL" dirty="0"/>
            </a:br>
            <a:r>
              <a:rPr lang="pl-PL" dirty="0"/>
              <a:t>(i możemy przekazywać jako </a:t>
            </a:r>
            <a:r>
              <a:rPr lang="pl-PL" dirty="0" err="1"/>
              <a:t>tuplę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</a:t>
            </a:r>
            <a:r>
              <a:rPr lang="pl-PL" dirty="0" err="1"/>
              <a:t>ksowanie</a:t>
            </a:r>
            <a:r>
              <a:rPr lang="pl-PL" dirty="0"/>
              <a:t> i cięcie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9944844" cy="4686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  <a:endParaRPr lang="en-US" dirty="0"/>
          </a:p>
          <a:p>
            <a:pPr marL="514350" indent="-514350">
              <a:buAutoNum type="arabicPeriod"/>
            </a:pPr>
            <a:r>
              <a:rPr lang="pl-PL" dirty="0"/>
              <a:t>Cięcia są </a:t>
            </a:r>
            <a:r>
              <a:rPr lang="pl-PL" b="1" dirty="0"/>
              <a:t>widokami</a:t>
            </a:r>
            <a:r>
              <a:rPr lang="en-US" dirty="0"/>
              <a:t>. </a:t>
            </a:r>
            <a:r>
              <a:rPr lang="pl-PL" dirty="0"/>
              <a:t>Zapis do cięcia nadpisze oryginalną tablicę</a:t>
            </a:r>
            <a:endParaRPr lang="en-US" dirty="0"/>
          </a:p>
          <a:p>
            <a:pPr marL="514350" indent="-514350">
              <a:buAutoNum type="arabicPeriod"/>
            </a:pPr>
            <a:r>
              <a:rPr lang="pl-PL" dirty="0"/>
              <a:t>Można także indeksować listą albo tablicą </a:t>
            </a:r>
            <a:r>
              <a:rPr lang="pl-PL" dirty="0" err="1"/>
              <a:t>booli</a:t>
            </a:r>
            <a:r>
              <a:rPr lang="pl-PL" dirty="0"/>
              <a:t> (wtedy elementy True będą w cięciu, a elementów </a:t>
            </a:r>
            <a:r>
              <a:rPr lang="pl-PL" dirty="0" err="1"/>
              <a:t>False</a:t>
            </a:r>
            <a:r>
              <a:rPr lang="pl-PL" dirty="0"/>
              <a:t> nie będzie)</a:t>
            </a:r>
          </a:p>
          <a:p>
            <a:pPr marL="514350" indent="-514350">
              <a:buAutoNum type="arabicPeriod"/>
            </a:pPr>
            <a:r>
              <a:rPr lang="pl-PL" dirty="0"/>
              <a:t>Można indeksować listą albo tablicą liczb, wtedy zostaną wzięte wiersze/kolumny… (zależy który wymiar indeksujemy) o danym numerze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Cięcia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pl-PL" dirty="0" err="1"/>
              <a:t>kładnia</a:t>
            </a:r>
            <a:r>
              <a:rPr lang="en-US" dirty="0"/>
              <a:t>: </a:t>
            </a:r>
            <a:r>
              <a:rPr lang="en-US" dirty="0" err="1"/>
              <a:t>start:stop</a:t>
            </a:r>
            <a:r>
              <a:rPr lang="en-US" dirty="0"/>
              <a:t>:</a:t>
            </a:r>
            <a:r>
              <a:rPr lang="pl-PL" dirty="0"/>
              <a:t>krok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Osie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 na następnym slajdzie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Parametr </a:t>
            </a:r>
            <a:r>
              <a:rPr lang="pl-PL" dirty="0" err="1"/>
              <a:t>axis</a:t>
            </a:r>
            <a:r>
              <a:rPr lang="pl-PL" dirty="0"/>
              <a:t> mówi na której osi </a:t>
            </a:r>
            <a:r>
              <a:rPr lang="pl-PL" dirty="0" err="1"/>
              <a:t>Numpy</a:t>
            </a:r>
            <a:r>
              <a:rPr lang="pl-PL" dirty="0"/>
              <a:t> ma pracować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Zwykle w sumowaniu oś znika</a:t>
            </a:r>
            <a:r>
              <a:rPr lang="en-US" dirty="0"/>
              <a:t>, </a:t>
            </a:r>
            <a:r>
              <a:rPr lang="en-US" dirty="0" err="1"/>
              <a:t>keepdims</a:t>
            </a:r>
            <a:r>
              <a:rPr lang="en-US" dirty="0"/>
              <a:t> </a:t>
            </a:r>
            <a:r>
              <a:rPr lang="pl-PL" dirty="0"/>
              <a:t>nie zmienia wymiarów tablicy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8C8F0-8F77-83EB-BBD1-76B9D931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Osie</a:t>
            </a:r>
          </a:p>
        </p:txBody>
      </p:sp>
      <p:graphicFrame>
        <p:nvGraphicFramePr>
          <p:cNvPr id="6" name="Group 15">
            <a:extLst>
              <a:ext uri="{FF2B5EF4-FFF2-40B4-BE49-F238E27FC236}">
                <a16:creationId xmlns:a16="http://schemas.microsoft.com/office/drawing/2014/main" id="{9700CE05-A24E-4528-BD17-E0C5D989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49113"/>
              </p:ext>
            </p:extLst>
          </p:nvPr>
        </p:nvGraphicFramePr>
        <p:xfrm>
          <a:off x="1740296" y="1659518"/>
          <a:ext cx="8711407" cy="4649207"/>
        </p:xfrm>
        <a:graphic>
          <a:graphicData uri="http://schemas.openxmlformats.org/drawingml/2006/table">
            <a:tbl>
              <a:tblPr/>
              <a:tblGrid>
                <a:gridCol w="523242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8188165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518346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osie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4130861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as np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=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np.random.rand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(2,3,4)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a.shape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=&gt; (2, 3, 4)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Note: axis=0 refers to the first dimension of size 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      axis=1 refers to the second dimension of size 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      axis=2 refers to the third dimension of size 4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a.sum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(axis=0).shape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=&gt; (3, 4)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Simple sum over the first dimension, we "lose" that 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dimension because we did an aggregation (sum) over it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a.sum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(axis=0,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keepdims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=True).shape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=&gt; (1, 3, 4)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Same sum over the first dimension, but instead of 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"loosing" that dimension, it becomes 1.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06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Rozszerzanie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dodaj 1 do każdego elementu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/>
              <a:t>Kiedy operujemy na wielu tablicach, stosujemy reguły rozszerzania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Każdy wymiar musi się zgadzać (od prawej do lewej)</a:t>
            </a:r>
            <a:endParaRPr lang="en-US" dirty="0"/>
          </a:p>
          <a:p>
            <a:pPr marL="514350" indent="-514350">
              <a:buAutoNum type="arabicPeriod"/>
            </a:pPr>
            <a:r>
              <a:rPr lang="pl-PL" dirty="0"/>
              <a:t>Wymiary rozmiaru 1 będą rozszerzone </a:t>
            </a:r>
            <a:r>
              <a:rPr lang="en-US" dirty="0"/>
              <a:t>(</a:t>
            </a:r>
            <a:r>
              <a:rPr lang="pl-PL" dirty="0"/>
              <a:t>tak jakby dana wartość się powtarzała</a:t>
            </a:r>
            <a:r>
              <a:rPr lang="en-US" dirty="0"/>
              <a:t>). </a:t>
            </a:r>
          </a:p>
          <a:p>
            <a:pPr marL="514350" indent="-514350">
              <a:buAutoNum type="arabicPeriod"/>
            </a:pPr>
            <a:r>
              <a:rPr lang="pl-PL" dirty="0"/>
              <a:t>Jeśli wymiar ma inny rozmiar niż 1, musi się zgadzać</a:t>
            </a:r>
            <a:endParaRPr lang="en-US" dirty="0"/>
          </a:p>
          <a:p>
            <a:pPr marL="514350" indent="-514350">
              <a:buAutoNum type="arabicPeriod"/>
            </a:pPr>
            <a:r>
              <a:rPr lang="pl-PL" dirty="0"/>
              <a:t>Jeśli po lewej brakuje wymiaru o rozmiarze 1, zostanie dodany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9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Rozszerzanie – przykład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Chcemy dodać kolor do obrazka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</a:t>
            </a:r>
            <a:r>
              <a:rPr lang="pl-PL" dirty="0"/>
              <a:t>wynosi</a:t>
            </a:r>
            <a:r>
              <a:rPr lang="en-US" dirty="0"/>
              <a:t>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</a:t>
            </a:r>
            <a:r>
              <a:rPr lang="pl-PL" dirty="0"/>
              <a:t>wynosi</a:t>
            </a:r>
            <a:r>
              <a:rPr lang="en-US" dirty="0"/>
              <a:t> 3 </a:t>
            </a:r>
          </a:p>
          <a:p>
            <a:pPr marL="0" indent="0">
              <a:buNone/>
            </a:pPr>
            <a:r>
              <a:rPr lang="en-US" dirty="0"/>
              <a:t>a + b </a:t>
            </a:r>
            <a:r>
              <a:rPr lang="pl-PL" dirty="0"/>
              <a:t>rozszerzy</a:t>
            </a:r>
            <a:r>
              <a:rPr lang="en-US" dirty="0"/>
              <a:t> b </a:t>
            </a:r>
            <a:r>
              <a:rPr lang="pl-PL" dirty="0"/>
              <a:t>tak że będzie miało efektywny kształt</a:t>
            </a:r>
            <a:r>
              <a:rPr lang="en-US" dirty="0"/>
              <a:t> 1 x 1 x 3. </a:t>
            </a:r>
          </a:p>
          <a:p>
            <a:pPr marL="0" indent="0">
              <a:buNone/>
            </a:pPr>
            <a:r>
              <a:rPr lang="pl-PL" dirty="0"/>
              <a:t>W dodawaniu rozszerzone zostały pierwsze dwa wymiary (zostały dodane po lewej)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2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rozszerzanie nie działa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</a:t>
            </a:r>
            <a:r>
              <a:rPr lang="pl-PL" dirty="0"/>
              <a:t>wynosi</a:t>
            </a:r>
            <a:r>
              <a:rPr lang="en-US" dirty="0"/>
              <a:t> 100, 200, 3 </a:t>
            </a:r>
            <a:endParaRPr lang="pl-PL" dirty="0"/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</a:t>
            </a:r>
            <a:r>
              <a:rPr lang="pl-PL" dirty="0"/>
              <a:t>wynosi </a:t>
            </a:r>
            <a:r>
              <a:rPr lang="en-US" dirty="0"/>
              <a:t>4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wtedy</a:t>
            </a:r>
            <a:r>
              <a:rPr lang="en-US" dirty="0"/>
              <a:t> a + b </a:t>
            </a:r>
            <a:r>
              <a:rPr lang="pl-PL" dirty="0"/>
              <a:t>się nie uda, bo ostatni wymiar musi być albo równy (w tym przypadku 3), albo wynosić 1 (wtedy </a:t>
            </a:r>
            <a:r>
              <a:rPr lang="pl-PL"/>
              <a:t>zostanie rozszerzony)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9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CC2D-C969-4F06-BD32-29D5AB4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unikać błędów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6B7D-9D2F-4D00-8A85-92516600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930128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Pamiętaj jakiego typu są tablice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Pilnuj czy pracujesz na widoku czy na kopii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Używaj </a:t>
            </a:r>
            <a:r>
              <a:rPr lang="pl-PL" dirty="0" err="1"/>
              <a:t>matplotlib</a:t>
            </a:r>
            <a:r>
              <a:rPr lang="pl-PL" dirty="0"/>
              <a:t> do robienia wykresów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Zapamiętaj funkcje (a i b to wektory o rozmiarze n):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np.dot </a:t>
            </a:r>
            <a:r>
              <a:rPr lang="pl-PL" dirty="0"/>
              <a:t>(iloczyn skalarny), np.dot(</a:t>
            </a:r>
            <a:r>
              <a:rPr lang="pl-PL" dirty="0" err="1"/>
              <a:t>a,b</a:t>
            </a:r>
            <a:r>
              <a:rPr lang="pl-PL" dirty="0"/>
              <a:t>) zwróci skalar 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np.cross</a:t>
            </a:r>
            <a:r>
              <a:rPr lang="pl-PL" dirty="0"/>
              <a:t>(iloczyn wektorowy), </a:t>
            </a:r>
            <a:r>
              <a:rPr lang="pl-PL" dirty="0" err="1"/>
              <a:t>np.cross</a:t>
            </a:r>
            <a:r>
              <a:rPr lang="pl-PL" dirty="0"/>
              <a:t>(</a:t>
            </a:r>
            <a:r>
              <a:rPr lang="pl-PL" dirty="0" err="1"/>
              <a:t>a,b</a:t>
            </a:r>
            <a:r>
              <a:rPr lang="pl-PL" dirty="0"/>
              <a:t>) zwróci wektor o rozmiarze n 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 err="1"/>
              <a:t>np.mult</a:t>
            </a:r>
            <a:r>
              <a:rPr lang="pl-PL" dirty="0" err="1"/>
              <a:t>iply</a:t>
            </a:r>
            <a:r>
              <a:rPr lang="pl-PL" dirty="0"/>
              <a:t>(</a:t>
            </a:r>
            <a:r>
              <a:rPr lang="pl-PL" dirty="0" err="1"/>
              <a:t>a,b</a:t>
            </a:r>
            <a:r>
              <a:rPr lang="pl-PL" dirty="0"/>
              <a:t>) to to samo co a*b, zwróci wektor o rozmiarze n</a:t>
            </a:r>
            <a:br>
              <a:rPr lang="pl-PL" dirty="0"/>
            </a:br>
            <a:r>
              <a:rPr lang="pl-PL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60F0-2F8B-4234-BB37-1FDA0538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pl-PL" dirty="0"/>
              <a:t> – najważniejsze </a:t>
            </a:r>
            <a:r>
              <a:rPr lang="pl-PL" dirty="0" err="1"/>
              <a:t>ficzery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Tablice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Transpozycja macierzy i inne zmiany "kształtu"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Operacje matematyczne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Indeksowanie i cięcie po indeksach [:]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FC4CDF-CC50-C688-00A2-1DFC3D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0C2B41-2919-EB67-594D-14CF377E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3979625"/>
          </a:xfrm>
        </p:spPr>
        <p:txBody>
          <a:bodyPr/>
          <a:lstStyle/>
          <a:p>
            <a:r>
              <a:rPr lang="pl-PL" dirty="0"/>
              <a:t>Używane w analizie sygnałów, poprzez </a:t>
            </a:r>
            <a:r>
              <a:rPr lang="pl-PL" dirty="0" err="1"/>
              <a:t>konwolucję</a:t>
            </a:r>
            <a:r>
              <a:rPr lang="pl-PL" dirty="0"/>
              <a:t> zmieniają właściwości obrazu</a:t>
            </a:r>
          </a:p>
          <a:p>
            <a:r>
              <a:rPr lang="pl-PL" dirty="0" err="1"/>
              <a:t>np.hanning</a:t>
            </a:r>
            <a:r>
              <a:rPr lang="pl-PL" dirty="0"/>
              <a:t>(M) zwraca okno von Hanna, czyli M-elementową jednowymiarową tablicę, która zawiera kolejne punkty z funkcji Hanninga, znormalizowanej do 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3719828-09CC-C72E-3889-098A0B256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04" y="3944853"/>
            <a:ext cx="10001509" cy="20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8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FC4CDF-CC50-C688-00A2-1DFC3D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28727"/>
            <a:ext cx="11091600" cy="1332000"/>
          </a:xfrm>
        </p:spPr>
        <p:txBody>
          <a:bodyPr/>
          <a:lstStyle/>
          <a:p>
            <a:r>
              <a:rPr lang="pl-PL" dirty="0"/>
              <a:t>Okna</a:t>
            </a:r>
          </a:p>
        </p:txBody>
      </p:sp>
      <p:graphicFrame>
        <p:nvGraphicFramePr>
          <p:cNvPr id="10" name="Group 15">
            <a:extLst>
              <a:ext uri="{FF2B5EF4-FFF2-40B4-BE49-F238E27FC236}">
                <a16:creationId xmlns:a16="http://schemas.microsoft.com/office/drawing/2014/main" id="{CC514112-7B80-E5BD-B148-764A38C8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12035"/>
              </p:ext>
            </p:extLst>
          </p:nvPr>
        </p:nvGraphicFramePr>
        <p:xfrm>
          <a:off x="0" y="2537959"/>
          <a:ext cx="6955605" cy="4320041"/>
        </p:xfrm>
        <a:graphic>
          <a:graphicData uri="http://schemas.openxmlformats.org/drawingml/2006/table">
            <a:tbl>
              <a:tblPr/>
              <a:tblGrid>
                <a:gridCol w="606176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6349429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48164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hanning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3838394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matplotlib.pyplot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as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numpy.fft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fftshift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window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np.hanning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(51)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plt.plot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(window)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[&lt;matplotlib.lines.Line2D object at 0x...&gt;]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plt.title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("Hann window")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Text(0.5, 1.0, 'Hann window')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plt.ylabel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("Amplitude")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Text(0, 0.5, 'Amplitude')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plt.xlabel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("Sample")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Text(0.5, 0, 'Sample')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plt.show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6D266F69-48E6-15B9-AC66-B2EADFFD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03" y="2722652"/>
            <a:ext cx="6350130" cy="41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7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0168F-000D-C432-9E28-DAC22DE7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F09FF9-8EEC-F1B4-7B61-5DC98065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Blackman</a:t>
            </a:r>
            <a:r>
              <a:rPr lang="pl-PL" dirty="0"/>
              <a:t>				     Hanning				</a:t>
            </a:r>
            <a:r>
              <a:rPr lang="pl-PL" dirty="0" err="1"/>
              <a:t>Bartlett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73382A-F7D3-5B72-3285-DBD4FE1C7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1"/>
          <a:stretch/>
        </p:blipFill>
        <p:spPr>
          <a:xfrm>
            <a:off x="3719245" y="3748832"/>
            <a:ext cx="4536980" cy="310916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B32C060-E4B2-B871-F003-5AEBE2F9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8" t="2208"/>
          <a:stretch/>
        </p:blipFill>
        <p:spPr>
          <a:xfrm>
            <a:off x="8174803" y="3748832"/>
            <a:ext cx="4017197" cy="31599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EBA2199-ABAC-61CD-20B7-559AB2C7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16" y="3748832"/>
            <a:ext cx="4450551" cy="30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7575996" cy="39956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l-PL" sz="2800" dirty="0">
                <a:solidFill>
                  <a:schemeClr val="tx1"/>
                </a:solidFill>
              </a:rPr>
              <a:t>Coś jak listy liczb, tylko szybsze i mniej elastyczne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b="1" dirty="0">
                <a:solidFill>
                  <a:schemeClr val="tx1"/>
                </a:solidFill>
              </a:rPr>
              <a:t>Wektory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Ma</a:t>
            </a:r>
            <a:r>
              <a:rPr lang="pl-PL" sz="2800" b="1" dirty="0" err="1">
                <a:solidFill>
                  <a:schemeClr val="tx1"/>
                </a:solidFill>
              </a:rPr>
              <a:t>cierze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Obrazy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Tensor</a:t>
            </a:r>
            <a:r>
              <a:rPr lang="pl-PL" sz="2800" dirty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Sieci neuronowe (</a:t>
            </a:r>
            <a:r>
              <a:rPr lang="pl-PL" sz="2800" dirty="0" err="1">
                <a:solidFill>
                  <a:schemeClr val="tx1"/>
                </a:solidFill>
              </a:rPr>
              <a:t>convnet</a:t>
            </a:r>
            <a:r>
              <a:rPr lang="pl-PL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36" y="2430221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FB714A-DC6A-701E-162A-4C14148CF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7575996" cy="39956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l-PL" sz="2800" dirty="0">
                <a:solidFill>
                  <a:schemeClr val="tx1"/>
                </a:solidFill>
              </a:rPr>
              <a:t>Coś jak listy liczb, tylko szybsze i mniej elastyczne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Wektory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Ma</a:t>
            </a:r>
            <a:r>
              <a:rPr lang="pl-PL" sz="2800" dirty="0" err="1">
                <a:solidFill>
                  <a:schemeClr val="tx1"/>
                </a:solidFill>
              </a:rPr>
              <a:t>cierze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b="1" dirty="0">
                <a:solidFill>
                  <a:schemeClr val="tx1"/>
                </a:solidFill>
              </a:rPr>
              <a:t>Obrazy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Tensor</a:t>
            </a:r>
            <a:r>
              <a:rPr lang="pl-PL" sz="2800" dirty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Sieci neuronowe (</a:t>
            </a:r>
            <a:r>
              <a:rPr lang="pl-PL" sz="2800" dirty="0" err="1">
                <a:solidFill>
                  <a:schemeClr val="tx1"/>
                </a:solidFill>
              </a:rPr>
              <a:t>convnet</a:t>
            </a:r>
            <a:r>
              <a:rPr lang="pl-PL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94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94" y="4095000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911AAA-69CD-BBBC-1568-618825E9C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7575996" cy="39956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l-PL" sz="2800" dirty="0">
                <a:solidFill>
                  <a:schemeClr val="tx1"/>
                </a:solidFill>
              </a:rPr>
              <a:t>Coś jak listy liczb, tylko szybsze i mniej elastyczne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Wektory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Ma</a:t>
            </a:r>
            <a:r>
              <a:rPr lang="pl-PL" sz="2800" dirty="0" err="1">
                <a:solidFill>
                  <a:schemeClr val="tx1"/>
                </a:solidFill>
              </a:rPr>
              <a:t>cierze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Obrazy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Tensor</a:t>
            </a:r>
            <a:r>
              <a:rPr lang="pl-PL" sz="2800" b="1" dirty="0">
                <a:solidFill>
                  <a:schemeClr val="tx1"/>
                </a:solidFill>
              </a:rPr>
              <a:t>y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Sieci neuronowe (</a:t>
            </a:r>
            <a:r>
              <a:rPr lang="pl-PL" sz="2800" dirty="0" err="1">
                <a:solidFill>
                  <a:schemeClr val="tx1"/>
                </a:solidFill>
              </a:rPr>
              <a:t>convnet</a:t>
            </a:r>
            <a:r>
              <a:rPr lang="pl-PL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908" y="643374"/>
            <a:ext cx="3946924" cy="5533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6EB27B-92B2-8CF6-36FE-E32E5C75C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7575996" cy="39956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l-PL" sz="2800" dirty="0">
                <a:solidFill>
                  <a:schemeClr val="tx1"/>
                </a:solidFill>
              </a:rPr>
              <a:t>Coś jak listy liczb, tylko szybsze i mniej elastyczne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Wektory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Ma</a:t>
            </a:r>
            <a:r>
              <a:rPr lang="pl-PL" sz="2800" dirty="0" err="1">
                <a:solidFill>
                  <a:schemeClr val="tx1"/>
                </a:solidFill>
              </a:rPr>
              <a:t>cierze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dirty="0">
                <a:solidFill>
                  <a:schemeClr val="tx1"/>
                </a:solidFill>
              </a:rPr>
              <a:t>Obrazy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Tensor</a:t>
            </a:r>
            <a:r>
              <a:rPr lang="pl-PL" sz="2800" dirty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800" b="1" dirty="0">
                <a:solidFill>
                  <a:schemeClr val="tx1"/>
                </a:solidFill>
              </a:rPr>
              <a:t>Sieci neuronowe (</a:t>
            </a:r>
            <a:r>
              <a:rPr lang="pl-PL" sz="2800" b="1" dirty="0" err="1">
                <a:solidFill>
                  <a:schemeClr val="tx1"/>
                </a:solidFill>
              </a:rPr>
              <a:t>convnet</a:t>
            </a:r>
            <a:r>
              <a:rPr lang="pl-PL" sz="2800" b="1" dirty="0">
                <a:solidFill>
                  <a:schemeClr val="tx1"/>
                </a:solidFill>
              </a:rPr>
              <a:t>)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tablic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Dowolna liczba wymiarów: 0 (skalar), 1 (wektor), 2 (macierz)…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Mają typ</a:t>
            </a:r>
            <a:r>
              <a:rPr lang="en-US" sz="2000" dirty="0"/>
              <a:t>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Określony rozmiar, każdy element istnieje i jest tego samego typu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1989</Words>
  <Application>Microsoft Office PowerPoint</Application>
  <PresentationFormat>Panoramiczny</PresentationFormat>
  <Paragraphs>343</Paragraphs>
  <Slides>42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Sitka Heading</vt:lpstr>
      <vt:lpstr>Source Sans Pro</vt:lpstr>
      <vt:lpstr>Tahoma</vt:lpstr>
      <vt:lpstr>3DFloatVTI</vt:lpstr>
      <vt:lpstr>Programowanie w Pythonie Biblioteka numpy</vt:lpstr>
      <vt:lpstr>Czym jest Numpy?</vt:lpstr>
      <vt:lpstr>Czemu warto używać Numpy</vt:lpstr>
      <vt:lpstr>NumPy – najważniejsze ficzery</vt:lpstr>
      <vt:lpstr>Tablice</vt:lpstr>
      <vt:lpstr>Tablice</vt:lpstr>
      <vt:lpstr>Tablice</vt:lpstr>
      <vt:lpstr>Tablice</vt:lpstr>
      <vt:lpstr>Właściwości tablic</vt:lpstr>
      <vt:lpstr>Tworzenie tablic</vt:lpstr>
      <vt:lpstr>Tworzenie tablic</vt:lpstr>
      <vt:lpstr>Tworzenie tablic</vt:lpstr>
      <vt:lpstr>Tworzenie tablic</vt:lpstr>
      <vt:lpstr>Tworzenie tablic</vt:lpstr>
      <vt:lpstr>Tworzenie tablic</vt:lpstr>
      <vt:lpstr>Tworzenie tablic</vt:lpstr>
      <vt:lpstr>Tworzenie tablic</vt:lpstr>
      <vt:lpstr>Na co uważać przy tablicach</vt:lpstr>
      <vt:lpstr>"Kształt" tablic</vt:lpstr>
      <vt:lpstr>Co funkcje zwracają</vt:lpstr>
      <vt:lpstr>Transpozycja</vt:lpstr>
      <vt:lpstr>Serializacja</vt:lpstr>
      <vt:lpstr>Obrazki</vt:lpstr>
      <vt:lpstr>Zapisywanie i wczytywanie obrazków</vt:lpstr>
      <vt:lpstr>Przerwa</vt:lpstr>
      <vt:lpstr>Operacje matematyczne</vt:lpstr>
      <vt:lpstr>Operacje matematyczne i logiczne</vt:lpstr>
      <vt:lpstr>Operacje matematyczne</vt:lpstr>
      <vt:lpstr>Upkonwersja</vt:lpstr>
      <vt:lpstr>Uniwersalne funkcje</vt:lpstr>
      <vt:lpstr>Indeksowanie</vt:lpstr>
      <vt:lpstr>Indeksowanie i cięcie</vt:lpstr>
      <vt:lpstr>Cięcia</vt:lpstr>
      <vt:lpstr>Osie</vt:lpstr>
      <vt:lpstr>Osie</vt:lpstr>
      <vt:lpstr>Rozszerzanie</vt:lpstr>
      <vt:lpstr>Rozszerzanie – przykład </vt:lpstr>
      <vt:lpstr>Kiedy rozszerzanie nie działa</vt:lpstr>
      <vt:lpstr>Jak unikać błędów</vt:lpstr>
      <vt:lpstr>Okna</vt:lpstr>
      <vt:lpstr>Okna</vt:lpstr>
      <vt:lpstr>Okna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69</cp:revision>
  <dcterms:created xsi:type="dcterms:W3CDTF">2022-09-26T23:14:32Z</dcterms:created>
  <dcterms:modified xsi:type="dcterms:W3CDTF">2022-12-14T12:25:40Z</dcterms:modified>
</cp:coreProperties>
</file>