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78" r:id="rId3"/>
    <p:sldId id="279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81" r:id="rId27"/>
    <p:sldId id="282" r:id="rId28"/>
    <p:sldId id="291" r:id="rId29"/>
    <p:sldId id="283" r:id="rId30"/>
    <p:sldId id="284" r:id="rId31"/>
    <p:sldId id="285" r:id="rId32"/>
    <p:sldId id="292" r:id="rId33"/>
    <p:sldId id="286" r:id="rId34"/>
    <p:sldId id="293" r:id="rId35"/>
    <p:sldId id="294" r:id="rId36"/>
    <p:sldId id="287" r:id="rId37"/>
    <p:sldId id="288" r:id="rId38"/>
    <p:sldId id="289" r:id="rId39"/>
    <p:sldId id="290" r:id="rId4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hyperlink" Target="http://docs.python.org/tutorial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hyperlink" Target="http://docs.python.org/" TargetMode="External"/><Relationship Id="rId1" Type="http://schemas.openxmlformats.org/officeDocument/2006/relationships/hyperlink" Target="http://www.python.org/" TargetMode="Externa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hyperlink" Target="http://wiki.python.org/moin/PolishLanguage" TargetMode="External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hyperlink" Target="http://www.python.org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://wiki.python.org/moin/PolishLanguage" TargetMode="External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hyperlink" Target="http://docs.python.org/" TargetMode="External"/><Relationship Id="rId11" Type="http://schemas.openxmlformats.org/officeDocument/2006/relationships/image" Target="../media/image17.svg"/><Relationship Id="rId5" Type="http://schemas.openxmlformats.org/officeDocument/2006/relationships/image" Target="../media/image13.sv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hyperlink" Target="http://docs.python.org/tutorial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A248AA-03D4-4E48-AF6E-F52B8078CE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43D695-4293-4D7B-BF2C-C51E08F3FF59}">
      <dgm:prSet/>
      <dgm:spPr/>
      <dgm:t>
        <a:bodyPr/>
        <a:lstStyle/>
        <a:p>
          <a:r>
            <a:rPr lang="pl-PL"/>
            <a:t>Najbardziej pożądana technologia wg StackOverflow</a:t>
          </a:r>
          <a:endParaRPr lang="en-US"/>
        </a:p>
      </dgm:t>
    </dgm:pt>
    <dgm:pt modelId="{A94B1B6D-85B9-4E61-BC13-52DA58451277}" type="parTrans" cxnId="{9B02748F-BDB9-4CAD-8C7F-B90695786334}">
      <dgm:prSet/>
      <dgm:spPr/>
      <dgm:t>
        <a:bodyPr/>
        <a:lstStyle/>
        <a:p>
          <a:endParaRPr lang="en-US"/>
        </a:p>
      </dgm:t>
    </dgm:pt>
    <dgm:pt modelId="{F8132488-BC02-4FE3-B30E-43B9BF0749A0}" type="sibTrans" cxnId="{9B02748F-BDB9-4CAD-8C7F-B90695786334}">
      <dgm:prSet/>
      <dgm:spPr/>
      <dgm:t>
        <a:bodyPr/>
        <a:lstStyle/>
        <a:p>
          <a:endParaRPr lang="en-US"/>
        </a:p>
      </dgm:t>
    </dgm:pt>
    <dgm:pt modelId="{A366ACA2-D190-461D-9568-86CAC60C4AD8}">
      <dgm:prSet/>
      <dgm:spPr/>
      <dgm:t>
        <a:bodyPr/>
        <a:lstStyle/>
        <a:p>
          <a:r>
            <a:rPr lang="pl-PL"/>
            <a:t>Najbardziej popularny w Data Science i Machine Learning</a:t>
          </a:r>
          <a:endParaRPr lang="en-US"/>
        </a:p>
      </dgm:t>
    </dgm:pt>
    <dgm:pt modelId="{B17D9528-D6E2-4263-933E-9AC9AE46F2F1}" type="parTrans" cxnId="{CAE6C206-7339-4E4F-B973-548E10C60489}">
      <dgm:prSet/>
      <dgm:spPr/>
      <dgm:t>
        <a:bodyPr/>
        <a:lstStyle/>
        <a:p>
          <a:endParaRPr lang="en-US"/>
        </a:p>
      </dgm:t>
    </dgm:pt>
    <dgm:pt modelId="{DA7D1908-8888-490F-95B4-72B3004E9168}" type="sibTrans" cxnId="{CAE6C206-7339-4E4F-B973-548E10C60489}">
      <dgm:prSet/>
      <dgm:spPr/>
      <dgm:t>
        <a:bodyPr/>
        <a:lstStyle/>
        <a:p>
          <a:endParaRPr lang="en-US"/>
        </a:p>
      </dgm:t>
    </dgm:pt>
    <dgm:pt modelId="{E6CE821F-2636-4A05-AD84-7D78B57E3012}">
      <dgm:prSet/>
      <dgm:spPr/>
      <dgm:t>
        <a:bodyPr/>
        <a:lstStyle/>
        <a:p>
          <a:r>
            <a:rPr lang="pl-PL"/>
            <a:t>Popularność wciąż rośnie</a:t>
          </a:r>
          <a:endParaRPr lang="en-US"/>
        </a:p>
      </dgm:t>
    </dgm:pt>
    <dgm:pt modelId="{3ECE318D-4AB9-48B8-956E-B0E24A15F30D}" type="parTrans" cxnId="{833DCB97-B51B-4848-9475-5229343767CC}">
      <dgm:prSet/>
      <dgm:spPr/>
      <dgm:t>
        <a:bodyPr/>
        <a:lstStyle/>
        <a:p>
          <a:endParaRPr lang="en-US"/>
        </a:p>
      </dgm:t>
    </dgm:pt>
    <dgm:pt modelId="{06B4DA59-471F-4976-8196-EC8C40644763}" type="sibTrans" cxnId="{833DCB97-B51B-4848-9475-5229343767CC}">
      <dgm:prSet/>
      <dgm:spPr/>
      <dgm:t>
        <a:bodyPr/>
        <a:lstStyle/>
        <a:p>
          <a:endParaRPr lang="en-US"/>
        </a:p>
      </dgm:t>
    </dgm:pt>
    <dgm:pt modelId="{E030E4BA-BF06-4D4B-AB7D-994F34FFD902}" type="pres">
      <dgm:prSet presAssocID="{52A248AA-03D4-4E48-AF6E-F52B8078CEBA}" presName="root" presStyleCnt="0">
        <dgm:presLayoutVars>
          <dgm:dir/>
          <dgm:resizeHandles val="exact"/>
        </dgm:presLayoutVars>
      </dgm:prSet>
      <dgm:spPr/>
    </dgm:pt>
    <dgm:pt modelId="{AC9F2575-43E1-4222-8A31-CE8DF5C6856B}" type="pres">
      <dgm:prSet presAssocID="{4743D695-4293-4D7B-BF2C-C51E08F3FF59}" presName="compNode" presStyleCnt="0"/>
      <dgm:spPr/>
    </dgm:pt>
    <dgm:pt modelId="{5C54F244-9CB9-4E8E-BEA3-C5BF497930B1}" type="pres">
      <dgm:prSet presAssocID="{4743D695-4293-4D7B-BF2C-C51E08F3FF59}" presName="bgRect" presStyleLbl="bgShp" presStyleIdx="0" presStyleCnt="3"/>
      <dgm:spPr/>
    </dgm:pt>
    <dgm:pt modelId="{C0210703-1791-493C-A3D6-2B85C290D931}" type="pres">
      <dgm:prSet presAssocID="{4743D695-4293-4D7B-BF2C-C51E08F3FF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C2D4B3FD-4717-4B46-95FB-9CBBF650E451}" type="pres">
      <dgm:prSet presAssocID="{4743D695-4293-4D7B-BF2C-C51E08F3FF59}" presName="spaceRect" presStyleCnt="0"/>
      <dgm:spPr/>
    </dgm:pt>
    <dgm:pt modelId="{AEF7C300-0ED5-4551-96D6-D20E85D586AD}" type="pres">
      <dgm:prSet presAssocID="{4743D695-4293-4D7B-BF2C-C51E08F3FF59}" presName="parTx" presStyleLbl="revTx" presStyleIdx="0" presStyleCnt="3">
        <dgm:presLayoutVars>
          <dgm:chMax val="0"/>
          <dgm:chPref val="0"/>
        </dgm:presLayoutVars>
      </dgm:prSet>
      <dgm:spPr/>
    </dgm:pt>
    <dgm:pt modelId="{E62BE44F-989E-45F5-B50C-E47216494E4B}" type="pres">
      <dgm:prSet presAssocID="{F8132488-BC02-4FE3-B30E-43B9BF0749A0}" presName="sibTrans" presStyleCnt="0"/>
      <dgm:spPr/>
    </dgm:pt>
    <dgm:pt modelId="{A593B9B6-8695-438D-A8F8-982F2A3F47B9}" type="pres">
      <dgm:prSet presAssocID="{A366ACA2-D190-461D-9568-86CAC60C4AD8}" presName="compNode" presStyleCnt="0"/>
      <dgm:spPr/>
    </dgm:pt>
    <dgm:pt modelId="{E7FF0142-DD93-4990-9344-356A37D04D93}" type="pres">
      <dgm:prSet presAssocID="{A366ACA2-D190-461D-9568-86CAC60C4AD8}" presName="bgRect" presStyleLbl="bgShp" presStyleIdx="1" presStyleCnt="3"/>
      <dgm:spPr/>
    </dgm:pt>
    <dgm:pt modelId="{A4C9043A-9C58-4B39-A964-625CCD214AE3}" type="pres">
      <dgm:prSet presAssocID="{A366ACA2-D190-461D-9568-86CAC60C4A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2B759DF-231A-4253-AE81-3F53AB390116}" type="pres">
      <dgm:prSet presAssocID="{A366ACA2-D190-461D-9568-86CAC60C4AD8}" presName="spaceRect" presStyleCnt="0"/>
      <dgm:spPr/>
    </dgm:pt>
    <dgm:pt modelId="{1EF889D7-77DF-4878-80E9-9E29F171EC2C}" type="pres">
      <dgm:prSet presAssocID="{A366ACA2-D190-461D-9568-86CAC60C4AD8}" presName="parTx" presStyleLbl="revTx" presStyleIdx="1" presStyleCnt="3">
        <dgm:presLayoutVars>
          <dgm:chMax val="0"/>
          <dgm:chPref val="0"/>
        </dgm:presLayoutVars>
      </dgm:prSet>
      <dgm:spPr/>
    </dgm:pt>
    <dgm:pt modelId="{7888A46D-0D4D-468A-90B6-B996B3D2B812}" type="pres">
      <dgm:prSet presAssocID="{DA7D1908-8888-490F-95B4-72B3004E9168}" presName="sibTrans" presStyleCnt="0"/>
      <dgm:spPr/>
    </dgm:pt>
    <dgm:pt modelId="{C51339D6-C16A-47D9-8E0D-0C69B1F2090F}" type="pres">
      <dgm:prSet presAssocID="{E6CE821F-2636-4A05-AD84-7D78B57E3012}" presName="compNode" presStyleCnt="0"/>
      <dgm:spPr/>
    </dgm:pt>
    <dgm:pt modelId="{D1458699-2236-4E1E-87B3-118ABE46C2D4}" type="pres">
      <dgm:prSet presAssocID="{E6CE821F-2636-4A05-AD84-7D78B57E3012}" presName="bgRect" presStyleLbl="bgShp" presStyleIdx="2" presStyleCnt="3"/>
      <dgm:spPr/>
    </dgm:pt>
    <dgm:pt modelId="{599790C0-2631-40EE-92F7-DE86016B5804}" type="pres">
      <dgm:prSet presAssocID="{E6CE821F-2636-4A05-AD84-7D78B57E30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F631948-B0DB-48A4-82DA-0A54F7C78141}" type="pres">
      <dgm:prSet presAssocID="{E6CE821F-2636-4A05-AD84-7D78B57E3012}" presName="spaceRect" presStyleCnt="0"/>
      <dgm:spPr/>
    </dgm:pt>
    <dgm:pt modelId="{DE56A8BE-672D-4110-919C-9F296843E99C}" type="pres">
      <dgm:prSet presAssocID="{E6CE821F-2636-4A05-AD84-7D78B57E301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AE6C206-7339-4E4F-B973-548E10C60489}" srcId="{52A248AA-03D4-4E48-AF6E-F52B8078CEBA}" destId="{A366ACA2-D190-461D-9568-86CAC60C4AD8}" srcOrd="1" destOrd="0" parTransId="{B17D9528-D6E2-4263-933E-9AC9AE46F2F1}" sibTransId="{DA7D1908-8888-490F-95B4-72B3004E9168}"/>
    <dgm:cxn modelId="{F4EC743C-F15B-4B3D-8DD0-18D24A9C3973}" type="presOf" srcId="{52A248AA-03D4-4E48-AF6E-F52B8078CEBA}" destId="{E030E4BA-BF06-4D4B-AB7D-994F34FFD902}" srcOrd="0" destOrd="0" presId="urn:microsoft.com/office/officeart/2018/2/layout/IconVerticalSolidList"/>
    <dgm:cxn modelId="{6C484D6D-104D-40C1-9073-97F245D70CEA}" type="presOf" srcId="{4743D695-4293-4D7B-BF2C-C51E08F3FF59}" destId="{AEF7C300-0ED5-4551-96D6-D20E85D586AD}" srcOrd="0" destOrd="0" presId="urn:microsoft.com/office/officeart/2018/2/layout/IconVerticalSolidList"/>
    <dgm:cxn modelId="{E7ACCB75-CBE0-4492-BAC9-AF4C569F030E}" type="presOf" srcId="{E6CE821F-2636-4A05-AD84-7D78B57E3012}" destId="{DE56A8BE-672D-4110-919C-9F296843E99C}" srcOrd="0" destOrd="0" presId="urn:microsoft.com/office/officeart/2018/2/layout/IconVerticalSolidList"/>
    <dgm:cxn modelId="{9B02748F-BDB9-4CAD-8C7F-B90695786334}" srcId="{52A248AA-03D4-4E48-AF6E-F52B8078CEBA}" destId="{4743D695-4293-4D7B-BF2C-C51E08F3FF59}" srcOrd="0" destOrd="0" parTransId="{A94B1B6D-85B9-4E61-BC13-52DA58451277}" sibTransId="{F8132488-BC02-4FE3-B30E-43B9BF0749A0}"/>
    <dgm:cxn modelId="{833DCB97-B51B-4848-9475-5229343767CC}" srcId="{52A248AA-03D4-4E48-AF6E-F52B8078CEBA}" destId="{E6CE821F-2636-4A05-AD84-7D78B57E3012}" srcOrd="2" destOrd="0" parTransId="{3ECE318D-4AB9-48B8-956E-B0E24A15F30D}" sibTransId="{06B4DA59-471F-4976-8196-EC8C40644763}"/>
    <dgm:cxn modelId="{BC145FAA-7F21-4AED-82A9-76CBCEEB5A2D}" type="presOf" srcId="{A366ACA2-D190-461D-9568-86CAC60C4AD8}" destId="{1EF889D7-77DF-4878-80E9-9E29F171EC2C}" srcOrd="0" destOrd="0" presId="urn:microsoft.com/office/officeart/2018/2/layout/IconVerticalSolidList"/>
    <dgm:cxn modelId="{296B0C7A-4B77-487D-964C-EBE9B7544706}" type="presParOf" srcId="{E030E4BA-BF06-4D4B-AB7D-994F34FFD902}" destId="{AC9F2575-43E1-4222-8A31-CE8DF5C6856B}" srcOrd="0" destOrd="0" presId="urn:microsoft.com/office/officeart/2018/2/layout/IconVerticalSolidList"/>
    <dgm:cxn modelId="{AEC5EE3C-90BC-4A75-86BE-27BBC9041D2D}" type="presParOf" srcId="{AC9F2575-43E1-4222-8A31-CE8DF5C6856B}" destId="{5C54F244-9CB9-4E8E-BEA3-C5BF497930B1}" srcOrd="0" destOrd="0" presId="urn:microsoft.com/office/officeart/2018/2/layout/IconVerticalSolidList"/>
    <dgm:cxn modelId="{44ADAAE5-5C36-46B3-B458-488015D611C2}" type="presParOf" srcId="{AC9F2575-43E1-4222-8A31-CE8DF5C6856B}" destId="{C0210703-1791-493C-A3D6-2B85C290D931}" srcOrd="1" destOrd="0" presId="urn:microsoft.com/office/officeart/2018/2/layout/IconVerticalSolidList"/>
    <dgm:cxn modelId="{E1094856-3FBD-44F8-AD8B-5A8A55CD4E54}" type="presParOf" srcId="{AC9F2575-43E1-4222-8A31-CE8DF5C6856B}" destId="{C2D4B3FD-4717-4B46-95FB-9CBBF650E451}" srcOrd="2" destOrd="0" presId="urn:microsoft.com/office/officeart/2018/2/layout/IconVerticalSolidList"/>
    <dgm:cxn modelId="{648FD7B5-BCCE-488F-BA6E-525826A0EA8E}" type="presParOf" srcId="{AC9F2575-43E1-4222-8A31-CE8DF5C6856B}" destId="{AEF7C300-0ED5-4551-96D6-D20E85D586AD}" srcOrd="3" destOrd="0" presId="urn:microsoft.com/office/officeart/2018/2/layout/IconVerticalSolidList"/>
    <dgm:cxn modelId="{763F6A04-9EBF-4649-BFD3-48732685CD40}" type="presParOf" srcId="{E030E4BA-BF06-4D4B-AB7D-994F34FFD902}" destId="{E62BE44F-989E-45F5-B50C-E47216494E4B}" srcOrd="1" destOrd="0" presId="urn:microsoft.com/office/officeart/2018/2/layout/IconVerticalSolidList"/>
    <dgm:cxn modelId="{8F88CA79-34B2-4FDA-929D-E3305C1107CA}" type="presParOf" srcId="{E030E4BA-BF06-4D4B-AB7D-994F34FFD902}" destId="{A593B9B6-8695-438D-A8F8-982F2A3F47B9}" srcOrd="2" destOrd="0" presId="urn:microsoft.com/office/officeart/2018/2/layout/IconVerticalSolidList"/>
    <dgm:cxn modelId="{1234EA17-88E5-494C-9B7E-2A96939B8CC7}" type="presParOf" srcId="{A593B9B6-8695-438D-A8F8-982F2A3F47B9}" destId="{E7FF0142-DD93-4990-9344-356A37D04D93}" srcOrd="0" destOrd="0" presId="urn:microsoft.com/office/officeart/2018/2/layout/IconVerticalSolidList"/>
    <dgm:cxn modelId="{06FA6D7F-5430-4954-B101-C0A2FE81FD2F}" type="presParOf" srcId="{A593B9B6-8695-438D-A8F8-982F2A3F47B9}" destId="{A4C9043A-9C58-4B39-A964-625CCD214AE3}" srcOrd="1" destOrd="0" presId="urn:microsoft.com/office/officeart/2018/2/layout/IconVerticalSolidList"/>
    <dgm:cxn modelId="{39365993-E4B3-4A53-B5AF-5428B1E1ACC0}" type="presParOf" srcId="{A593B9B6-8695-438D-A8F8-982F2A3F47B9}" destId="{12B759DF-231A-4253-AE81-3F53AB390116}" srcOrd="2" destOrd="0" presId="urn:microsoft.com/office/officeart/2018/2/layout/IconVerticalSolidList"/>
    <dgm:cxn modelId="{B996F2D5-01A5-433B-8369-586C395E8748}" type="presParOf" srcId="{A593B9B6-8695-438D-A8F8-982F2A3F47B9}" destId="{1EF889D7-77DF-4878-80E9-9E29F171EC2C}" srcOrd="3" destOrd="0" presId="urn:microsoft.com/office/officeart/2018/2/layout/IconVerticalSolidList"/>
    <dgm:cxn modelId="{9D3F2273-20C7-45A1-9BA0-67BA87F319FC}" type="presParOf" srcId="{E030E4BA-BF06-4D4B-AB7D-994F34FFD902}" destId="{7888A46D-0D4D-468A-90B6-B996B3D2B812}" srcOrd="3" destOrd="0" presId="urn:microsoft.com/office/officeart/2018/2/layout/IconVerticalSolidList"/>
    <dgm:cxn modelId="{1CD13B36-1F2A-4910-9A85-239C5F2A7631}" type="presParOf" srcId="{E030E4BA-BF06-4D4B-AB7D-994F34FFD902}" destId="{C51339D6-C16A-47D9-8E0D-0C69B1F2090F}" srcOrd="4" destOrd="0" presId="urn:microsoft.com/office/officeart/2018/2/layout/IconVerticalSolidList"/>
    <dgm:cxn modelId="{39AAE4C6-7C15-44D5-B2CE-811EE624FE01}" type="presParOf" srcId="{C51339D6-C16A-47D9-8E0D-0C69B1F2090F}" destId="{D1458699-2236-4E1E-87B3-118ABE46C2D4}" srcOrd="0" destOrd="0" presId="urn:microsoft.com/office/officeart/2018/2/layout/IconVerticalSolidList"/>
    <dgm:cxn modelId="{18485ECA-A9F0-4941-8917-FB6D1AB26BF3}" type="presParOf" srcId="{C51339D6-C16A-47D9-8E0D-0C69B1F2090F}" destId="{599790C0-2631-40EE-92F7-DE86016B5804}" srcOrd="1" destOrd="0" presId="urn:microsoft.com/office/officeart/2018/2/layout/IconVerticalSolidList"/>
    <dgm:cxn modelId="{C086CC7B-4DD2-4A60-879B-88F800084CEF}" type="presParOf" srcId="{C51339D6-C16A-47D9-8E0D-0C69B1F2090F}" destId="{2F631948-B0DB-48A4-82DA-0A54F7C78141}" srcOrd="2" destOrd="0" presId="urn:microsoft.com/office/officeart/2018/2/layout/IconVerticalSolidList"/>
    <dgm:cxn modelId="{F439A7E2-9670-46A5-9807-EA4F875A9E0B}" type="presParOf" srcId="{C51339D6-C16A-47D9-8E0D-0C69B1F2090F}" destId="{DE56A8BE-672D-4110-919C-9F296843E9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29A047-CD55-4E41-A190-977796A8FF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5D0423-C3BF-419F-9691-E083C2B5E79D}">
      <dgm:prSet custT="1"/>
      <dgm:spPr/>
      <dgm:t>
        <a:bodyPr/>
        <a:lstStyle/>
        <a:p>
          <a:r>
            <a:rPr lang="en-US" sz="2400" dirty="0">
              <a:hlinkClick xmlns:r="http://schemas.openxmlformats.org/officeDocument/2006/relationships" r:id="rId1"/>
            </a:rPr>
            <a:t>http://www.python.org</a:t>
          </a:r>
          <a:endParaRPr lang="en-US" sz="2400" dirty="0"/>
        </a:p>
      </dgm:t>
    </dgm:pt>
    <dgm:pt modelId="{B16D4336-5D50-4FB6-98CB-9E81F85EAAD6}" type="parTrans" cxnId="{1D22D1C1-501F-4E9E-951B-3590EB00CFE7}">
      <dgm:prSet/>
      <dgm:spPr/>
      <dgm:t>
        <a:bodyPr/>
        <a:lstStyle/>
        <a:p>
          <a:endParaRPr lang="en-US" sz="3200"/>
        </a:p>
      </dgm:t>
    </dgm:pt>
    <dgm:pt modelId="{A090D85F-FC39-476D-B2DD-DD41F20B8675}" type="sibTrans" cxnId="{1D22D1C1-501F-4E9E-951B-3590EB00CFE7}">
      <dgm:prSet/>
      <dgm:spPr/>
      <dgm:t>
        <a:bodyPr/>
        <a:lstStyle/>
        <a:p>
          <a:endParaRPr lang="en-US" sz="3200"/>
        </a:p>
      </dgm:t>
    </dgm:pt>
    <dgm:pt modelId="{0705DC69-11AB-4074-881C-548D773D2E89}">
      <dgm:prSet custT="1"/>
      <dgm:spPr/>
      <dgm:t>
        <a:bodyPr/>
        <a:lstStyle/>
        <a:p>
          <a:r>
            <a:rPr lang="en-US" sz="2400" dirty="0">
              <a:hlinkClick xmlns:r="http://schemas.openxmlformats.org/officeDocument/2006/relationships" r:id="rId2"/>
            </a:rPr>
            <a:t>http://docs.python.org</a:t>
          </a:r>
          <a:endParaRPr lang="en-US" sz="2400" dirty="0"/>
        </a:p>
      </dgm:t>
    </dgm:pt>
    <dgm:pt modelId="{D9968590-4E24-4B37-8F7E-ADF9488CB0AF}" type="parTrans" cxnId="{CAAC7029-71D0-45A2-A846-106A25F76CB3}">
      <dgm:prSet/>
      <dgm:spPr/>
      <dgm:t>
        <a:bodyPr/>
        <a:lstStyle/>
        <a:p>
          <a:endParaRPr lang="en-US" sz="3200"/>
        </a:p>
      </dgm:t>
    </dgm:pt>
    <dgm:pt modelId="{B1E11B33-1148-42C1-A9CB-334883E27FA6}" type="sibTrans" cxnId="{CAAC7029-71D0-45A2-A846-106A25F76CB3}">
      <dgm:prSet/>
      <dgm:spPr/>
      <dgm:t>
        <a:bodyPr/>
        <a:lstStyle/>
        <a:p>
          <a:endParaRPr lang="en-US" sz="3200"/>
        </a:p>
      </dgm:t>
    </dgm:pt>
    <dgm:pt modelId="{133878C1-2756-4375-BFED-3C7E3572866B}">
      <dgm:prSet custT="1"/>
      <dgm:spPr/>
      <dgm:t>
        <a:bodyPr/>
        <a:lstStyle/>
        <a:p>
          <a:r>
            <a:rPr lang="pl-PL" sz="1800" dirty="0"/>
            <a:t>Dokumentacja</a:t>
          </a:r>
          <a:endParaRPr lang="en-US" sz="1800" dirty="0"/>
        </a:p>
      </dgm:t>
    </dgm:pt>
    <dgm:pt modelId="{62793C6F-14CF-4BCF-9C39-BC7322BF390B}" type="parTrans" cxnId="{E49FEA6C-2EEA-442E-B67A-3EC454D6D749}">
      <dgm:prSet/>
      <dgm:spPr/>
      <dgm:t>
        <a:bodyPr/>
        <a:lstStyle/>
        <a:p>
          <a:endParaRPr lang="en-US" sz="3200"/>
        </a:p>
      </dgm:t>
    </dgm:pt>
    <dgm:pt modelId="{03CD4BDD-7748-4DFE-A2E6-943F95F4C34E}" type="sibTrans" cxnId="{E49FEA6C-2EEA-442E-B67A-3EC454D6D749}">
      <dgm:prSet/>
      <dgm:spPr/>
      <dgm:t>
        <a:bodyPr/>
        <a:lstStyle/>
        <a:p>
          <a:endParaRPr lang="en-US" sz="3200"/>
        </a:p>
      </dgm:t>
    </dgm:pt>
    <dgm:pt modelId="{B38A5F70-B397-4A08-982B-149D17A45BDB}">
      <dgm:prSet custT="1"/>
      <dgm:spPr/>
      <dgm:t>
        <a:bodyPr/>
        <a:lstStyle/>
        <a:p>
          <a:r>
            <a:rPr lang="en-US" sz="2400" dirty="0">
              <a:hlinkClick xmlns:r="http://schemas.openxmlformats.org/officeDocument/2006/relationships" r:id="rId3"/>
            </a:rPr>
            <a:t>http://docs.python.org/</a:t>
          </a:r>
          <a:br>
            <a:rPr lang="pl-PL" sz="2400" dirty="0">
              <a:hlinkClick xmlns:r="http://schemas.openxmlformats.org/officeDocument/2006/relationships" r:id="rId3"/>
            </a:rPr>
          </a:br>
          <a:r>
            <a:rPr lang="en-US" sz="2400" dirty="0">
              <a:hlinkClick xmlns:r="http://schemas.openxmlformats.org/officeDocument/2006/relationships" r:id="rId3"/>
            </a:rPr>
            <a:t>tutorial/</a:t>
          </a:r>
          <a:endParaRPr lang="en-US" sz="2400" dirty="0"/>
        </a:p>
      </dgm:t>
    </dgm:pt>
    <dgm:pt modelId="{5EEEA2FD-D415-43E5-9521-178E6EE789B8}" type="parTrans" cxnId="{20CDFD01-B06F-464B-B0C0-5F3065F6A6FA}">
      <dgm:prSet/>
      <dgm:spPr/>
      <dgm:t>
        <a:bodyPr/>
        <a:lstStyle/>
        <a:p>
          <a:endParaRPr lang="en-US" sz="3200"/>
        </a:p>
      </dgm:t>
    </dgm:pt>
    <dgm:pt modelId="{51A3B751-4916-4F12-BB38-0A4A9F90C5B2}" type="sibTrans" cxnId="{20CDFD01-B06F-464B-B0C0-5F3065F6A6FA}">
      <dgm:prSet/>
      <dgm:spPr/>
      <dgm:t>
        <a:bodyPr/>
        <a:lstStyle/>
        <a:p>
          <a:endParaRPr lang="en-US" sz="3200"/>
        </a:p>
      </dgm:t>
    </dgm:pt>
    <dgm:pt modelId="{D7A01A7E-64B6-4B6D-9F75-C3D54DBF0A46}">
      <dgm:prSet custT="1"/>
      <dgm:spPr/>
      <dgm:t>
        <a:bodyPr/>
        <a:lstStyle/>
        <a:p>
          <a:r>
            <a:rPr lang="en-US" sz="1800"/>
            <a:t>Tutorial</a:t>
          </a:r>
        </a:p>
      </dgm:t>
    </dgm:pt>
    <dgm:pt modelId="{7FD69961-4451-40DE-A2B4-06277F0E594E}" type="parTrans" cxnId="{67B3605B-38E4-4786-8814-1B32CC68D632}">
      <dgm:prSet/>
      <dgm:spPr/>
      <dgm:t>
        <a:bodyPr/>
        <a:lstStyle/>
        <a:p>
          <a:endParaRPr lang="en-US" sz="3200"/>
        </a:p>
      </dgm:t>
    </dgm:pt>
    <dgm:pt modelId="{93DB7143-C534-442C-9CBA-7B6135A469CE}" type="sibTrans" cxnId="{67B3605B-38E4-4786-8814-1B32CC68D632}">
      <dgm:prSet/>
      <dgm:spPr/>
      <dgm:t>
        <a:bodyPr/>
        <a:lstStyle/>
        <a:p>
          <a:endParaRPr lang="en-US" sz="3200"/>
        </a:p>
      </dgm:t>
    </dgm:pt>
    <dgm:pt modelId="{5D8BDFA5-67CC-4504-8801-4D5A76740960}">
      <dgm:prSet custT="1"/>
      <dgm:spPr/>
      <dgm:t>
        <a:bodyPr/>
        <a:lstStyle/>
        <a:p>
          <a:r>
            <a:rPr lang="en-US" sz="2400" dirty="0">
              <a:hlinkClick xmlns:r="http://schemas.openxmlformats.org/officeDocument/2006/relationships" r:id="rId4"/>
            </a:rPr>
            <a:t>http://wiki.python.org/moin/PolishLanguage</a:t>
          </a:r>
          <a:endParaRPr lang="en-US" sz="2400" dirty="0"/>
        </a:p>
      </dgm:t>
    </dgm:pt>
    <dgm:pt modelId="{47AED2B7-8A4D-4715-A706-3E4447555A6B}" type="parTrans" cxnId="{DEA7C277-4C02-4500-8DAA-2FEF1A3B152B}">
      <dgm:prSet/>
      <dgm:spPr/>
      <dgm:t>
        <a:bodyPr/>
        <a:lstStyle/>
        <a:p>
          <a:endParaRPr lang="en-US" sz="3200"/>
        </a:p>
      </dgm:t>
    </dgm:pt>
    <dgm:pt modelId="{AABFAC7B-463A-4125-8E6C-51800DB481F8}" type="sibTrans" cxnId="{DEA7C277-4C02-4500-8DAA-2FEF1A3B152B}">
      <dgm:prSet/>
      <dgm:spPr/>
      <dgm:t>
        <a:bodyPr/>
        <a:lstStyle/>
        <a:p>
          <a:endParaRPr lang="en-US" sz="3200"/>
        </a:p>
      </dgm:t>
    </dgm:pt>
    <dgm:pt modelId="{06505377-B299-47BE-AB6A-15D664905E76}">
      <dgm:prSet custT="1"/>
      <dgm:spPr/>
      <dgm:t>
        <a:bodyPr/>
        <a:lstStyle/>
        <a:p>
          <a:r>
            <a:rPr lang="pl-PL" sz="1800"/>
            <a:t>Wiki po polsku</a:t>
          </a:r>
          <a:endParaRPr lang="en-US" sz="1800"/>
        </a:p>
      </dgm:t>
    </dgm:pt>
    <dgm:pt modelId="{CA99F446-0173-4D1A-9416-6F9C3B01248D}" type="parTrans" cxnId="{21DDC297-42FB-400E-B555-15201708BF2C}">
      <dgm:prSet/>
      <dgm:spPr/>
      <dgm:t>
        <a:bodyPr/>
        <a:lstStyle/>
        <a:p>
          <a:endParaRPr lang="en-US" sz="3200"/>
        </a:p>
      </dgm:t>
    </dgm:pt>
    <dgm:pt modelId="{1F0B49FE-C686-4B99-A106-5F13D25BC33A}" type="sibTrans" cxnId="{21DDC297-42FB-400E-B555-15201708BF2C}">
      <dgm:prSet/>
      <dgm:spPr/>
      <dgm:t>
        <a:bodyPr/>
        <a:lstStyle/>
        <a:p>
          <a:endParaRPr lang="en-US" sz="3200"/>
        </a:p>
      </dgm:t>
    </dgm:pt>
    <dgm:pt modelId="{A258ED58-BD4C-40EF-9336-84F3897F6306}" type="pres">
      <dgm:prSet presAssocID="{4829A047-CD55-4E41-A190-977796A8FF86}" presName="root" presStyleCnt="0">
        <dgm:presLayoutVars>
          <dgm:dir/>
          <dgm:resizeHandles val="exact"/>
        </dgm:presLayoutVars>
      </dgm:prSet>
      <dgm:spPr/>
    </dgm:pt>
    <dgm:pt modelId="{F0E4E123-4CCB-4DB1-B766-731E5290EE05}" type="pres">
      <dgm:prSet presAssocID="{215D0423-C3BF-419F-9691-E083C2B5E79D}" presName="compNode" presStyleCnt="0"/>
      <dgm:spPr/>
    </dgm:pt>
    <dgm:pt modelId="{03FD4555-D85C-419B-A917-6250FB201DF0}" type="pres">
      <dgm:prSet presAssocID="{215D0423-C3BF-419F-9691-E083C2B5E79D}" presName="bgRect" presStyleLbl="bgShp" presStyleIdx="0" presStyleCnt="4"/>
      <dgm:spPr/>
    </dgm:pt>
    <dgm:pt modelId="{49BCFE57-0E92-4520-BE5A-E359CDA00698}" type="pres">
      <dgm:prSet presAssocID="{215D0423-C3BF-419F-9691-E083C2B5E79D}" presName="iconRect" presStyleLbl="node1" presStyleIdx="0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737F7BC1-70B3-47A6-B6A4-A90F4069E1B8}" type="pres">
      <dgm:prSet presAssocID="{215D0423-C3BF-419F-9691-E083C2B5E79D}" presName="spaceRect" presStyleCnt="0"/>
      <dgm:spPr/>
    </dgm:pt>
    <dgm:pt modelId="{0D9E4800-2C04-4DA5-8525-184335302ED8}" type="pres">
      <dgm:prSet presAssocID="{215D0423-C3BF-419F-9691-E083C2B5E79D}" presName="parTx" presStyleLbl="revTx" presStyleIdx="0" presStyleCnt="7" custScaleX="100000" custLinFactNeighborX="-6159" custLinFactNeighborY="4580">
        <dgm:presLayoutVars>
          <dgm:chMax val="0"/>
          <dgm:chPref val="0"/>
        </dgm:presLayoutVars>
      </dgm:prSet>
      <dgm:spPr/>
    </dgm:pt>
    <dgm:pt modelId="{D6E39DA1-2548-426B-B526-CFBFE4F87142}" type="pres">
      <dgm:prSet presAssocID="{A090D85F-FC39-476D-B2DD-DD41F20B8675}" presName="sibTrans" presStyleCnt="0"/>
      <dgm:spPr/>
    </dgm:pt>
    <dgm:pt modelId="{8B860D0A-BF62-4914-8F3C-C2DD0D895863}" type="pres">
      <dgm:prSet presAssocID="{0705DC69-11AB-4074-881C-548D773D2E89}" presName="compNode" presStyleCnt="0"/>
      <dgm:spPr/>
    </dgm:pt>
    <dgm:pt modelId="{7787F9A8-1E07-483F-B282-44700A52C6E6}" type="pres">
      <dgm:prSet presAssocID="{0705DC69-11AB-4074-881C-548D773D2E89}" presName="bgRect" presStyleLbl="bgShp" presStyleIdx="1" presStyleCnt="4"/>
      <dgm:spPr/>
    </dgm:pt>
    <dgm:pt modelId="{DBA55C8B-7488-4B15-81DC-C63C768434FD}" type="pres">
      <dgm:prSet presAssocID="{0705DC69-11AB-4074-881C-548D773D2E89}" presName="iconRect" presStyleLbl="node1" presStyleIdx="1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"/>
        </a:ext>
      </dgm:extLst>
    </dgm:pt>
    <dgm:pt modelId="{FD45437D-DECD-44CE-AC61-C1A977E5023F}" type="pres">
      <dgm:prSet presAssocID="{0705DC69-11AB-4074-881C-548D773D2E89}" presName="spaceRect" presStyleCnt="0"/>
      <dgm:spPr/>
    </dgm:pt>
    <dgm:pt modelId="{C9FFE545-B2AA-4535-9A00-5B518C96C80A}" type="pres">
      <dgm:prSet presAssocID="{0705DC69-11AB-4074-881C-548D773D2E89}" presName="parTx" presStyleLbl="revTx" presStyleIdx="1" presStyleCnt="7" custScaleX="131189" custLinFactNeighborX="4316">
        <dgm:presLayoutVars>
          <dgm:chMax val="0"/>
          <dgm:chPref val="0"/>
        </dgm:presLayoutVars>
      </dgm:prSet>
      <dgm:spPr/>
    </dgm:pt>
    <dgm:pt modelId="{517BE3EF-173E-4BA9-BAB6-3AF0B5CC81EF}" type="pres">
      <dgm:prSet presAssocID="{0705DC69-11AB-4074-881C-548D773D2E89}" presName="desTx" presStyleLbl="revTx" presStyleIdx="2" presStyleCnt="7">
        <dgm:presLayoutVars/>
      </dgm:prSet>
      <dgm:spPr/>
    </dgm:pt>
    <dgm:pt modelId="{63B4BCFD-3176-4954-98C7-B2894595B76C}" type="pres">
      <dgm:prSet presAssocID="{B1E11B33-1148-42C1-A9CB-334883E27FA6}" presName="sibTrans" presStyleCnt="0"/>
      <dgm:spPr/>
    </dgm:pt>
    <dgm:pt modelId="{3348EAFC-4C3A-41D9-BDB5-47078B1E1558}" type="pres">
      <dgm:prSet presAssocID="{B38A5F70-B397-4A08-982B-149D17A45BDB}" presName="compNode" presStyleCnt="0"/>
      <dgm:spPr/>
    </dgm:pt>
    <dgm:pt modelId="{C0826311-7766-4268-AD2F-0524DC279A6B}" type="pres">
      <dgm:prSet presAssocID="{B38A5F70-B397-4A08-982B-149D17A45BDB}" presName="bgRect" presStyleLbl="bgShp" presStyleIdx="2" presStyleCnt="4"/>
      <dgm:spPr/>
    </dgm:pt>
    <dgm:pt modelId="{D8364581-727F-41F3-9EB2-76657FC7A9D3}" type="pres">
      <dgm:prSet presAssocID="{B38A5F70-B397-4A08-982B-149D17A45BDB}" presName="iconRect" presStyleLbl="node1" presStyleIdx="2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m"/>
        </a:ext>
      </dgm:extLst>
    </dgm:pt>
    <dgm:pt modelId="{FE029B06-8B37-4604-AD0B-03C0B5D23FC9}" type="pres">
      <dgm:prSet presAssocID="{B38A5F70-B397-4A08-982B-149D17A45BDB}" presName="spaceRect" presStyleCnt="0"/>
      <dgm:spPr/>
    </dgm:pt>
    <dgm:pt modelId="{912D7319-02B4-44BF-91D7-8782860D3633}" type="pres">
      <dgm:prSet presAssocID="{B38A5F70-B397-4A08-982B-149D17A45BDB}" presName="parTx" presStyleLbl="revTx" presStyleIdx="3" presStyleCnt="7" custScaleX="119139">
        <dgm:presLayoutVars>
          <dgm:chMax val="0"/>
          <dgm:chPref val="0"/>
        </dgm:presLayoutVars>
      </dgm:prSet>
      <dgm:spPr/>
    </dgm:pt>
    <dgm:pt modelId="{C2E9045F-8225-4AFA-8366-3A1A51B80FF5}" type="pres">
      <dgm:prSet presAssocID="{B38A5F70-B397-4A08-982B-149D17A45BDB}" presName="desTx" presStyleLbl="revTx" presStyleIdx="4" presStyleCnt="7">
        <dgm:presLayoutVars/>
      </dgm:prSet>
      <dgm:spPr/>
    </dgm:pt>
    <dgm:pt modelId="{C896C112-82CC-4A6F-8393-3AEE7DB87F33}" type="pres">
      <dgm:prSet presAssocID="{51A3B751-4916-4F12-BB38-0A4A9F90C5B2}" presName="sibTrans" presStyleCnt="0"/>
      <dgm:spPr/>
    </dgm:pt>
    <dgm:pt modelId="{68A0C156-5352-46DB-AAA9-C1886EBC0436}" type="pres">
      <dgm:prSet presAssocID="{5D8BDFA5-67CC-4504-8801-4D5A76740960}" presName="compNode" presStyleCnt="0"/>
      <dgm:spPr/>
    </dgm:pt>
    <dgm:pt modelId="{6CC140CE-C92A-45B7-878C-424049DAF426}" type="pres">
      <dgm:prSet presAssocID="{5D8BDFA5-67CC-4504-8801-4D5A76740960}" presName="bgRect" presStyleLbl="bgShp" presStyleIdx="3" presStyleCnt="4" custLinFactNeighborX="0"/>
      <dgm:spPr/>
    </dgm:pt>
    <dgm:pt modelId="{975A0262-F123-4B7E-8208-582FE6566E19}" type="pres">
      <dgm:prSet presAssocID="{5D8BDFA5-67CC-4504-8801-4D5A76740960}" presName="iconRect" presStyleLbl="node1" presStyleIdx="3" presStyleCnt="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F7A39765-DD99-4DE0-859D-CF160394FBC2}" type="pres">
      <dgm:prSet presAssocID="{5D8BDFA5-67CC-4504-8801-4D5A76740960}" presName="spaceRect" presStyleCnt="0"/>
      <dgm:spPr/>
    </dgm:pt>
    <dgm:pt modelId="{83D9397A-98E1-4536-9A45-0A04E05D320A}" type="pres">
      <dgm:prSet presAssocID="{5D8BDFA5-67CC-4504-8801-4D5A76740960}" presName="parTx" presStyleLbl="revTx" presStyleIdx="5" presStyleCnt="7" custScaleX="116483">
        <dgm:presLayoutVars>
          <dgm:chMax val="0"/>
          <dgm:chPref val="0"/>
        </dgm:presLayoutVars>
      </dgm:prSet>
      <dgm:spPr/>
    </dgm:pt>
    <dgm:pt modelId="{5B15C71E-DE00-4A9F-92C2-EDE63A38DAD8}" type="pres">
      <dgm:prSet presAssocID="{5D8BDFA5-67CC-4504-8801-4D5A76740960}" presName="desTx" presStyleLbl="revTx" presStyleIdx="6" presStyleCnt="7">
        <dgm:presLayoutVars/>
      </dgm:prSet>
      <dgm:spPr/>
    </dgm:pt>
  </dgm:ptLst>
  <dgm:cxnLst>
    <dgm:cxn modelId="{20CDFD01-B06F-464B-B0C0-5F3065F6A6FA}" srcId="{4829A047-CD55-4E41-A190-977796A8FF86}" destId="{B38A5F70-B397-4A08-982B-149D17A45BDB}" srcOrd="2" destOrd="0" parTransId="{5EEEA2FD-D415-43E5-9521-178E6EE789B8}" sibTransId="{51A3B751-4916-4F12-BB38-0A4A9F90C5B2}"/>
    <dgm:cxn modelId="{5D532C0A-348C-42C0-9EFB-69C7437C9E28}" type="presOf" srcId="{D7A01A7E-64B6-4B6D-9F75-C3D54DBF0A46}" destId="{C2E9045F-8225-4AFA-8366-3A1A51B80FF5}" srcOrd="0" destOrd="0" presId="urn:microsoft.com/office/officeart/2018/2/layout/IconVerticalSolidList"/>
    <dgm:cxn modelId="{CAAC7029-71D0-45A2-A846-106A25F76CB3}" srcId="{4829A047-CD55-4E41-A190-977796A8FF86}" destId="{0705DC69-11AB-4074-881C-548D773D2E89}" srcOrd="1" destOrd="0" parTransId="{D9968590-4E24-4B37-8F7E-ADF9488CB0AF}" sibTransId="{B1E11B33-1148-42C1-A9CB-334883E27FA6}"/>
    <dgm:cxn modelId="{C1F51B3E-B37E-4706-8900-D4E3D64CA0F8}" type="presOf" srcId="{5D8BDFA5-67CC-4504-8801-4D5A76740960}" destId="{83D9397A-98E1-4536-9A45-0A04E05D320A}" srcOrd="0" destOrd="0" presId="urn:microsoft.com/office/officeart/2018/2/layout/IconVerticalSolidList"/>
    <dgm:cxn modelId="{67B3605B-38E4-4786-8814-1B32CC68D632}" srcId="{B38A5F70-B397-4A08-982B-149D17A45BDB}" destId="{D7A01A7E-64B6-4B6D-9F75-C3D54DBF0A46}" srcOrd="0" destOrd="0" parTransId="{7FD69961-4451-40DE-A2B4-06277F0E594E}" sibTransId="{93DB7143-C534-442C-9CBA-7B6135A469CE}"/>
    <dgm:cxn modelId="{3C211367-8DE8-480F-8F53-1847D5567ADC}" type="presOf" srcId="{4829A047-CD55-4E41-A190-977796A8FF86}" destId="{A258ED58-BD4C-40EF-9336-84F3897F6306}" srcOrd="0" destOrd="0" presId="urn:microsoft.com/office/officeart/2018/2/layout/IconVerticalSolidList"/>
    <dgm:cxn modelId="{E49FEA6C-2EEA-442E-B67A-3EC454D6D749}" srcId="{0705DC69-11AB-4074-881C-548D773D2E89}" destId="{133878C1-2756-4375-BFED-3C7E3572866B}" srcOrd="0" destOrd="0" parTransId="{62793C6F-14CF-4BCF-9C39-BC7322BF390B}" sibTransId="{03CD4BDD-7748-4DFE-A2E6-943F95F4C34E}"/>
    <dgm:cxn modelId="{DEA7C277-4C02-4500-8DAA-2FEF1A3B152B}" srcId="{4829A047-CD55-4E41-A190-977796A8FF86}" destId="{5D8BDFA5-67CC-4504-8801-4D5A76740960}" srcOrd="3" destOrd="0" parTransId="{47AED2B7-8A4D-4715-A706-3E4447555A6B}" sibTransId="{AABFAC7B-463A-4125-8E6C-51800DB481F8}"/>
    <dgm:cxn modelId="{905B7785-8400-4411-8B96-801D525F8F1F}" type="presOf" srcId="{06505377-B299-47BE-AB6A-15D664905E76}" destId="{5B15C71E-DE00-4A9F-92C2-EDE63A38DAD8}" srcOrd="0" destOrd="0" presId="urn:microsoft.com/office/officeart/2018/2/layout/IconVerticalSolidList"/>
    <dgm:cxn modelId="{21DDC297-42FB-400E-B555-15201708BF2C}" srcId="{5D8BDFA5-67CC-4504-8801-4D5A76740960}" destId="{06505377-B299-47BE-AB6A-15D664905E76}" srcOrd="0" destOrd="0" parTransId="{CA99F446-0173-4D1A-9416-6F9C3B01248D}" sibTransId="{1F0B49FE-C686-4B99-A106-5F13D25BC33A}"/>
    <dgm:cxn modelId="{63460C9C-AE4C-4C90-B3AD-55AAC4118503}" type="presOf" srcId="{133878C1-2756-4375-BFED-3C7E3572866B}" destId="{517BE3EF-173E-4BA9-BAB6-3AF0B5CC81EF}" srcOrd="0" destOrd="0" presId="urn:microsoft.com/office/officeart/2018/2/layout/IconVerticalSolidList"/>
    <dgm:cxn modelId="{D4DA6EB3-8D08-4616-9381-C40AEDA88A18}" type="presOf" srcId="{B38A5F70-B397-4A08-982B-149D17A45BDB}" destId="{912D7319-02B4-44BF-91D7-8782860D3633}" srcOrd="0" destOrd="0" presId="urn:microsoft.com/office/officeart/2018/2/layout/IconVerticalSolidList"/>
    <dgm:cxn modelId="{C6EF35B6-A0A2-49DD-A015-EB61ED12EA25}" type="presOf" srcId="{215D0423-C3BF-419F-9691-E083C2B5E79D}" destId="{0D9E4800-2C04-4DA5-8525-184335302ED8}" srcOrd="0" destOrd="0" presId="urn:microsoft.com/office/officeart/2018/2/layout/IconVerticalSolidList"/>
    <dgm:cxn modelId="{1D22D1C1-501F-4E9E-951B-3590EB00CFE7}" srcId="{4829A047-CD55-4E41-A190-977796A8FF86}" destId="{215D0423-C3BF-419F-9691-E083C2B5E79D}" srcOrd="0" destOrd="0" parTransId="{B16D4336-5D50-4FB6-98CB-9E81F85EAAD6}" sibTransId="{A090D85F-FC39-476D-B2DD-DD41F20B8675}"/>
    <dgm:cxn modelId="{B33A7CE2-BD1E-495C-BEE2-6C53D4D3DE3C}" type="presOf" srcId="{0705DC69-11AB-4074-881C-548D773D2E89}" destId="{C9FFE545-B2AA-4535-9A00-5B518C96C80A}" srcOrd="0" destOrd="0" presId="urn:microsoft.com/office/officeart/2018/2/layout/IconVerticalSolidList"/>
    <dgm:cxn modelId="{8061D940-9A19-4566-966B-38966FAA295D}" type="presParOf" srcId="{A258ED58-BD4C-40EF-9336-84F3897F6306}" destId="{F0E4E123-4CCB-4DB1-B766-731E5290EE05}" srcOrd="0" destOrd="0" presId="urn:microsoft.com/office/officeart/2018/2/layout/IconVerticalSolidList"/>
    <dgm:cxn modelId="{6DB09BC7-95DC-4379-B82B-CFD41CA32FC4}" type="presParOf" srcId="{F0E4E123-4CCB-4DB1-B766-731E5290EE05}" destId="{03FD4555-D85C-419B-A917-6250FB201DF0}" srcOrd="0" destOrd="0" presId="urn:microsoft.com/office/officeart/2018/2/layout/IconVerticalSolidList"/>
    <dgm:cxn modelId="{6E2224FD-7480-47C5-8130-787A8BFC5995}" type="presParOf" srcId="{F0E4E123-4CCB-4DB1-B766-731E5290EE05}" destId="{49BCFE57-0E92-4520-BE5A-E359CDA00698}" srcOrd="1" destOrd="0" presId="urn:microsoft.com/office/officeart/2018/2/layout/IconVerticalSolidList"/>
    <dgm:cxn modelId="{EB6E6459-4A36-4778-B733-533098705997}" type="presParOf" srcId="{F0E4E123-4CCB-4DB1-B766-731E5290EE05}" destId="{737F7BC1-70B3-47A6-B6A4-A90F4069E1B8}" srcOrd="2" destOrd="0" presId="urn:microsoft.com/office/officeart/2018/2/layout/IconVerticalSolidList"/>
    <dgm:cxn modelId="{1A2E2093-7B07-4CD4-8592-102A03A888CF}" type="presParOf" srcId="{F0E4E123-4CCB-4DB1-B766-731E5290EE05}" destId="{0D9E4800-2C04-4DA5-8525-184335302ED8}" srcOrd="3" destOrd="0" presId="urn:microsoft.com/office/officeart/2018/2/layout/IconVerticalSolidList"/>
    <dgm:cxn modelId="{95FB8A55-EDEB-438B-ADD4-B54377CC26F2}" type="presParOf" srcId="{A258ED58-BD4C-40EF-9336-84F3897F6306}" destId="{D6E39DA1-2548-426B-B526-CFBFE4F87142}" srcOrd="1" destOrd="0" presId="urn:microsoft.com/office/officeart/2018/2/layout/IconVerticalSolidList"/>
    <dgm:cxn modelId="{A69011A7-5D7F-45C6-AC66-8BACBECC0E42}" type="presParOf" srcId="{A258ED58-BD4C-40EF-9336-84F3897F6306}" destId="{8B860D0A-BF62-4914-8F3C-C2DD0D895863}" srcOrd="2" destOrd="0" presId="urn:microsoft.com/office/officeart/2018/2/layout/IconVerticalSolidList"/>
    <dgm:cxn modelId="{B32958EA-9C98-440A-BA89-96994AF76143}" type="presParOf" srcId="{8B860D0A-BF62-4914-8F3C-C2DD0D895863}" destId="{7787F9A8-1E07-483F-B282-44700A52C6E6}" srcOrd="0" destOrd="0" presId="urn:microsoft.com/office/officeart/2018/2/layout/IconVerticalSolidList"/>
    <dgm:cxn modelId="{E340163B-4F27-49FC-AB0B-4F74A111A2D6}" type="presParOf" srcId="{8B860D0A-BF62-4914-8F3C-C2DD0D895863}" destId="{DBA55C8B-7488-4B15-81DC-C63C768434FD}" srcOrd="1" destOrd="0" presId="urn:microsoft.com/office/officeart/2018/2/layout/IconVerticalSolidList"/>
    <dgm:cxn modelId="{7B279213-4C22-4FCB-9B8F-4B34D43041D7}" type="presParOf" srcId="{8B860D0A-BF62-4914-8F3C-C2DD0D895863}" destId="{FD45437D-DECD-44CE-AC61-C1A977E5023F}" srcOrd="2" destOrd="0" presId="urn:microsoft.com/office/officeart/2018/2/layout/IconVerticalSolidList"/>
    <dgm:cxn modelId="{D3700B38-B174-4569-8135-DE5BB7FFE737}" type="presParOf" srcId="{8B860D0A-BF62-4914-8F3C-C2DD0D895863}" destId="{C9FFE545-B2AA-4535-9A00-5B518C96C80A}" srcOrd="3" destOrd="0" presId="urn:microsoft.com/office/officeart/2018/2/layout/IconVerticalSolidList"/>
    <dgm:cxn modelId="{04AAC936-6D27-4A7B-A557-2B2EA4CD3A64}" type="presParOf" srcId="{8B860D0A-BF62-4914-8F3C-C2DD0D895863}" destId="{517BE3EF-173E-4BA9-BAB6-3AF0B5CC81EF}" srcOrd="4" destOrd="0" presId="urn:microsoft.com/office/officeart/2018/2/layout/IconVerticalSolidList"/>
    <dgm:cxn modelId="{0A68E066-0CDD-4AA4-8D55-A1439C482DA7}" type="presParOf" srcId="{A258ED58-BD4C-40EF-9336-84F3897F6306}" destId="{63B4BCFD-3176-4954-98C7-B2894595B76C}" srcOrd="3" destOrd="0" presId="urn:microsoft.com/office/officeart/2018/2/layout/IconVerticalSolidList"/>
    <dgm:cxn modelId="{6F408FDB-E482-40BD-A02A-9F24DC40DB66}" type="presParOf" srcId="{A258ED58-BD4C-40EF-9336-84F3897F6306}" destId="{3348EAFC-4C3A-41D9-BDB5-47078B1E1558}" srcOrd="4" destOrd="0" presId="urn:microsoft.com/office/officeart/2018/2/layout/IconVerticalSolidList"/>
    <dgm:cxn modelId="{03EDA8E5-7669-48A4-8451-6B338E695F0D}" type="presParOf" srcId="{3348EAFC-4C3A-41D9-BDB5-47078B1E1558}" destId="{C0826311-7766-4268-AD2F-0524DC279A6B}" srcOrd="0" destOrd="0" presId="urn:microsoft.com/office/officeart/2018/2/layout/IconVerticalSolidList"/>
    <dgm:cxn modelId="{99562F8F-1D71-4D9D-9D16-ED107736F3A6}" type="presParOf" srcId="{3348EAFC-4C3A-41D9-BDB5-47078B1E1558}" destId="{D8364581-727F-41F3-9EB2-76657FC7A9D3}" srcOrd="1" destOrd="0" presId="urn:microsoft.com/office/officeart/2018/2/layout/IconVerticalSolidList"/>
    <dgm:cxn modelId="{5C35B05A-6C74-4E7A-99EA-D89DE998C015}" type="presParOf" srcId="{3348EAFC-4C3A-41D9-BDB5-47078B1E1558}" destId="{FE029B06-8B37-4604-AD0B-03C0B5D23FC9}" srcOrd="2" destOrd="0" presId="urn:microsoft.com/office/officeart/2018/2/layout/IconVerticalSolidList"/>
    <dgm:cxn modelId="{99D1F2C0-7855-4EFE-A494-D78A1D4EF4F6}" type="presParOf" srcId="{3348EAFC-4C3A-41D9-BDB5-47078B1E1558}" destId="{912D7319-02B4-44BF-91D7-8782860D3633}" srcOrd="3" destOrd="0" presId="urn:microsoft.com/office/officeart/2018/2/layout/IconVerticalSolidList"/>
    <dgm:cxn modelId="{4ED927F0-E1BE-429A-AFF3-400EA8205F3F}" type="presParOf" srcId="{3348EAFC-4C3A-41D9-BDB5-47078B1E1558}" destId="{C2E9045F-8225-4AFA-8366-3A1A51B80FF5}" srcOrd="4" destOrd="0" presId="urn:microsoft.com/office/officeart/2018/2/layout/IconVerticalSolidList"/>
    <dgm:cxn modelId="{8A176D5F-FCD6-4BFC-9D16-066012561940}" type="presParOf" srcId="{A258ED58-BD4C-40EF-9336-84F3897F6306}" destId="{C896C112-82CC-4A6F-8393-3AEE7DB87F33}" srcOrd="5" destOrd="0" presId="urn:microsoft.com/office/officeart/2018/2/layout/IconVerticalSolidList"/>
    <dgm:cxn modelId="{23F76C01-1EB6-48DD-901E-EA3F8C6C42E5}" type="presParOf" srcId="{A258ED58-BD4C-40EF-9336-84F3897F6306}" destId="{68A0C156-5352-46DB-AAA9-C1886EBC0436}" srcOrd="6" destOrd="0" presId="urn:microsoft.com/office/officeart/2018/2/layout/IconVerticalSolidList"/>
    <dgm:cxn modelId="{CC19D4BD-E9AB-4B94-8FE6-DD675A042727}" type="presParOf" srcId="{68A0C156-5352-46DB-AAA9-C1886EBC0436}" destId="{6CC140CE-C92A-45B7-878C-424049DAF426}" srcOrd="0" destOrd="0" presId="urn:microsoft.com/office/officeart/2018/2/layout/IconVerticalSolidList"/>
    <dgm:cxn modelId="{14DA5A0E-6A8A-4CEC-B567-C177D50F0C72}" type="presParOf" srcId="{68A0C156-5352-46DB-AAA9-C1886EBC0436}" destId="{975A0262-F123-4B7E-8208-582FE6566E19}" srcOrd="1" destOrd="0" presId="urn:microsoft.com/office/officeart/2018/2/layout/IconVerticalSolidList"/>
    <dgm:cxn modelId="{015AD2D1-2A81-40F5-A31F-222AE80C25C5}" type="presParOf" srcId="{68A0C156-5352-46DB-AAA9-C1886EBC0436}" destId="{F7A39765-DD99-4DE0-859D-CF160394FBC2}" srcOrd="2" destOrd="0" presId="urn:microsoft.com/office/officeart/2018/2/layout/IconVerticalSolidList"/>
    <dgm:cxn modelId="{42CDF415-F3F7-4569-98DB-DA2DC0923D67}" type="presParOf" srcId="{68A0C156-5352-46DB-AAA9-C1886EBC0436}" destId="{83D9397A-98E1-4536-9A45-0A04E05D320A}" srcOrd="3" destOrd="0" presId="urn:microsoft.com/office/officeart/2018/2/layout/IconVerticalSolidList"/>
    <dgm:cxn modelId="{72AC2375-1ABA-4E83-9E96-0503DC72A5BC}" type="presParOf" srcId="{68A0C156-5352-46DB-AAA9-C1886EBC0436}" destId="{5B15C71E-DE00-4A9F-92C2-EDE63A38DAD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4F244-9CB9-4E8E-BEA3-C5BF497930B1}">
      <dsp:nvSpPr>
        <dsp:cNvPr id="0" name=""/>
        <dsp:cNvSpPr/>
      </dsp:nvSpPr>
      <dsp:spPr>
        <a:xfrm>
          <a:off x="0" y="703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10703-1791-493C-A3D6-2B85C290D931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7C300-0ED5-4551-96D6-D20E85D586AD}">
      <dsp:nvSpPr>
        <dsp:cNvPr id="0" name=""/>
        <dsp:cNvSpPr/>
      </dsp:nvSpPr>
      <dsp:spPr>
        <a:xfrm>
          <a:off x="1900154" y="703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Najbardziej pożądana technologia wg StackOverflow</a:t>
          </a:r>
          <a:endParaRPr lang="en-US" sz="2500" kern="1200"/>
        </a:p>
      </dsp:txBody>
      <dsp:txXfrm>
        <a:off x="1900154" y="703"/>
        <a:ext cx="4473659" cy="1645155"/>
      </dsp:txXfrm>
    </dsp:sp>
    <dsp:sp modelId="{E7FF0142-DD93-4990-9344-356A37D04D93}">
      <dsp:nvSpPr>
        <dsp:cNvPr id="0" name=""/>
        <dsp:cNvSpPr/>
      </dsp:nvSpPr>
      <dsp:spPr>
        <a:xfrm>
          <a:off x="0" y="2057147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9043A-9C58-4B39-A964-625CCD214AE3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889D7-77DF-4878-80E9-9E29F171EC2C}">
      <dsp:nvSpPr>
        <dsp:cNvPr id="0" name=""/>
        <dsp:cNvSpPr/>
      </dsp:nvSpPr>
      <dsp:spPr>
        <a:xfrm>
          <a:off x="1900154" y="2057147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Najbardziej popularny w Data Science i Machine Learning</a:t>
          </a:r>
          <a:endParaRPr lang="en-US" sz="2500" kern="1200"/>
        </a:p>
      </dsp:txBody>
      <dsp:txXfrm>
        <a:off x="1900154" y="2057147"/>
        <a:ext cx="4473659" cy="1645155"/>
      </dsp:txXfrm>
    </dsp:sp>
    <dsp:sp modelId="{D1458699-2236-4E1E-87B3-118ABE46C2D4}">
      <dsp:nvSpPr>
        <dsp:cNvPr id="0" name=""/>
        <dsp:cNvSpPr/>
      </dsp:nvSpPr>
      <dsp:spPr>
        <a:xfrm>
          <a:off x="0" y="4113591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790C0-2631-40EE-92F7-DE86016B5804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6A8BE-672D-4110-919C-9F296843E99C}">
      <dsp:nvSpPr>
        <dsp:cNvPr id="0" name=""/>
        <dsp:cNvSpPr/>
      </dsp:nvSpPr>
      <dsp:spPr>
        <a:xfrm>
          <a:off x="1900154" y="4113591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Popularność wciąż rośnie</a:t>
          </a:r>
          <a:endParaRPr lang="en-US" sz="2500" kern="1200"/>
        </a:p>
      </dsp:txBody>
      <dsp:txXfrm>
        <a:off x="1900154" y="4113591"/>
        <a:ext cx="4473659" cy="1645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D4555-D85C-419B-A917-6250FB201DF0}">
      <dsp:nvSpPr>
        <dsp:cNvPr id="0" name=""/>
        <dsp:cNvSpPr/>
      </dsp:nvSpPr>
      <dsp:spPr>
        <a:xfrm>
          <a:off x="0" y="773557"/>
          <a:ext cx="6373813" cy="8310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CFE57-0E92-4520-BE5A-E359CDA00698}">
      <dsp:nvSpPr>
        <dsp:cNvPr id="0" name=""/>
        <dsp:cNvSpPr/>
      </dsp:nvSpPr>
      <dsp:spPr>
        <a:xfrm>
          <a:off x="251384" y="960538"/>
          <a:ext cx="457510" cy="4570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E4800-2C04-4DA5-8525-184335302ED8}">
      <dsp:nvSpPr>
        <dsp:cNvPr id="0" name=""/>
        <dsp:cNvSpPr/>
      </dsp:nvSpPr>
      <dsp:spPr>
        <a:xfrm>
          <a:off x="659101" y="811655"/>
          <a:ext cx="4890054" cy="831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36" tIns="88036" rIns="88036" bIns="8803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3"/>
            </a:rPr>
            <a:t>http://www.python.org</a:t>
          </a:r>
          <a:endParaRPr lang="en-US" sz="2400" kern="1200" dirty="0"/>
        </a:p>
      </dsp:txBody>
      <dsp:txXfrm>
        <a:off x="659101" y="811655"/>
        <a:ext cx="4890054" cy="831836"/>
      </dsp:txXfrm>
    </dsp:sp>
    <dsp:sp modelId="{7787F9A8-1E07-483F-B282-44700A52C6E6}">
      <dsp:nvSpPr>
        <dsp:cNvPr id="0" name=""/>
        <dsp:cNvSpPr/>
      </dsp:nvSpPr>
      <dsp:spPr>
        <a:xfrm>
          <a:off x="0" y="1900390"/>
          <a:ext cx="6373813" cy="8310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55C8B-7488-4B15-81DC-C63C768434FD}">
      <dsp:nvSpPr>
        <dsp:cNvPr id="0" name=""/>
        <dsp:cNvSpPr/>
      </dsp:nvSpPr>
      <dsp:spPr>
        <a:xfrm>
          <a:off x="251384" y="2087370"/>
          <a:ext cx="457510" cy="45706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FE545-B2AA-4535-9A00-5B518C96C80A}">
      <dsp:nvSpPr>
        <dsp:cNvPr id="0" name=""/>
        <dsp:cNvSpPr/>
      </dsp:nvSpPr>
      <dsp:spPr>
        <a:xfrm>
          <a:off x="636788" y="1900390"/>
          <a:ext cx="3762784" cy="831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36" tIns="88036" rIns="88036" bIns="8803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6"/>
            </a:rPr>
            <a:t>http://docs.python.org</a:t>
          </a:r>
          <a:endParaRPr lang="en-US" sz="2400" kern="1200" dirty="0"/>
        </a:p>
      </dsp:txBody>
      <dsp:txXfrm>
        <a:off x="636788" y="1900390"/>
        <a:ext cx="3762784" cy="831836"/>
      </dsp:txXfrm>
    </dsp:sp>
    <dsp:sp modelId="{517BE3EF-173E-4BA9-BAB6-3AF0B5CC81EF}">
      <dsp:nvSpPr>
        <dsp:cNvPr id="0" name=""/>
        <dsp:cNvSpPr/>
      </dsp:nvSpPr>
      <dsp:spPr>
        <a:xfrm>
          <a:off x="3828496" y="1900390"/>
          <a:ext cx="2021838" cy="831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50" tIns="87950" rIns="87950" bIns="879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Dokumentacja</a:t>
          </a:r>
          <a:endParaRPr lang="en-US" sz="1800" kern="1200" dirty="0"/>
        </a:p>
      </dsp:txBody>
      <dsp:txXfrm>
        <a:off x="3828496" y="1900390"/>
        <a:ext cx="2021838" cy="831024"/>
      </dsp:txXfrm>
    </dsp:sp>
    <dsp:sp modelId="{C0826311-7766-4268-AD2F-0524DC279A6B}">
      <dsp:nvSpPr>
        <dsp:cNvPr id="0" name=""/>
        <dsp:cNvSpPr/>
      </dsp:nvSpPr>
      <dsp:spPr>
        <a:xfrm>
          <a:off x="0" y="3027222"/>
          <a:ext cx="6373813" cy="8310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64581-727F-41F3-9EB2-76657FC7A9D3}">
      <dsp:nvSpPr>
        <dsp:cNvPr id="0" name=""/>
        <dsp:cNvSpPr/>
      </dsp:nvSpPr>
      <dsp:spPr>
        <a:xfrm>
          <a:off x="251384" y="3214203"/>
          <a:ext cx="457510" cy="4570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D7319-02B4-44BF-91D7-8782860D3633}">
      <dsp:nvSpPr>
        <dsp:cNvPr id="0" name=""/>
        <dsp:cNvSpPr/>
      </dsp:nvSpPr>
      <dsp:spPr>
        <a:xfrm>
          <a:off x="685805" y="3027222"/>
          <a:ext cx="3417164" cy="831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36" tIns="88036" rIns="88036" bIns="8803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9"/>
            </a:rPr>
            <a:t>http://docs.python.org/</a:t>
          </a:r>
          <a:br>
            <a:rPr lang="pl-PL" sz="2400" kern="1200" dirty="0">
              <a:hlinkClick xmlns:r="http://schemas.openxmlformats.org/officeDocument/2006/relationships" r:id="rId9"/>
            </a:rPr>
          </a:br>
          <a:r>
            <a:rPr lang="en-US" sz="2400" kern="1200" dirty="0">
              <a:hlinkClick xmlns:r="http://schemas.openxmlformats.org/officeDocument/2006/relationships" r:id="rId9"/>
            </a:rPr>
            <a:t>tutorial/</a:t>
          </a:r>
          <a:endParaRPr lang="en-US" sz="2400" kern="1200" dirty="0"/>
        </a:p>
      </dsp:txBody>
      <dsp:txXfrm>
        <a:off x="685805" y="3027222"/>
        <a:ext cx="3417164" cy="831836"/>
      </dsp:txXfrm>
    </dsp:sp>
    <dsp:sp modelId="{C2E9045F-8225-4AFA-8366-3A1A51B80FF5}">
      <dsp:nvSpPr>
        <dsp:cNvPr id="0" name=""/>
        <dsp:cNvSpPr/>
      </dsp:nvSpPr>
      <dsp:spPr>
        <a:xfrm>
          <a:off x="3828496" y="3027222"/>
          <a:ext cx="2021838" cy="831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50" tIns="87950" rIns="87950" bIns="879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Tutorial</a:t>
          </a:r>
        </a:p>
      </dsp:txBody>
      <dsp:txXfrm>
        <a:off x="3828496" y="3027222"/>
        <a:ext cx="2021838" cy="831024"/>
      </dsp:txXfrm>
    </dsp:sp>
    <dsp:sp modelId="{6CC140CE-C92A-45B7-878C-424049DAF426}">
      <dsp:nvSpPr>
        <dsp:cNvPr id="0" name=""/>
        <dsp:cNvSpPr/>
      </dsp:nvSpPr>
      <dsp:spPr>
        <a:xfrm>
          <a:off x="0" y="4154055"/>
          <a:ext cx="6373813" cy="8310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A0262-F123-4B7E-8208-582FE6566E19}">
      <dsp:nvSpPr>
        <dsp:cNvPr id="0" name=""/>
        <dsp:cNvSpPr/>
      </dsp:nvSpPr>
      <dsp:spPr>
        <a:xfrm>
          <a:off x="251384" y="4341036"/>
          <a:ext cx="457510" cy="457063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9397A-98E1-4536-9A45-0A04E05D320A}">
      <dsp:nvSpPr>
        <dsp:cNvPr id="0" name=""/>
        <dsp:cNvSpPr/>
      </dsp:nvSpPr>
      <dsp:spPr>
        <a:xfrm>
          <a:off x="723895" y="4154055"/>
          <a:ext cx="3340984" cy="831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36" tIns="88036" rIns="88036" bIns="8803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12"/>
            </a:rPr>
            <a:t>http://wiki.python.org/moin/PolishLanguage</a:t>
          </a:r>
          <a:endParaRPr lang="en-US" sz="2400" kern="1200" dirty="0"/>
        </a:p>
      </dsp:txBody>
      <dsp:txXfrm>
        <a:off x="723895" y="4154055"/>
        <a:ext cx="3340984" cy="831836"/>
      </dsp:txXfrm>
    </dsp:sp>
    <dsp:sp modelId="{5B15C71E-DE00-4A9F-92C2-EDE63A38DAD8}">
      <dsp:nvSpPr>
        <dsp:cNvPr id="0" name=""/>
        <dsp:cNvSpPr/>
      </dsp:nvSpPr>
      <dsp:spPr>
        <a:xfrm>
          <a:off x="3828496" y="4154055"/>
          <a:ext cx="2021838" cy="831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50" tIns="87950" rIns="87950" bIns="879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Wiki po polsku</a:t>
          </a:r>
          <a:endParaRPr lang="en-US" sz="1800" kern="1200"/>
        </a:p>
      </dsp:txBody>
      <dsp:txXfrm>
        <a:off x="3828496" y="4154055"/>
        <a:ext cx="2021838" cy="831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February 26,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38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February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7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February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February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5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February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February 26,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February 26,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February 26,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612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February 26,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February 26,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8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February 26,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February 26,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7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spn.activestate.com/ASPN/Python/Cookboo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python.org/moin/IntegratedDevelopmentEnvironmen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.uksw.edu.pl/course/view.php?id=3235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inket.io/python3" TargetMode="External"/><Relationship Id="rId2" Type="http://schemas.openxmlformats.org/officeDocument/2006/relationships/hyperlink" Target="https://www.anaconda.com/products/distribu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98AD51-805D-BDA0-08B4-2808EE9E2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 fontScale="90000"/>
          </a:bodyPr>
          <a:lstStyle/>
          <a:p>
            <a:r>
              <a:rPr lang="pl-PL" sz="4800" dirty="0"/>
              <a:t>Programowanie w </a:t>
            </a:r>
            <a:r>
              <a:rPr lang="pl-PL" sz="4800" dirty="0" err="1"/>
              <a:t>Pythonie</a:t>
            </a:r>
            <a:endParaRPr lang="pl-PL" sz="48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DE5DB4-7C6F-C8FE-AADE-83322B537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pl-PL" dirty="0">
                <a:solidFill>
                  <a:schemeClr val="tx1">
                    <a:alpha val="60000"/>
                  </a:schemeClr>
                </a:solidFill>
              </a:rPr>
              <a:t>Łukasz Mioduszewski, UKSW 2022</a:t>
            </a:r>
          </a:p>
        </p:txBody>
      </p:sp>
      <p:pic>
        <p:nvPicPr>
          <p:cNvPr id="16" name="Picture 3" descr="Neon — ozdobny okrąg 3W">
            <a:extLst>
              <a:ext uri="{FF2B5EF4-FFF2-40B4-BE49-F238E27FC236}">
                <a16:creationId xmlns:a16="http://schemas.microsoft.com/office/drawing/2014/main" id="{4D286319-78D2-2CE2-E23C-3259AD47F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14" b="701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244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CB9925-C803-6C36-8D6D-916BB0F1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Książki o </a:t>
            </a:r>
            <a:r>
              <a:rPr lang="pl-PL" dirty="0" err="1"/>
              <a:t>Pythonie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877619-D834-9FAB-9DF4-60297FD3F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 Byte of Python” by </a:t>
            </a:r>
            <a:r>
              <a:rPr lang="en-US" dirty="0" err="1"/>
              <a:t>C.H.Swaroop</a:t>
            </a:r>
            <a:r>
              <a:rPr lang="en-US" dirty="0"/>
              <a:t>; </a:t>
            </a:r>
            <a:r>
              <a:rPr lang="pl-PL" dirty="0"/>
              <a:t>darmowy ebook dla początkujących</a:t>
            </a:r>
            <a:endParaRPr lang="en-US" dirty="0"/>
          </a:p>
          <a:p>
            <a:r>
              <a:rPr lang="en-US" dirty="0"/>
              <a:t>“Dive into Python”; </a:t>
            </a:r>
            <a:r>
              <a:rPr lang="pl-PL" dirty="0"/>
              <a:t>darmowy ebook dla zaawansowanych</a:t>
            </a:r>
            <a:endParaRPr lang="en-US" dirty="0"/>
          </a:p>
          <a:p>
            <a:r>
              <a:rPr lang="en-US" dirty="0">
                <a:hlinkClick r:id="rId2"/>
              </a:rPr>
              <a:t>http://aspn.activestate.com/ASPN/Python/Cookbook</a:t>
            </a:r>
            <a:endParaRPr lang="pl-PL" dirty="0"/>
          </a:p>
          <a:p>
            <a:pPr lvl="1"/>
            <a:r>
              <a:rPr lang="pl-PL" dirty="0"/>
              <a:t>Zestaw przykładów i wskazówek</a:t>
            </a:r>
          </a:p>
          <a:p>
            <a:r>
              <a:rPr lang="pl-PL" dirty="0"/>
              <a:t>W praktyce jak czegoś nie wiemy to Google -&gt; </a:t>
            </a:r>
            <a:r>
              <a:rPr lang="pl-PL" dirty="0" err="1"/>
              <a:t>StackOverflow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184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D4D13B-3DB6-1A9C-C880-F94AAEA2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Odpalamy </a:t>
            </a:r>
            <a:r>
              <a:rPr lang="pl-PL" dirty="0" err="1"/>
              <a:t>Pythona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E0D409-2402-823E-4C7E-9EAE868A2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195526"/>
          </a:xfrm>
        </p:spPr>
        <p:txBody>
          <a:bodyPr>
            <a:normAutofit/>
          </a:bodyPr>
          <a:lstStyle/>
          <a:p>
            <a:r>
              <a:rPr lang="pl-PL" dirty="0"/>
              <a:t>Interpreter </a:t>
            </a:r>
            <a:r>
              <a:rPr lang="pl-PL" dirty="0" err="1"/>
              <a:t>Pythona</a:t>
            </a:r>
            <a:r>
              <a:rPr lang="pl-PL" dirty="0"/>
              <a:t> to program, który możemy uruchomić w konsoli i wpisywać mu polecenia po kolei, np. ‚</a:t>
            </a:r>
            <a:r>
              <a:rPr lang="pl-PL" dirty="0" err="1"/>
              <a:t>print</a:t>
            </a:r>
            <a:r>
              <a:rPr lang="pl-PL" dirty="0"/>
              <a:t>(„Hello World”)’ albo ‚2+2’</a:t>
            </a:r>
          </a:p>
          <a:p>
            <a:r>
              <a:rPr lang="pl-PL" dirty="0"/>
              <a:t>Podobny jest </a:t>
            </a:r>
            <a:r>
              <a:rPr lang="pl-PL" dirty="0" err="1"/>
              <a:t>Ipython</a:t>
            </a:r>
            <a:r>
              <a:rPr lang="pl-PL" dirty="0"/>
              <a:t> Notebook, ale bardziej interaktywny niż konsola</a:t>
            </a:r>
          </a:p>
          <a:p>
            <a:r>
              <a:rPr lang="pl-PL" dirty="0"/>
              <a:t>Możemy też napisać skrypt (plik tekstowy) i uruchomić go tak:</a:t>
            </a:r>
          </a:p>
          <a:p>
            <a:pPr lvl="1"/>
            <a:r>
              <a:rPr lang="pl-PL" dirty="0" err="1"/>
              <a:t>python</a:t>
            </a:r>
            <a:r>
              <a:rPr lang="pl-PL" dirty="0"/>
              <a:t> skrypt.py</a:t>
            </a:r>
          </a:p>
          <a:p>
            <a:r>
              <a:rPr lang="pl-PL" dirty="0"/>
              <a:t>Są też IDE (</a:t>
            </a:r>
            <a:r>
              <a:rPr lang="pl-PL" dirty="0" err="1"/>
              <a:t>Integrated</a:t>
            </a:r>
            <a:r>
              <a:rPr lang="pl-PL" dirty="0"/>
              <a:t> Development </a:t>
            </a:r>
            <a:r>
              <a:rPr lang="pl-PL" dirty="0" err="1"/>
              <a:t>Environments</a:t>
            </a:r>
            <a:r>
              <a:rPr lang="pl-PL" dirty="0"/>
              <a:t>):</a:t>
            </a:r>
          </a:p>
          <a:p>
            <a:pPr lvl="1"/>
            <a:r>
              <a:rPr lang="pl-PL" dirty="0">
                <a:hlinkClick r:id="rId2"/>
              </a:rPr>
              <a:t>http://wiki.python.org/moin/IntegratedDevelopmentEnvironments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457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8C8208-1E51-68F3-210A-78465C21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Słowa w </a:t>
            </a:r>
            <a:r>
              <a:rPr lang="pl-PL" dirty="0" err="1"/>
              <a:t>Pythonie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1D28D0-6BE3-11AC-9997-0461E049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Gdy deklarujemy zmienne, funkcje itp., zaczynajmy OD LITERY </a:t>
            </a:r>
            <a:br>
              <a:rPr lang="pl-PL" dirty="0"/>
            </a:br>
            <a:r>
              <a:rPr lang="pl-PL" dirty="0"/>
              <a:t>(a w specjalnych przypadkach od _ albo __)</a:t>
            </a:r>
          </a:p>
          <a:p>
            <a:r>
              <a:rPr lang="pl-PL" dirty="0"/>
              <a:t>Nie używajmy w nazwach znaków takich jak @, $ czy %</a:t>
            </a:r>
          </a:p>
          <a:p>
            <a:r>
              <a:rPr lang="pl-PL" dirty="0"/>
              <a:t>Wielkość znaków ma znaczenie</a:t>
            </a:r>
          </a:p>
          <a:p>
            <a:pPr algn="l"/>
            <a:r>
              <a:rPr lang="pl-PL" dirty="0"/>
              <a:t>Słowa zarezerwowane: </a:t>
            </a:r>
            <a:r>
              <a:rPr lang="en-US" sz="1800" b="0" i="0" u="none" strike="noStrike" baseline="0" dirty="0">
                <a:solidFill>
                  <a:srgbClr val="FF005A"/>
                </a:solidFill>
                <a:latin typeface="NimbusMonL-Regu"/>
              </a:rPr>
              <a:t>and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>
                <a:solidFill>
                  <a:srgbClr val="FF005A"/>
                </a:solidFill>
                <a:latin typeface="NimbusMonL-Regu"/>
              </a:rPr>
              <a:t>exec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>
                <a:solidFill>
                  <a:srgbClr val="FF005A"/>
                </a:solidFill>
                <a:latin typeface="NimbusMonL-Regu"/>
              </a:rPr>
              <a:t>not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>
                <a:solidFill>
                  <a:srgbClr val="009700"/>
                </a:solidFill>
                <a:latin typeface="NimbusMonL-Regu"/>
              </a:rPr>
              <a:t>assert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>
                <a:solidFill>
                  <a:srgbClr val="FF005A"/>
                </a:solidFill>
                <a:latin typeface="NimbusMonL-Regu"/>
              </a:rPr>
              <a:t>finally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>
                <a:solidFill>
                  <a:srgbClr val="FF005A"/>
                </a:solidFill>
                <a:latin typeface="NimbusMonL-Regu"/>
              </a:rPr>
              <a:t>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>
                <a:solidFill>
                  <a:srgbClr val="FF005A"/>
                </a:solidFill>
                <a:latin typeface="NimbusMonL-Regu"/>
              </a:rPr>
              <a:t>break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>
                <a:solidFill>
                  <a:srgbClr val="FF005A"/>
                </a:solidFill>
                <a:latin typeface="NimbusMonL-Regu"/>
              </a:rPr>
              <a:t>for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</a:t>
            </a:r>
            <a:r>
              <a:rPr lang="pl-PL" sz="1800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en-US" sz="1800" b="0" i="0" u="none" strike="noStrike" baseline="0" dirty="0">
                <a:solidFill>
                  <a:srgbClr val="FF005A"/>
                </a:solidFill>
                <a:latin typeface="NimbusMonL-Regu"/>
              </a:rPr>
              <a:t>pass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>
                <a:solidFill>
                  <a:srgbClr val="FF005A"/>
                </a:solidFill>
                <a:latin typeface="NimbusMonL-Regu"/>
              </a:rPr>
              <a:t>class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>
                <a:solidFill>
                  <a:srgbClr val="FF005A"/>
                </a:solidFill>
                <a:latin typeface="NimbusMonL-Regu"/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>
                <a:solidFill>
                  <a:srgbClr val="FF005A"/>
                </a:solidFill>
                <a:latin typeface="NimbusMonL-Regu"/>
              </a:rPr>
              <a:t>print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>
                <a:solidFill>
                  <a:srgbClr val="FF005A"/>
                </a:solidFill>
                <a:latin typeface="NimbusMonL-Regu"/>
              </a:rPr>
              <a:t>continue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>
                <a:solidFill>
                  <a:srgbClr val="FF005A"/>
                </a:solidFill>
                <a:latin typeface="NimbusMonL-Regu"/>
              </a:rPr>
              <a:t>global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 err="1">
                <a:solidFill>
                  <a:srgbClr val="FF005A"/>
                </a:solidFill>
                <a:latin typeface="NimbusMonL-Regu"/>
              </a:rPr>
              <a:t>raise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MonL-Regu"/>
              </a:rPr>
              <a:t>,</a:t>
            </a:r>
            <a:r>
              <a:rPr lang="en-US" sz="1800" b="0" i="0" u="none" strike="noStrike" baseline="0" dirty="0" err="1">
                <a:solidFill>
                  <a:srgbClr val="FF005A"/>
                </a:solidFill>
                <a:latin typeface="NimbusMonL-Regu"/>
              </a:rPr>
              <a:t>def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>
                <a:solidFill>
                  <a:srgbClr val="FF005A"/>
                </a:solidFill>
                <a:latin typeface="NimbusMonL-Regu"/>
              </a:rPr>
              <a:t>if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>
                <a:solidFill>
                  <a:srgbClr val="FF005A"/>
                </a:solidFill>
                <a:latin typeface="NimbusMonL-Regu"/>
              </a:rPr>
              <a:t>return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>
                <a:solidFill>
                  <a:srgbClr val="FF005A"/>
                </a:solidFill>
                <a:latin typeface="NimbusMonL-Regu"/>
              </a:rPr>
              <a:t>del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>
                <a:solidFill>
                  <a:srgbClr val="FF005A"/>
                </a:solidFill>
                <a:latin typeface="NimbusMonL-Regu"/>
              </a:rPr>
              <a:t>import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>
                <a:solidFill>
                  <a:srgbClr val="FF005A"/>
                </a:solidFill>
                <a:latin typeface="NimbusMonL-Regu"/>
              </a:rPr>
              <a:t>try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 err="1">
                <a:solidFill>
                  <a:srgbClr val="FF005A"/>
                </a:solidFill>
                <a:latin typeface="NimbusMonL-Regu"/>
              </a:rPr>
              <a:t>elif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>
                <a:solidFill>
                  <a:srgbClr val="FF005A"/>
                </a:solidFill>
                <a:latin typeface="NimbusMonL-Regu"/>
              </a:rPr>
              <a:t>in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 err="1">
                <a:solidFill>
                  <a:srgbClr val="FF005A"/>
                </a:solidFill>
                <a:latin typeface="NimbusMonL-Regu"/>
              </a:rPr>
              <a:t>while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MonL-Regu"/>
              </a:rPr>
              <a:t>,</a:t>
            </a:r>
            <a:r>
              <a:rPr lang="en-US" sz="1800" b="0" i="0" u="none" strike="noStrike" baseline="0" dirty="0" err="1">
                <a:solidFill>
                  <a:srgbClr val="FF005A"/>
                </a:solidFill>
                <a:latin typeface="NimbusMonL-Regu"/>
              </a:rPr>
              <a:t>else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>
                <a:solidFill>
                  <a:srgbClr val="FF005A"/>
                </a:solidFill>
                <a:latin typeface="NimbusMonL-Regu"/>
              </a:rPr>
              <a:t>is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>
                <a:solidFill>
                  <a:srgbClr val="009700"/>
                </a:solidFill>
                <a:latin typeface="NimbusMonL-Regu"/>
              </a:rPr>
              <a:t>with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>
                <a:solidFill>
                  <a:srgbClr val="FF005A"/>
                </a:solidFill>
                <a:latin typeface="NimbusMonL-Regu"/>
              </a:rPr>
              <a:t>except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>
                <a:solidFill>
                  <a:srgbClr val="FF005A"/>
                </a:solidFill>
                <a:latin typeface="NimbusMonL-Regu"/>
              </a:rPr>
              <a:t>lambda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sz="1800" b="0" i="0" u="none" strike="noStrike" baseline="0" dirty="0">
                <a:solidFill>
                  <a:srgbClr val="009700"/>
                </a:solidFill>
                <a:latin typeface="NimbusMonL-Regu"/>
              </a:rPr>
              <a:t>yield</a:t>
            </a:r>
            <a:r>
              <a:rPr lang="pl-PL" sz="1800" b="0" i="0" u="none" strike="noStrike" baseline="0" dirty="0">
                <a:solidFill>
                  <a:srgbClr val="009700"/>
                </a:solidFill>
                <a:latin typeface="NimbusMonL-Regu"/>
              </a:rPr>
              <a:t> True </a:t>
            </a:r>
            <a:r>
              <a:rPr lang="pl-PL" sz="1800" b="0" i="0" u="none" strike="noStrike" baseline="0">
                <a:solidFill>
                  <a:srgbClr val="009700"/>
                </a:solidFill>
                <a:latin typeface="NimbusMonL-Regu"/>
              </a:rPr>
              <a:t>False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034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8EC8FC-F9BD-E032-E2A9-288D5659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Zdania w </a:t>
            </a:r>
            <a:r>
              <a:rPr lang="pl-PL" dirty="0" err="1"/>
              <a:t>Pythonie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A1FED7-0005-B75B-D1E3-17811E197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582876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Jedna linia to jedna instrukcja, puste linie są dozwolone i zalecane</a:t>
            </a:r>
          </a:p>
          <a:p>
            <a:r>
              <a:rPr lang="pl-PL"/>
              <a:t>WSZYSTKIE WCIĘCIA TRZEBA KONIECZNIE ROBIĆ JEDNAKOWO (TAB ALBO SPACJE)</a:t>
            </a:r>
            <a:endParaRPr lang="pl-PL" dirty="0"/>
          </a:p>
          <a:p>
            <a:r>
              <a:rPr lang="pl-PL" dirty="0"/>
              <a:t>Blok instrukcji zaznaczamy wcięciem (nie nawiasami):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condition</a:t>
            </a:r>
            <a:r>
              <a:rPr lang="pl-PL" dirty="0"/>
              <a:t> = True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condition</a:t>
            </a:r>
            <a:r>
              <a:rPr lang="pl-PL" dirty="0"/>
              <a:t>: # pamiętajmy o dwukropku rozpoczynającym wcięcie</a:t>
            </a:r>
          </a:p>
          <a:p>
            <a:pPr marL="0" indent="0">
              <a:buNone/>
            </a:pPr>
            <a:r>
              <a:rPr lang="pl-PL" dirty="0"/>
              <a:t>		</a:t>
            </a:r>
            <a:r>
              <a:rPr lang="pl-PL" dirty="0" err="1"/>
              <a:t>print</a:t>
            </a:r>
            <a:r>
              <a:rPr lang="pl-PL" dirty="0"/>
              <a:t>("True")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err="1"/>
              <a:t>else</a:t>
            </a:r>
            <a:r>
              <a:rPr lang="pl-PL" dirty="0"/>
              <a:t>:                # tutaj tez jest dwukropek</a:t>
            </a:r>
          </a:p>
          <a:p>
            <a:pPr marL="0" indent="0">
              <a:buNone/>
            </a:pPr>
            <a:r>
              <a:rPr lang="pl-PL" dirty="0"/>
              <a:t>		</a:t>
            </a:r>
            <a:r>
              <a:rPr lang="pl-PL" dirty="0" err="1"/>
              <a:t>print</a:t>
            </a:r>
            <a:r>
              <a:rPr lang="pl-PL" dirty="0"/>
              <a:t>("</a:t>
            </a:r>
            <a:r>
              <a:rPr lang="pl-PL" dirty="0" err="1"/>
              <a:t>False</a:t>
            </a:r>
            <a:r>
              <a:rPr lang="pl-PL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827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D2967A-7251-2D1B-C9E5-92267235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FDE2A2-4CCB-8862-52CE-8C6DD1AFD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13199"/>
            <a:ext cx="11641137" cy="4744801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Zmiennych nie trzeba deklarować, tworzą się same podczas przypisania wartości</a:t>
            </a:r>
          </a:p>
          <a:p>
            <a:r>
              <a:rPr lang="pl-PL" dirty="0"/>
              <a:t>Typ jest ustawiany automatycznie (nie trzeba pamiętać o </a:t>
            </a:r>
            <a:r>
              <a:rPr lang="pl-PL" dirty="0" err="1"/>
              <a:t>int</a:t>
            </a:r>
            <a:r>
              <a:rPr lang="pl-PL" dirty="0"/>
              <a:t>, </a:t>
            </a:r>
            <a:r>
              <a:rPr lang="pl-PL" dirty="0" err="1"/>
              <a:t>long</a:t>
            </a:r>
            <a:r>
              <a:rPr lang="pl-PL" dirty="0"/>
              <a:t>, </a:t>
            </a:r>
            <a:r>
              <a:rPr lang="pl-PL" dirty="0" err="1"/>
              <a:t>float</a:t>
            </a:r>
            <a:r>
              <a:rPr lang="pl-PL" dirty="0"/>
              <a:t>, </a:t>
            </a:r>
            <a:r>
              <a:rPr lang="pl-PL" dirty="0" err="1"/>
              <a:t>complex</a:t>
            </a:r>
            <a:r>
              <a:rPr lang="pl-PL" dirty="0"/>
              <a:t>)</a:t>
            </a:r>
          </a:p>
          <a:p>
            <a:r>
              <a:rPr lang="pl-PL" dirty="0"/>
              <a:t>Typ zmiennej można sprawdzić poleceniem </a:t>
            </a:r>
            <a:r>
              <a:rPr lang="pl-PL" dirty="0" err="1"/>
              <a:t>type</a:t>
            </a:r>
            <a:r>
              <a:rPr lang="pl-PL" dirty="0"/>
              <a:t>:</a:t>
            </a:r>
            <a:br>
              <a:rPr lang="pl-PL" dirty="0"/>
            </a:br>
            <a:br>
              <a:rPr lang="pl-PL" dirty="0"/>
            </a:br>
            <a:r>
              <a:rPr lang="en-US" dirty="0"/>
              <a:t>&gt;&gt;&gt; a = 1.</a:t>
            </a:r>
            <a:br>
              <a:rPr lang="pl-PL" dirty="0"/>
            </a:br>
            <a:r>
              <a:rPr lang="en-US" dirty="0"/>
              <a:t>&gt;&gt;&gt; type(a)</a:t>
            </a:r>
            <a:br>
              <a:rPr lang="pl-PL" dirty="0"/>
            </a:br>
            <a:r>
              <a:rPr lang="en-US" dirty="0"/>
              <a:t>&lt;type ’float’&gt;</a:t>
            </a:r>
            <a:br>
              <a:rPr lang="pl-PL" dirty="0"/>
            </a:br>
            <a:r>
              <a:rPr lang="en-US" dirty="0"/>
              <a:t>&gt;&gt;&gt; a = 1</a:t>
            </a:r>
            <a:br>
              <a:rPr lang="pl-PL" dirty="0"/>
            </a:br>
            <a:r>
              <a:rPr lang="en-US" dirty="0"/>
              <a:t>&gt;&gt;&gt; type(a)</a:t>
            </a:r>
            <a:br>
              <a:rPr lang="pl-PL" dirty="0"/>
            </a:br>
            <a:r>
              <a:rPr lang="en-US" dirty="0"/>
              <a:t>&lt;type ’int’&gt;</a:t>
            </a:r>
            <a:br>
              <a:rPr lang="pl-PL" dirty="0"/>
            </a:br>
            <a:r>
              <a:rPr lang="en-US" dirty="0"/>
              <a:t>&gt;&gt;&gt; a = ’1’</a:t>
            </a:r>
            <a:br>
              <a:rPr lang="pl-PL" dirty="0"/>
            </a:br>
            <a:r>
              <a:rPr lang="en-US" dirty="0"/>
              <a:t>&gt;&gt;&gt; type(a)</a:t>
            </a:r>
            <a:br>
              <a:rPr lang="pl-PL" dirty="0"/>
            </a:br>
            <a:r>
              <a:rPr lang="en-US" dirty="0"/>
              <a:t>&lt;type ’str’&gt;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3066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D731B2-BCDC-5ADA-DE56-5DF45A6F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Liczby zespolone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29AB86-7022-3CDF-2B31-201905E85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811476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Domyślne w </a:t>
            </a:r>
            <a:r>
              <a:rPr lang="pl-PL" dirty="0" err="1"/>
              <a:t>Pythonie</a:t>
            </a:r>
            <a:r>
              <a:rPr lang="pl-PL" dirty="0"/>
              <a:t>, jednostka urojona to j</a:t>
            </a:r>
          </a:p>
          <a:p>
            <a:r>
              <a:rPr lang="pl-PL" dirty="0"/>
              <a:t>Przykłady:</a:t>
            </a:r>
            <a:br>
              <a:rPr lang="pl-PL" dirty="0"/>
            </a:br>
            <a:br>
              <a:rPr lang="pl-PL" dirty="0"/>
            </a:br>
            <a:r>
              <a:rPr lang="fr-FR" dirty="0"/>
              <a:t>&gt;&gt;&gt; print(complex(2))</a:t>
            </a:r>
            <a:br>
              <a:rPr lang="pl-PL" dirty="0"/>
            </a:br>
            <a:r>
              <a:rPr lang="fr-FR" dirty="0"/>
              <a:t>(2+0j)</a:t>
            </a:r>
            <a:br>
              <a:rPr lang="pl-PL" dirty="0"/>
            </a:br>
            <a:r>
              <a:rPr lang="fr-FR" dirty="0"/>
              <a:t>&gt;&gt;&gt; print((2+3j)*(5-2j))</a:t>
            </a:r>
            <a:br>
              <a:rPr lang="pl-PL" dirty="0"/>
            </a:br>
            <a:r>
              <a:rPr lang="fr-FR" dirty="0"/>
              <a:t>(16+11j)</a:t>
            </a:r>
            <a:br>
              <a:rPr lang="pl-PL" dirty="0"/>
            </a:br>
            <a:r>
              <a:rPr lang="pl-PL" dirty="0"/>
              <a:t>&gt;&gt;&gt; </a:t>
            </a:r>
            <a:r>
              <a:rPr lang="pl-PL" dirty="0" err="1"/>
              <a:t>print</a:t>
            </a:r>
            <a:r>
              <a:rPr lang="pl-PL" dirty="0"/>
              <a:t>((2+3j).real)</a:t>
            </a:r>
            <a:br>
              <a:rPr lang="pl-PL" dirty="0"/>
            </a:br>
            <a:r>
              <a:rPr lang="pl-PL" dirty="0"/>
              <a:t>2.0</a:t>
            </a:r>
            <a:br>
              <a:rPr lang="pl-PL" dirty="0"/>
            </a:br>
            <a:r>
              <a:rPr lang="pl-PL" dirty="0"/>
              <a:t>&gt;&gt;&gt; z=3-4j</a:t>
            </a:r>
            <a:br>
              <a:rPr lang="pl-PL" dirty="0"/>
            </a:br>
            <a:r>
              <a:rPr lang="pl-PL" dirty="0"/>
              <a:t>&gt;&gt;&gt; </a:t>
            </a:r>
            <a:r>
              <a:rPr lang="pl-PL" dirty="0" err="1"/>
              <a:t>print</a:t>
            </a:r>
            <a:r>
              <a:rPr lang="pl-PL" dirty="0"/>
              <a:t>(</a:t>
            </a:r>
            <a:r>
              <a:rPr lang="pl-PL" dirty="0" err="1"/>
              <a:t>z.imag</a:t>
            </a:r>
            <a:r>
              <a:rPr lang="pl-PL" dirty="0"/>
              <a:t>)</a:t>
            </a:r>
            <a:br>
              <a:rPr lang="pl-PL" dirty="0"/>
            </a:br>
            <a:r>
              <a:rPr lang="pl-PL" dirty="0"/>
              <a:t>-4.0</a:t>
            </a:r>
          </a:p>
        </p:txBody>
      </p:sp>
    </p:spTree>
    <p:extLst>
      <p:ext uri="{BB962C8B-B14F-4D97-AF65-F5344CB8AC3E}">
        <p14:creationId xmlns:p14="http://schemas.microsoft.com/office/powerpoint/2010/main" val="3728069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7A567E-4E2A-2CBF-7995-DA3BBFE0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Mutable</a:t>
            </a:r>
            <a:r>
              <a:rPr lang="pl-PL" dirty="0"/>
              <a:t> vs </a:t>
            </a:r>
            <a:r>
              <a:rPr lang="pl-PL" dirty="0" err="1"/>
              <a:t>Immutable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B59D40-4FE2-42BC-7523-D4B4DE30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Mutowalne</a:t>
            </a:r>
            <a:r>
              <a:rPr lang="pl-PL" dirty="0"/>
              <a:t> vs </a:t>
            </a:r>
            <a:r>
              <a:rPr lang="pl-PL" dirty="0" err="1"/>
              <a:t>niemutowalne</a:t>
            </a:r>
            <a:r>
              <a:rPr lang="pl-PL" dirty="0"/>
              <a:t>? </a:t>
            </a:r>
            <a:r>
              <a:rPr lang="pl-PL" dirty="0" err="1"/>
              <a:t>Zmienialne</a:t>
            </a:r>
            <a:r>
              <a:rPr lang="pl-PL" dirty="0"/>
              <a:t> vs </a:t>
            </a:r>
            <a:r>
              <a:rPr lang="pl-PL" dirty="0" err="1"/>
              <a:t>niezmienialne</a:t>
            </a:r>
            <a:r>
              <a:rPr lang="pl-PL" dirty="0"/>
              <a:t>?</a:t>
            </a:r>
          </a:p>
          <a:p>
            <a:r>
              <a:rPr lang="pl-PL" dirty="0"/>
              <a:t>„Zawartość” zmiennej może być traktowana jako całość (np. liczba 5 to po prostu liczba 5 i tyle) albo jako coś złożonego (np. lista [1,3,5] ma 3 elementy)</a:t>
            </a:r>
          </a:p>
          <a:p>
            <a:r>
              <a:rPr lang="pl-PL" dirty="0"/>
              <a:t>Zmienne są REFERENCJAMI do ich zawartości, więc wiele zmiennych może wskazywać na tę samą zawartość</a:t>
            </a:r>
          </a:p>
        </p:txBody>
      </p:sp>
    </p:spTree>
    <p:extLst>
      <p:ext uri="{BB962C8B-B14F-4D97-AF65-F5344CB8AC3E}">
        <p14:creationId xmlns:p14="http://schemas.microsoft.com/office/powerpoint/2010/main" val="3947818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7A567E-4E2A-2CBF-7995-DA3BBFE0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Mutable</a:t>
            </a:r>
            <a:r>
              <a:rPr lang="pl-PL" dirty="0"/>
              <a:t> vs </a:t>
            </a:r>
            <a:r>
              <a:rPr lang="pl-PL" dirty="0" err="1"/>
              <a:t>Immutable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B59D40-4FE2-42BC-7523-D4B4DE30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Zmienne są REFERENCJAMI do ich zawartości, więc wiele zmiennych może wskazywać na tę samą zawartość. Przykład zmiennej </a:t>
            </a:r>
            <a:r>
              <a:rPr lang="pl-PL" dirty="0" err="1"/>
              <a:t>niemutowalnej</a:t>
            </a:r>
            <a:r>
              <a:rPr lang="pl-PL" dirty="0"/>
              <a:t>:</a:t>
            </a:r>
            <a:br>
              <a:rPr lang="pl-PL" dirty="0"/>
            </a:br>
            <a:br>
              <a:rPr lang="pl-PL" dirty="0"/>
            </a:br>
            <a:r>
              <a:rPr lang="es-ES" dirty="0"/>
              <a:t>&gt;&gt;&gt; x=5</a:t>
            </a:r>
            <a:br>
              <a:rPr lang="pl-PL" dirty="0"/>
            </a:br>
            <a:r>
              <a:rPr lang="es-ES" dirty="0"/>
              <a:t>&gt;&gt;&gt; y=x</a:t>
            </a:r>
            <a:br>
              <a:rPr lang="pl-PL" dirty="0"/>
            </a:br>
            <a:r>
              <a:rPr lang="es-ES" dirty="0"/>
              <a:t>&gt;&gt;&gt; x=6</a:t>
            </a:r>
            <a:br>
              <a:rPr lang="pl-PL" dirty="0"/>
            </a:br>
            <a:r>
              <a:rPr lang="es-ES" dirty="0"/>
              <a:t>&gt;&gt;&gt; print(y)</a:t>
            </a:r>
            <a:br>
              <a:rPr lang="pl-PL" dirty="0"/>
            </a:br>
            <a:r>
              <a:rPr lang="es-ES" dirty="0"/>
              <a:t>5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653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7A567E-4E2A-2CBF-7995-DA3BBFE0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Mutable</a:t>
            </a:r>
            <a:r>
              <a:rPr lang="pl-PL" dirty="0"/>
              <a:t> vs </a:t>
            </a:r>
            <a:r>
              <a:rPr lang="pl-PL" dirty="0" err="1"/>
              <a:t>Immutable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B59D40-4FE2-42BC-7523-D4B4DE30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Zmienne są REFERENCJAMI do ich zawartości, więc wiele zmiennych może wskazywać na tę samą zawartość. Przykład zmiennej </a:t>
            </a:r>
            <a:r>
              <a:rPr lang="pl-PL" dirty="0" err="1"/>
              <a:t>mutowalnej</a:t>
            </a:r>
            <a:r>
              <a:rPr lang="pl-PL" dirty="0"/>
              <a:t>:</a:t>
            </a:r>
            <a:br>
              <a:rPr lang="pl-PL" dirty="0"/>
            </a:br>
            <a:br>
              <a:rPr lang="pl-PL" dirty="0"/>
            </a:br>
            <a:r>
              <a:rPr lang="es-ES" dirty="0"/>
              <a:t>&gt;&gt;&gt; x=[1,3,5]</a:t>
            </a:r>
            <a:r>
              <a:rPr lang="pl-PL" dirty="0"/>
              <a:t> # elementy listy (kwadratowe nawiasy) oddzielamy przecinkami</a:t>
            </a:r>
            <a:br>
              <a:rPr lang="pl-PL" dirty="0"/>
            </a:br>
            <a:r>
              <a:rPr lang="es-ES" dirty="0"/>
              <a:t>&gt;&gt;&gt; y=x</a:t>
            </a:r>
            <a:br>
              <a:rPr lang="pl-PL" dirty="0"/>
            </a:br>
            <a:r>
              <a:rPr lang="es-ES" dirty="0"/>
              <a:t>&gt;&gt;&gt; x[2]=6</a:t>
            </a:r>
            <a:r>
              <a:rPr lang="pl-PL" dirty="0"/>
              <a:t>      # listy indeksujemy od zera, wiec trzeci element ma indeks 2</a:t>
            </a:r>
            <a:br>
              <a:rPr lang="pl-PL" dirty="0"/>
            </a:br>
            <a:r>
              <a:rPr lang="es-ES" dirty="0"/>
              <a:t>&gt;&gt;&gt; print(y)</a:t>
            </a:r>
            <a:br>
              <a:rPr lang="pl-PL" dirty="0"/>
            </a:br>
            <a:r>
              <a:rPr lang="es-ES" dirty="0"/>
              <a:t>[1, 3, 6]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582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7A567E-4E2A-2CBF-7995-DA3BBFE0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Mutable</a:t>
            </a:r>
            <a:r>
              <a:rPr lang="pl-PL" dirty="0"/>
              <a:t> vs </a:t>
            </a:r>
            <a:r>
              <a:rPr lang="pl-PL" dirty="0" err="1"/>
              <a:t>Immutable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B59D40-4FE2-42BC-7523-D4B4DE30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Zmienne są REFERENCJAMI do ich zawartości, więc wiele zmiennych może wskazywać na tę samą zawartość. Jeśli tego nie chcemy, używamy </a:t>
            </a:r>
            <a:r>
              <a:rPr lang="pl-PL" dirty="0" err="1"/>
              <a:t>copy</a:t>
            </a:r>
            <a:r>
              <a:rPr lang="pl-PL" dirty="0"/>
              <a:t>()</a:t>
            </a:r>
            <a:br>
              <a:rPr lang="pl-PL" dirty="0"/>
            </a:br>
            <a:br>
              <a:rPr lang="pl-PL" dirty="0"/>
            </a:br>
            <a:r>
              <a:rPr lang="es-ES" dirty="0"/>
              <a:t>&gt;&gt;&gt; x=[1,3,5]</a:t>
            </a:r>
            <a:br>
              <a:rPr lang="pl-PL" dirty="0"/>
            </a:br>
            <a:r>
              <a:rPr lang="es-ES" dirty="0"/>
              <a:t>&gt;&gt;&gt; y=x.copy()</a:t>
            </a:r>
            <a:br>
              <a:rPr lang="pl-PL" dirty="0"/>
            </a:br>
            <a:r>
              <a:rPr lang="es-ES" dirty="0"/>
              <a:t>&gt;&gt;&gt; x[2]=6</a:t>
            </a:r>
            <a:br>
              <a:rPr lang="pl-PL" dirty="0"/>
            </a:br>
            <a:r>
              <a:rPr lang="es-ES" dirty="0"/>
              <a:t>&gt;&gt;&gt; print(y)</a:t>
            </a:r>
            <a:br>
              <a:rPr lang="pl-PL" dirty="0"/>
            </a:br>
            <a:r>
              <a:rPr lang="es-ES" dirty="0"/>
              <a:t>[1, 3, 5]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8672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903FD0-F812-E68A-3D13-A9DC3933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wykładu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E7342E-078F-1857-2E63-95565303B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Poznanie środowiska i podstawowych komend</a:t>
            </a:r>
          </a:p>
          <a:p>
            <a:r>
              <a:rPr lang="pl-PL" dirty="0"/>
              <a:t>Funkcje i struktura kodu</a:t>
            </a:r>
          </a:p>
          <a:p>
            <a:r>
              <a:rPr lang="pl-PL" dirty="0"/>
              <a:t>Podstawy programowania obiektowego w </a:t>
            </a:r>
            <a:r>
              <a:rPr lang="pl-PL" dirty="0" err="1"/>
              <a:t>Pythonie</a:t>
            </a:r>
            <a:endParaRPr lang="pl-PL" dirty="0"/>
          </a:p>
          <a:p>
            <a:r>
              <a:rPr lang="pl-PL" dirty="0"/>
              <a:t>Obliczenia numeryczne - biblioteka </a:t>
            </a:r>
            <a:r>
              <a:rPr lang="pl-PL" dirty="0" err="1"/>
              <a:t>numpy</a:t>
            </a:r>
            <a:endParaRPr lang="pl-PL" dirty="0"/>
          </a:p>
          <a:p>
            <a:r>
              <a:rPr lang="pl-PL" dirty="0"/>
              <a:t>Praca z obrazem - biblioteki </a:t>
            </a:r>
            <a:r>
              <a:rPr lang="pl-PL" dirty="0" err="1"/>
              <a:t>matplotlib</a:t>
            </a:r>
            <a:r>
              <a:rPr lang="pl-PL" dirty="0"/>
              <a:t> i </a:t>
            </a:r>
            <a:r>
              <a:rPr lang="pl-PL" dirty="0" err="1"/>
              <a:t>opencv</a:t>
            </a:r>
            <a:endParaRPr lang="pl-PL" dirty="0"/>
          </a:p>
          <a:p>
            <a:r>
              <a:rPr lang="pl-PL" dirty="0"/>
              <a:t>Inne biblioteki…</a:t>
            </a:r>
          </a:p>
        </p:txBody>
      </p:sp>
    </p:spTree>
    <p:extLst>
      <p:ext uri="{BB962C8B-B14F-4D97-AF65-F5344CB8AC3E}">
        <p14:creationId xmlns:p14="http://schemas.microsoft.com/office/powerpoint/2010/main" val="2556774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7A567E-4E2A-2CBF-7995-DA3BBFE0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Mutable</a:t>
            </a:r>
            <a:r>
              <a:rPr lang="pl-PL" dirty="0"/>
              <a:t> vs </a:t>
            </a:r>
            <a:r>
              <a:rPr lang="pl-PL" dirty="0" err="1"/>
              <a:t>Immutable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B59D40-4FE2-42BC-7523-D4B4DE30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744801"/>
          </a:xfrm>
        </p:spPr>
        <p:txBody>
          <a:bodyPr>
            <a:normAutofit/>
          </a:bodyPr>
          <a:lstStyle/>
          <a:p>
            <a:r>
              <a:rPr lang="pl-PL" dirty="0"/>
              <a:t>Zmienne </a:t>
            </a:r>
            <a:r>
              <a:rPr lang="pl-PL" dirty="0" err="1"/>
              <a:t>mutowalne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Listy</a:t>
            </a:r>
          </a:p>
          <a:p>
            <a:pPr lvl="1"/>
            <a:r>
              <a:rPr lang="pl-PL" dirty="0"/>
              <a:t>Słowniki: pary klucz-wartość w nawiasach klamrowych, np. {‚</a:t>
            </a:r>
            <a:r>
              <a:rPr lang="pl-PL" dirty="0" err="1"/>
              <a:t>imie</a:t>
            </a:r>
            <a:r>
              <a:rPr lang="pl-PL" dirty="0"/>
              <a:t>’: ‚Jan’, 1: [2,3]}</a:t>
            </a:r>
          </a:p>
          <a:p>
            <a:pPr lvl="1"/>
            <a:r>
              <a:rPr lang="pl-PL" dirty="0"/>
              <a:t>Bardziej skomplikowane obiekty</a:t>
            </a:r>
          </a:p>
          <a:p>
            <a:r>
              <a:rPr lang="pl-PL" dirty="0"/>
              <a:t>Zmienne </a:t>
            </a:r>
            <a:r>
              <a:rPr lang="pl-PL" dirty="0" err="1"/>
              <a:t>niemutowalne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Liczby</a:t>
            </a:r>
          </a:p>
          <a:p>
            <a:pPr lvl="1"/>
            <a:r>
              <a:rPr lang="pl-PL" dirty="0"/>
              <a:t>Stringi</a:t>
            </a:r>
          </a:p>
          <a:p>
            <a:pPr lvl="1"/>
            <a:r>
              <a:rPr lang="pl-PL" dirty="0" err="1"/>
              <a:t>Tuple</a:t>
            </a:r>
            <a:r>
              <a:rPr lang="pl-PL" dirty="0"/>
              <a:t>: specjalne „listy” w nawiasach okrągłych, np. (1,3,5)</a:t>
            </a:r>
          </a:p>
        </p:txBody>
      </p:sp>
    </p:spTree>
    <p:extLst>
      <p:ext uri="{BB962C8B-B14F-4D97-AF65-F5344CB8AC3E}">
        <p14:creationId xmlns:p14="http://schemas.microsoft.com/office/powerpoint/2010/main" val="4069263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0CA03B-CE97-427B-3F91-D60E4FAF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B38683-2905-37E6-DB99-A94C70CBB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600201"/>
            <a:ext cx="11641137" cy="5257800"/>
          </a:xfrm>
        </p:spPr>
        <p:txBody>
          <a:bodyPr>
            <a:normAutofit/>
          </a:bodyPr>
          <a:lstStyle/>
          <a:p>
            <a:r>
              <a:rPr lang="pl-PL" dirty="0"/>
              <a:t>Dwukropkiem określamy zakres od-do. Można dodawać, zmieniać i usuwać elementy. Przykład:</a:t>
            </a:r>
            <a:br>
              <a:rPr lang="pl-PL" dirty="0"/>
            </a:br>
            <a:br>
              <a:rPr lang="pl-PL" dirty="0"/>
            </a:br>
            <a:r>
              <a:rPr lang="pl-PL" dirty="0"/>
              <a:t>&gt;&gt;&gt; list = [ ’</a:t>
            </a:r>
            <a:r>
              <a:rPr lang="pl-PL" dirty="0" err="1"/>
              <a:t>abcd</a:t>
            </a:r>
            <a:r>
              <a:rPr lang="pl-PL" dirty="0"/>
              <a:t>’, 786 , 2.23, ’Jan’, 70.2]</a:t>
            </a:r>
            <a:br>
              <a:rPr lang="pl-PL" dirty="0"/>
            </a:br>
            <a:r>
              <a:rPr lang="pl-PL" dirty="0"/>
              <a:t>&gt;&gt;&gt; list[0]</a:t>
            </a:r>
            <a:br>
              <a:rPr lang="pl-PL" dirty="0"/>
            </a:br>
            <a:r>
              <a:rPr lang="pl-PL" dirty="0"/>
              <a:t>’</a:t>
            </a:r>
            <a:r>
              <a:rPr lang="pl-PL" dirty="0" err="1"/>
              <a:t>abcd</a:t>
            </a:r>
            <a:r>
              <a:rPr lang="pl-PL" dirty="0"/>
              <a:t>’</a:t>
            </a:r>
            <a:br>
              <a:rPr lang="pl-PL" dirty="0"/>
            </a:br>
            <a:r>
              <a:rPr lang="pl-PL" dirty="0"/>
              <a:t>&gt;&gt;&gt; list[1:3]</a:t>
            </a:r>
            <a:br>
              <a:rPr lang="pl-PL" dirty="0"/>
            </a:br>
            <a:r>
              <a:rPr lang="pl-PL" dirty="0"/>
              <a:t>[786, 2.23]</a:t>
            </a:r>
            <a:br>
              <a:rPr lang="pl-PL" dirty="0"/>
            </a:br>
            <a:r>
              <a:rPr lang="pl-PL" dirty="0"/>
              <a:t>&gt;&gt;&gt; list[3:]</a:t>
            </a:r>
            <a:br>
              <a:rPr lang="pl-PL" dirty="0"/>
            </a:br>
            <a:r>
              <a:rPr lang="pl-PL" dirty="0"/>
              <a:t>[’Jan’, 70.2]</a:t>
            </a:r>
            <a:br>
              <a:rPr lang="pl-PL" dirty="0"/>
            </a:br>
            <a:r>
              <a:rPr lang="pl-PL" dirty="0"/>
              <a:t>&gt;&gt;&gt; </a:t>
            </a:r>
            <a:r>
              <a:rPr lang="pl-PL" dirty="0" err="1"/>
              <a:t>list.append</a:t>
            </a:r>
            <a:r>
              <a:rPr lang="pl-PL" dirty="0"/>
              <a:t>(’Ewa’)</a:t>
            </a:r>
            <a:br>
              <a:rPr lang="pl-PL" dirty="0"/>
            </a:br>
            <a:r>
              <a:rPr lang="pl-PL" dirty="0"/>
              <a:t>[’</a:t>
            </a:r>
            <a:r>
              <a:rPr lang="pl-PL" dirty="0" err="1"/>
              <a:t>abcd</a:t>
            </a:r>
            <a:r>
              <a:rPr lang="pl-PL" dirty="0"/>
              <a:t>’, 786, 2.23, ’Jan’, 70.2, ’Ewa’]</a:t>
            </a:r>
          </a:p>
        </p:txBody>
      </p:sp>
    </p:spTree>
    <p:extLst>
      <p:ext uri="{BB962C8B-B14F-4D97-AF65-F5344CB8AC3E}">
        <p14:creationId xmlns:p14="http://schemas.microsoft.com/office/powerpoint/2010/main" val="3113189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0CA03B-CE97-427B-3F91-D60E4FAF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Tuple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B38683-2905-37E6-DB99-A94C70CBB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600201"/>
            <a:ext cx="11641137" cy="5257800"/>
          </a:xfrm>
        </p:spPr>
        <p:txBody>
          <a:bodyPr>
            <a:normAutofit/>
          </a:bodyPr>
          <a:lstStyle/>
          <a:p>
            <a:r>
              <a:rPr lang="pl-PL" dirty="0"/>
              <a:t>Dwukropkiem określamy zakres od-do. </a:t>
            </a:r>
            <a:r>
              <a:rPr lang="pl-PL" b="1" dirty="0"/>
              <a:t>Nie można</a:t>
            </a:r>
            <a:r>
              <a:rPr lang="pl-PL" dirty="0"/>
              <a:t> dodawać, zmieniać i usuwać elementów. Przykład:</a:t>
            </a:r>
            <a:br>
              <a:rPr lang="pl-PL" dirty="0"/>
            </a:br>
            <a:br>
              <a:rPr lang="pl-PL" dirty="0"/>
            </a:br>
            <a:r>
              <a:rPr lang="pl-PL" dirty="0"/>
              <a:t>&gt;&gt;&gt; </a:t>
            </a:r>
            <a:r>
              <a:rPr lang="pl-PL" dirty="0" err="1"/>
              <a:t>tuple</a:t>
            </a:r>
            <a:r>
              <a:rPr lang="pl-PL" dirty="0"/>
              <a:t> = ( ’</a:t>
            </a:r>
            <a:r>
              <a:rPr lang="pl-PL" dirty="0" err="1"/>
              <a:t>abcd</a:t>
            </a:r>
            <a:r>
              <a:rPr lang="pl-PL" dirty="0"/>
              <a:t>’, 786 , 2.23, ’Jan’, 70.2)</a:t>
            </a:r>
            <a:br>
              <a:rPr lang="pl-PL" dirty="0"/>
            </a:br>
            <a:r>
              <a:rPr lang="pl-PL" dirty="0"/>
              <a:t>&gt;&gt;&gt; </a:t>
            </a:r>
            <a:r>
              <a:rPr lang="pl-PL" dirty="0" err="1"/>
              <a:t>tuple</a:t>
            </a:r>
            <a:r>
              <a:rPr lang="pl-PL" dirty="0"/>
              <a:t>[0]</a:t>
            </a:r>
            <a:br>
              <a:rPr lang="pl-PL" dirty="0"/>
            </a:br>
            <a:r>
              <a:rPr lang="pl-PL" dirty="0"/>
              <a:t>’</a:t>
            </a:r>
            <a:r>
              <a:rPr lang="pl-PL" dirty="0" err="1"/>
              <a:t>abcd</a:t>
            </a:r>
            <a:r>
              <a:rPr lang="pl-PL" dirty="0"/>
              <a:t>’</a:t>
            </a:r>
            <a:br>
              <a:rPr lang="pl-PL" dirty="0"/>
            </a:br>
            <a:r>
              <a:rPr lang="pl-PL" dirty="0"/>
              <a:t>&gt;&gt;&gt; </a:t>
            </a:r>
            <a:r>
              <a:rPr lang="pl-PL" dirty="0" err="1"/>
              <a:t>tuple</a:t>
            </a:r>
            <a:r>
              <a:rPr lang="pl-PL" dirty="0"/>
              <a:t>[1:3]</a:t>
            </a:r>
            <a:br>
              <a:rPr lang="pl-PL" dirty="0"/>
            </a:br>
            <a:r>
              <a:rPr lang="pl-PL" dirty="0"/>
              <a:t>(786, 2.23)</a:t>
            </a:r>
            <a:br>
              <a:rPr lang="pl-PL" dirty="0"/>
            </a:br>
            <a:r>
              <a:rPr lang="pl-PL" dirty="0"/>
              <a:t>&gt;&gt;&gt; </a:t>
            </a:r>
            <a:r>
              <a:rPr lang="pl-PL" dirty="0" err="1"/>
              <a:t>tuple</a:t>
            </a:r>
            <a:r>
              <a:rPr lang="pl-PL" dirty="0"/>
              <a:t>[3:]</a:t>
            </a:r>
            <a:br>
              <a:rPr lang="pl-PL" dirty="0"/>
            </a:br>
            <a:r>
              <a:rPr lang="pl-PL" dirty="0"/>
              <a:t>(’Jan’, 70.2)</a:t>
            </a:r>
            <a:br>
              <a:rPr lang="pl-PL" dirty="0"/>
            </a:br>
            <a:r>
              <a:rPr lang="pl-PL" dirty="0"/>
              <a:t>&gt;&gt;&gt; </a:t>
            </a:r>
            <a:r>
              <a:rPr lang="pl-PL" dirty="0" err="1"/>
              <a:t>tuple.append</a:t>
            </a:r>
            <a:r>
              <a:rPr lang="pl-PL" dirty="0"/>
              <a:t>(’Ewa’)</a:t>
            </a:r>
            <a:br>
              <a:rPr lang="pl-PL" dirty="0"/>
            </a:br>
            <a:r>
              <a:rPr lang="en-US" dirty="0" err="1"/>
              <a:t>AttributeError</a:t>
            </a:r>
            <a:r>
              <a:rPr lang="en-US" dirty="0"/>
              <a:t>: 'tuple' object has no attribute 'append'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824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11FFA9-F7B9-6FB7-0B19-BF71F7E4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Słowniki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B09513-CCC9-292B-046B-0FD55BE08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678126"/>
          </a:xfrm>
        </p:spPr>
        <p:txBody>
          <a:bodyPr>
            <a:normAutofit lnSpcReduction="10000"/>
          </a:bodyPr>
          <a:lstStyle/>
          <a:p>
            <a:r>
              <a:rPr lang="pl-PL" dirty="0"/>
              <a:t>Możemy dostać się do elementu albo przez [], albo atrybutem </a:t>
            </a:r>
            <a:r>
              <a:rPr lang="pl-PL" dirty="0" err="1"/>
              <a:t>get</a:t>
            </a:r>
            <a:r>
              <a:rPr lang="pl-PL" dirty="0"/>
              <a:t>:</a:t>
            </a:r>
            <a:br>
              <a:rPr lang="pl-PL" dirty="0"/>
            </a:br>
            <a:br>
              <a:rPr lang="pl-PL" dirty="0"/>
            </a:br>
            <a:r>
              <a:rPr lang="en-US" dirty="0"/>
              <a:t>&gt;&gt;&gt; </a:t>
            </a:r>
            <a:r>
              <a:rPr lang="en-US" dirty="0" err="1"/>
              <a:t>my_dict</a:t>
            </a:r>
            <a:r>
              <a:rPr lang="en-US" dirty="0"/>
              <a:t> = {'name': 'Jack', 'age': 26}</a:t>
            </a:r>
            <a:br>
              <a:rPr lang="pl-PL" dirty="0"/>
            </a:br>
            <a:r>
              <a:rPr lang="en-US" dirty="0"/>
              <a:t>&gt;&gt;&gt; print(</a:t>
            </a:r>
            <a:r>
              <a:rPr lang="en-US" dirty="0" err="1"/>
              <a:t>my_dict</a:t>
            </a:r>
            <a:r>
              <a:rPr lang="en-US" dirty="0"/>
              <a:t>['name’])</a:t>
            </a:r>
            <a:br>
              <a:rPr lang="pl-PL" dirty="0"/>
            </a:br>
            <a:r>
              <a:rPr lang="en-US" dirty="0"/>
              <a:t>Jack</a:t>
            </a:r>
            <a:br>
              <a:rPr lang="pl-PL" dirty="0"/>
            </a:br>
            <a:r>
              <a:rPr lang="en-US" dirty="0"/>
              <a:t>&gt;&gt;&gt; print(</a:t>
            </a:r>
            <a:r>
              <a:rPr lang="en-US" dirty="0" err="1"/>
              <a:t>my_dict.get</a:t>
            </a:r>
            <a:r>
              <a:rPr lang="en-US" dirty="0"/>
              <a:t>('age’))</a:t>
            </a:r>
            <a:br>
              <a:rPr lang="pl-PL" dirty="0"/>
            </a:br>
            <a:r>
              <a:rPr lang="en-US" dirty="0"/>
              <a:t>26</a:t>
            </a:r>
            <a:br>
              <a:rPr lang="pl-PL" dirty="0"/>
            </a:br>
            <a:r>
              <a:rPr lang="en-US" dirty="0"/>
              <a:t>&gt;&gt;&gt; print(</a:t>
            </a:r>
            <a:r>
              <a:rPr lang="en-US" dirty="0" err="1"/>
              <a:t>my_dict.get</a:t>
            </a:r>
            <a:r>
              <a:rPr lang="en-US" dirty="0"/>
              <a:t>('address’))</a:t>
            </a:r>
            <a:br>
              <a:rPr lang="pl-PL" dirty="0"/>
            </a:br>
            <a:r>
              <a:rPr lang="en-US" dirty="0"/>
              <a:t>None</a:t>
            </a:r>
            <a:br>
              <a:rPr lang="pl-PL" dirty="0"/>
            </a:br>
            <a:r>
              <a:rPr lang="en-US" dirty="0"/>
              <a:t>&gt;&gt;&gt; print(</a:t>
            </a:r>
            <a:r>
              <a:rPr lang="en-US" dirty="0" err="1"/>
              <a:t>my_dict</a:t>
            </a:r>
            <a:r>
              <a:rPr lang="en-US" dirty="0"/>
              <a:t>['address’]) </a:t>
            </a:r>
            <a:br>
              <a:rPr lang="pl-PL" dirty="0"/>
            </a:br>
            <a:r>
              <a:rPr lang="en-US" dirty="0" err="1"/>
              <a:t>KeyError</a:t>
            </a:r>
            <a:r>
              <a:rPr lang="en-US" dirty="0"/>
              <a:t>: 'address'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15737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50DD53-06F2-9A8D-026D-0259FC59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Konwersje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2AF750-EDCA-80F8-DB1C-544F59D8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Zwykle dokonują się automatycznie, np.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&gt;&gt;&gt; 2+3.5</a:t>
            </a:r>
            <a:br>
              <a:rPr lang="pl-PL" dirty="0"/>
            </a:br>
            <a:r>
              <a:rPr lang="pl-PL" dirty="0"/>
              <a:t>5.5</a:t>
            </a:r>
          </a:p>
          <a:p>
            <a:r>
              <a:rPr lang="pl-PL" dirty="0"/>
              <a:t>Jeśli chcemy być pewni zawsze możemy napisać np.</a:t>
            </a:r>
            <a:br>
              <a:rPr lang="pl-PL" dirty="0"/>
            </a:br>
            <a:br>
              <a:rPr lang="pl-PL" dirty="0"/>
            </a:br>
            <a:r>
              <a:rPr lang="pt-BR" dirty="0"/>
              <a:t>float(x), str(n), tuple(lista)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66809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93609B-97C7-C074-F495-CFA0D38F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7C026C-A7CC-F4AE-260B-85ACA3F7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13199"/>
            <a:ext cx="11641137" cy="3979625"/>
          </a:xfrm>
        </p:spPr>
        <p:txBody>
          <a:bodyPr>
            <a:normAutofit/>
          </a:bodyPr>
          <a:lstStyle/>
          <a:p>
            <a:r>
              <a:rPr lang="pl-PL" dirty="0"/>
              <a:t>Działają wszędzie gdzie to ma sens</a:t>
            </a:r>
          </a:p>
          <a:p>
            <a:r>
              <a:rPr lang="pl-PL" dirty="0"/>
              <a:t>Przypisanie:</a:t>
            </a:r>
            <a:r>
              <a:rPr lang="en-US" dirty="0"/>
              <a:t> =</a:t>
            </a:r>
            <a:r>
              <a:rPr lang="pl-PL" dirty="0"/>
              <a:t>,</a:t>
            </a:r>
            <a:r>
              <a:rPr lang="en-US" dirty="0"/>
              <a:t> +=, *=, /=, ...</a:t>
            </a:r>
          </a:p>
          <a:p>
            <a:r>
              <a:rPr lang="pl-PL" dirty="0"/>
              <a:t>Operatory arytmetyczne</a:t>
            </a:r>
            <a:r>
              <a:rPr lang="en-US" dirty="0"/>
              <a:t>: + , - , * , ** </a:t>
            </a:r>
            <a:r>
              <a:rPr lang="pl-PL" dirty="0"/>
              <a:t>(potęgowanie)</a:t>
            </a:r>
            <a:r>
              <a:rPr lang="en-US" dirty="0"/>
              <a:t>, / , // </a:t>
            </a:r>
            <a:r>
              <a:rPr lang="pl-PL" dirty="0"/>
              <a:t>(dzielenie całkowite)</a:t>
            </a:r>
            <a:r>
              <a:rPr lang="en-US" dirty="0"/>
              <a:t>, %</a:t>
            </a:r>
          </a:p>
          <a:p>
            <a:r>
              <a:rPr lang="pl-PL" dirty="0"/>
              <a:t>Operatory logiczne</a:t>
            </a:r>
            <a:r>
              <a:rPr lang="en-US" dirty="0"/>
              <a:t>: &gt; , &lt; , &gt;= , &lt;= , == , !=</a:t>
            </a:r>
          </a:p>
          <a:p>
            <a:r>
              <a:rPr lang="pl-PL" dirty="0"/>
              <a:t>Operatory logiczne można łączyć</a:t>
            </a:r>
            <a:r>
              <a:rPr lang="en-US" dirty="0"/>
              <a:t>: not , and , or</a:t>
            </a:r>
          </a:p>
          <a:p>
            <a:r>
              <a:rPr lang="pl-PL" dirty="0"/>
              <a:t>Operatory na pojedynczych bitach:</a:t>
            </a:r>
            <a:r>
              <a:rPr lang="en-US" dirty="0"/>
              <a:t> &amp; , | , ^ , ~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27709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E2ADDD-2C24-7A55-CD25-0FBEB9F1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</a:t>
            </a:r>
            <a:r>
              <a:rPr lang="pl-PL" dirty="0" err="1"/>
              <a:t>if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8AFE0D-773B-711B-97DE-6BCF151C9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# Najprostsza wersja:</a:t>
            </a:r>
            <a:br>
              <a:rPr lang="pl-PL" dirty="0"/>
            </a:br>
            <a:r>
              <a:rPr lang="en-US" dirty="0"/>
              <a:t>if conditions: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/>
              <a:t>statements</a:t>
            </a:r>
            <a:r>
              <a:rPr lang="pl-PL" dirty="0"/>
              <a:t> # to co wewnątrz </a:t>
            </a:r>
            <a:r>
              <a:rPr lang="pl-PL" dirty="0" err="1"/>
              <a:t>if</a:t>
            </a:r>
            <a:r>
              <a:rPr lang="pl-PL" dirty="0"/>
              <a:t> jest </a:t>
            </a:r>
            <a:r>
              <a:rPr lang="pl-PL" dirty="0" err="1"/>
              <a:t>wciete</a:t>
            </a:r>
            <a:endParaRPr lang="en-US" dirty="0"/>
          </a:p>
          <a:p>
            <a:r>
              <a:rPr lang="pl-PL" dirty="0"/>
              <a:t>Jeśli chcemy sprawdzać parę warunków pod rząd, możemy użyć konstrukcji </a:t>
            </a:r>
            <a:r>
              <a:rPr lang="pl-PL" dirty="0" err="1"/>
              <a:t>elif</a:t>
            </a:r>
            <a:r>
              <a:rPr lang="pl-PL" dirty="0"/>
              <a:t>:</a:t>
            </a:r>
            <a:br>
              <a:rPr lang="pl-PL" dirty="0"/>
            </a:br>
            <a:r>
              <a:rPr lang="en-US" dirty="0"/>
              <a:t>if expression1: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/>
              <a:t>statement(s)</a:t>
            </a:r>
            <a:br>
              <a:rPr lang="pl-PL" dirty="0"/>
            </a:br>
            <a:r>
              <a:rPr lang="en-US" dirty="0" err="1"/>
              <a:t>elif</a:t>
            </a:r>
            <a:r>
              <a:rPr lang="en-US" dirty="0"/>
              <a:t> expression2: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/>
              <a:t>statement(s)</a:t>
            </a:r>
            <a:br>
              <a:rPr lang="pl-PL" dirty="0"/>
            </a:br>
            <a:r>
              <a:rPr lang="en-US" dirty="0" err="1"/>
              <a:t>elif</a:t>
            </a:r>
            <a:r>
              <a:rPr lang="en-US" dirty="0"/>
              <a:t> expression3: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/>
              <a:t>statement(s)</a:t>
            </a:r>
            <a:br>
              <a:rPr lang="pl-PL" dirty="0"/>
            </a:br>
            <a:r>
              <a:rPr lang="en-US" dirty="0"/>
              <a:t>else: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/>
              <a:t>statement(s)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2908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1A6B13-BAE5-E419-10DA-BB9249C3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Pętla </a:t>
            </a:r>
            <a:r>
              <a:rPr lang="pl-PL" dirty="0" err="1"/>
              <a:t>while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FBCBFA-BC58-F3F0-9F7B-F7FB5E773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Wykonuje się w kółko dopóki spełniony jest warunek, np.</a:t>
            </a:r>
            <a:br>
              <a:rPr lang="pl-PL" dirty="0"/>
            </a:br>
            <a:br>
              <a:rPr lang="pl-PL" dirty="0"/>
            </a:br>
            <a:r>
              <a:rPr lang="en-US" dirty="0"/>
              <a:t>running= True</a:t>
            </a:r>
            <a:br>
              <a:rPr lang="pl-PL" dirty="0"/>
            </a:br>
            <a:r>
              <a:rPr lang="en-US" dirty="0"/>
              <a:t>while running:</a:t>
            </a:r>
            <a:r>
              <a:rPr lang="pl-PL" dirty="0"/>
              <a:t> # pamiętajmy o dwukropku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/>
              <a:t>running = statements()</a:t>
            </a:r>
            <a:br>
              <a:rPr lang="pl-PL" dirty="0"/>
            </a:br>
            <a:r>
              <a:rPr lang="en-US" dirty="0"/>
              <a:t>else:</a:t>
            </a:r>
            <a:r>
              <a:rPr lang="pl-PL" dirty="0"/>
              <a:t>                     # tutaj tez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/>
              <a:t>print</a:t>
            </a:r>
            <a:r>
              <a:rPr lang="pl-PL" dirty="0"/>
              <a:t>(</a:t>
            </a:r>
            <a:r>
              <a:rPr lang="en-US" dirty="0"/>
              <a:t>"End of while loop"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1222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1A6B13-BAE5-E419-10DA-BB9249C3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Pętla </a:t>
            </a:r>
            <a:r>
              <a:rPr lang="pl-PL" dirty="0" err="1"/>
              <a:t>while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FBCBFA-BC58-F3F0-9F7B-F7FB5E773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Przykład: program do wypisywania ciągu Fibonacciego:</a:t>
            </a:r>
            <a:br>
              <a:rPr lang="pl-PL" dirty="0"/>
            </a:br>
            <a:br>
              <a:rPr lang="pl-PL" dirty="0"/>
            </a:br>
            <a:r>
              <a:rPr lang="en-US" dirty="0"/>
              <a:t>a, b = 0, 1 # m</a:t>
            </a:r>
            <a:r>
              <a:rPr lang="pl-PL" dirty="0" err="1"/>
              <a:t>ożna</a:t>
            </a:r>
            <a:r>
              <a:rPr lang="pl-PL" dirty="0"/>
              <a:t> przypisywać wiele zmiennych naraz</a:t>
            </a:r>
            <a:br>
              <a:rPr lang="pl-PL" dirty="0"/>
            </a:br>
            <a:r>
              <a:rPr lang="en-US" dirty="0"/>
              <a:t>while b &lt; 10 : # </a:t>
            </a:r>
            <a:r>
              <a:rPr lang="pl-PL" dirty="0"/>
              <a:t>wszystkie wyrazy mniejsze od 10</a:t>
            </a:r>
            <a:br>
              <a:rPr lang="pl-PL" dirty="0"/>
            </a:br>
            <a:r>
              <a:rPr lang="pl-PL" dirty="0"/>
              <a:t>	p</a:t>
            </a:r>
            <a:r>
              <a:rPr lang="en-US" dirty="0" err="1"/>
              <a:t>rint</a:t>
            </a:r>
            <a:r>
              <a:rPr lang="pl-PL" dirty="0"/>
              <a:t>(</a:t>
            </a:r>
            <a:r>
              <a:rPr lang="en-US" dirty="0"/>
              <a:t>b</a:t>
            </a:r>
            <a:r>
              <a:rPr lang="pl-PL" dirty="0"/>
              <a:t>)</a:t>
            </a:r>
            <a:r>
              <a:rPr lang="en-US" dirty="0"/>
              <a:t> # </a:t>
            </a:r>
            <a:r>
              <a:rPr lang="pl-PL" dirty="0" err="1"/>
              <a:t>pamietajmy</a:t>
            </a:r>
            <a:r>
              <a:rPr lang="pl-PL" dirty="0"/>
              <a:t> o dwukropku i o </a:t>
            </a:r>
            <a:r>
              <a:rPr lang="pl-PL" dirty="0" err="1"/>
              <a:t>wcieciach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/>
              <a:t>a, b = b, </a:t>
            </a:r>
            <a:r>
              <a:rPr lang="en-US" dirty="0" err="1"/>
              <a:t>a+b</a:t>
            </a:r>
            <a:br>
              <a:rPr lang="pl-PL" dirty="0"/>
            </a:br>
            <a:r>
              <a:rPr lang="en-US" dirty="0"/>
              <a:t>print</a:t>
            </a:r>
            <a:r>
              <a:rPr lang="pl-PL" dirty="0"/>
              <a:t>(</a:t>
            </a:r>
            <a:r>
              <a:rPr lang="en-US" dirty="0"/>
              <a:t>„</a:t>
            </a:r>
            <a:r>
              <a:rPr lang="pl-PL" dirty="0"/>
              <a:t>Koniec</a:t>
            </a:r>
            <a:r>
              <a:rPr lang="en-US" dirty="0"/>
              <a:t>„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348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67B78C-9367-2BD1-5A4F-11506715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Pętla for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18C534-CC5D-532B-39F4-B0ADFA9A3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666875"/>
            <a:ext cx="11090274" cy="5191125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Ma strukturę ‚for </a:t>
            </a:r>
            <a:r>
              <a:rPr lang="pl-PL" dirty="0" err="1"/>
              <a:t>iterator</a:t>
            </a:r>
            <a:r>
              <a:rPr lang="pl-PL" dirty="0"/>
              <a:t> in </a:t>
            </a:r>
            <a:r>
              <a:rPr lang="pl-PL" dirty="0" err="1"/>
              <a:t>iterowanyZbior</a:t>
            </a:r>
            <a:r>
              <a:rPr lang="pl-PL" dirty="0"/>
              <a:t>:’, np.</a:t>
            </a:r>
          </a:p>
          <a:p>
            <a:r>
              <a:rPr lang="pl-PL" dirty="0"/>
              <a:t># </a:t>
            </a:r>
            <a:r>
              <a:rPr lang="pl-PL" dirty="0" err="1"/>
              <a:t>Przyklad</a:t>
            </a:r>
            <a:r>
              <a:rPr lang="en-US" dirty="0"/>
              <a:t> 1</a:t>
            </a:r>
            <a:br>
              <a:rPr lang="pl-PL" dirty="0"/>
            </a:br>
            <a:r>
              <a:rPr lang="en-US" dirty="0"/>
              <a:t>for l in "Python":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/>
              <a:t>print</a:t>
            </a:r>
            <a:r>
              <a:rPr lang="pl-PL" dirty="0"/>
              <a:t>(</a:t>
            </a:r>
            <a:r>
              <a:rPr lang="en-US" dirty="0"/>
              <a:t>"current letter:", l</a:t>
            </a:r>
            <a:r>
              <a:rPr lang="pl-PL" dirty="0"/>
              <a:t>)</a:t>
            </a:r>
            <a:endParaRPr lang="en-US" dirty="0"/>
          </a:p>
          <a:p>
            <a:r>
              <a:rPr lang="pl-PL" dirty="0"/>
              <a:t># </a:t>
            </a:r>
            <a:r>
              <a:rPr lang="pl-PL" dirty="0" err="1"/>
              <a:t>Przyklad</a:t>
            </a:r>
            <a:r>
              <a:rPr lang="en-US" dirty="0"/>
              <a:t> 2</a:t>
            </a:r>
            <a:br>
              <a:rPr lang="pl-PL" dirty="0"/>
            </a:br>
            <a:r>
              <a:rPr lang="en-US" dirty="0"/>
              <a:t>fruits = [„</a:t>
            </a:r>
            <a:r>
              <a:rPr lang="pl-PL" dirty="0" err="1"/>
              <a:t>papaya</a:t>
            </a:r>
            <a:r>
              <a:rPr lang="en-US" dirty="0"/>
              <a:t>", „</a:t>
            </a:r>
            <a:r>
              <a:rPr lang="pl-PL" dirty="0" err="1"/>
              <a:t>maracuya</a:t>
            </a:r>
            <a:r>
              <a:rPr lang="en-US" dirty="0"/>
              <a:t>", "mango"</a:t>
            </a:r>
            <a:r>
              <a:rPr lang="pl-PL" dirty="0"/>
              <a:t>, </a:t>
            </a:r>
            <a:r>
              <a:rPr lang="en-US" dirty="0"/>
              <a:t>"</a:t>
            </a:r>
            <a:r>
              <a:rPr lang="pl-PL" dirty="0" err="1"/>
              <a:t>pineapple</a:t>
            </a:r>
            <a:r>
              <a:rPr lang="pl-PL" dirty="0"/>
              <a:t>”</a:t>
            </a:r>
            <a:r>
              <a:rPr lang="en-US" dirty="0"/>
              <a:t>]</a:t>
            </a:r>
            <a:br>
              <a:rPr lang="pl-PL" dirty="0"/>
            </a:br>
            <a:r>
              <a:rPr lang="en-US" dirty="0"/>
              <a:t>for f in fruits: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/>
              <a:t>print</a:t>
            </a:r>
            <a:r>
              <a:rPr lang="pl-PL" dirty="0"/>
              <a:t>(</a:t>
            </a:r>
            <a:r>
              <a:rPr lang="en-US" dirty="0"/>
              <a:t>"current fruit :", f</a:t>
            </a:r>
            <a:r>
              <a:rPr lang="pl-PL" dirty="0"/>
              <a:t>)</a:t>
            </a:r>
            <a:endParaRPr lang="en-US" dirty="0"/>
          </a:p>
          <a:p>
            <a:r>
              <a:rPr lang="pl-PL" dirty="0"/>
              <a:t># </a:t>
            </a:r>
            <a:r>
              <a:rPr lang="pl-PL" dirty="0" err="1"/>
              <a:t>Przyklad</a:t>
            </a:r>
            <a:r>
              <a:rPr lang="en-US" dirty="0"/>
              <a:t> 3</a:t>
            </a:r>
            <a:br>
              <a:rPr lang="pl-PL" dirty="0"/>
            </a:br>
            <a:r>
              <a:rPr lang="en-US" dirty="0"/>
              <a:t>n = 5</a:t>
            </a:r>
            <a:br>
              <a:rPr lang="pl-PL" dirty="0"/>
            </a:b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range(n):</a:t>
            </a:r>
            <a:br>
              <a:rPr lang="pl-PL" dirty="0"/>
            </a:br>
            <a:r>
              <a:rPr lang="en-US" dirty="0"/>
              <a:t>print</a:t>
            </a:r>
            <a:r>
              <a:rPr lang="pl-PL" dirty="0"/>
              <a:t>(</a:t>
            </a:r>
            <a:r>
              <a:rPr lang="en-US" dirty="0"/>
              <a:t>"current index :", </a:t>
            </a:r>
            <a:r>
              <a:rPr lang="en-US" dirty="0" err="1"/>
              <a:t>i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314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DEB956-BE3A-B1C1-036F-74EB2365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Zasady oceniania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DF9371-BA4C-9C32-BE56-A33225230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744801"/>
          </a:xfrm>
        </p:spPr>
        <p:txBody>
          <a:bodyPr>
            <a:normAutofit lnSpcReduction="10000"/>
          </a:bodyPr>
          <a:lstStyle/>
          <a:p>
            <a:r>
              <a:rPr lang="pl-PL" dirty="0"/>
              <a:t>Ćwiczenia z zadaniami wysyłanymi na </a:t>
            </a:r>
            <a:r>
              <a:rPr lang="pl-PL" dirty="0" err="1"/>
              <a:t>Moodle</a:t>
            </a:r>
            <a:r>
              <a:rPr lang="pl-PL" dirty="0"/>
              <a:t>:</a:t>
            </a:r>
          </a:p>
          <a:p>
            <a:r>
              <a:rPr lang="pl-PL" dirty="0">
                <a:hlinkClick r:id="rId2"/>
              </a:rPr>
              <a:t>https://e.uksw.edu.pl/course/view.php?id=32351</a:t>
            </a:r>
            <a:endParaRPr lang="pl-PL" dirty="0"/>
          </a:p>
          <a:p>
            <a:r>
              <a:rPr lang="pl-PL"/>
              <a:t>Ostatnie </a:t>
            </a:r>
            <a:r>
              <a:rPr lang="pl-PL" dirty="0"/>
              <a:t>ćwiczenia w formie „egzaminu”</a:t>
            </a:r>
          </a:p>
          <a:p>
            <a:pPr lvl="1"/>
            <a:r>
              <a:rPr lang="pl-PL" dirty="0"/>
              <a:t>Średnia ocen z ćwiczeń daje ocenę końcową</a:t>
            </a:r>
            <a:endParaRPr lang="pl-PL" sz="2800" dirty="0"/>
          </a:p>
          <a:p>
            <a:pPr lvl="1">
              <a:buNone/>
            </a:pPr>
            <a:r>
              <a:rPr lang="pl-PL" sz="2800" dirty="0"/>
              <a:t>						&gt; 50 % 	3</a:t>
            </a:r>
            <a:br>
              <a:rPr lang="pl-PL" sz="2800" dirty="0"/>
            </a:br>
            <a:r>
              <a:rPr lang="pl-PL" sz="2800" dirty="0"/>
              <a:t>					&gt; 60 %	3+</a:t>
            </a:r>
            <a:br>
              <a:rPr lang="pl-PL" sz="2800" dirty="0"/>
            </a:br>
            <a:r>
              <a:rPr lang="pl-PL" sz="2800" dirty="0"/>
              <a:t>					&gt; 70%		4</a:t>
            </a:r>
            <a:br>
              <a:rPr lang="pl-PL" sz="2800" dirty="0"/>
            </a:br>
            <a:r>
              <a:rPr lang="pl-PL" sz="2800" dirty="0"/>
              <a:t>					&gt; 80%		4+</a:t>
            </a:r>
            <a:br>
              <a:rPr lang="pl-PL" sz="2800" dirty="0"/>
            </a:br>
            <a:r>
              <a:rPr lang="pl-PL" sz="2800" dirty="0"/>
              <a:t>					&gt; 90%		5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4721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1E9061-0453-CCA1-9087-4E111353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B0A388-6F24-AF85-ACAA-B5AD98E6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Funkcja to blok kodu, który możemy wywołać w dowolnym miejscu, np.</a:t>
            </a:r>
            <a:br>
              <a:rPr lang="pl-PL" dirty="0"/>
            </a:br>
            <a:r>
              <a:rPr lang="en-US" dirty="0"/>
              <a:t>def welcome():</a:t>
            </a:r>
            <a:r>
              <a:rPr lang="pl-PL" dirty="0"/>
              <a:t> # funkcje definiujemy słowem kluczowym def, na </a:t>
            </a:r>
            <a:r>
              <a:rPr lang="pl-PL" dirty="0" err="1"/>
              <a:t>koncu</a:t>
            </a:r>
            <a:r>
              <a:rPr lang="pl-PL" dirty="0"/>
              <a:t> mamy :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/>
              <a:t>print</a:t>
            </a:r>
            <a:r>
              <a:rPr lang="pl-PL" dirty="0"/>
              <a:t>(</a:t>
            </a:r>
            <a:r>
              <a:rPr lang="en-US" dirty="0"/>
              <a:t>"Hello World!„</a:t>
            </a:r>
            <a:r>
              <a:rPr lang="pl-PL" dirty="0"/>
              <a:t>) # </a:t>
            </a:r>
            <a:r>
              <a:rPr lang="pl-PL" dirty="0" err="1"/>
              <a:t>zawartosc</a:t>
            </a:r>
            <a:r>
              <a:rPr lang="pl-PL" dirty="0"/>
              <a:t> funkcji jest </a:t>
            </a:r>
            <a:r>
              <a:rPr lang="pl-PL" dirty="0" err="1"/>
              <a:t>wcieta</a:t>
            </a:r>
            <a:br>
              <a:rPr lang="pl-PL" dirty="0"/>
            </a:br>
            <a:r>
              <a:rPr lang="en-US" dirty="0"/>
              <a:t>welcome()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091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1E9061-0453-CCA1-9087-4E111353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z argumentami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B0A388-6F24-AF85-ACAA-B5AD98E6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Argumentom możemy (ale nie musimy) przypisać domyślne wartości, np.</a:t>
            </a:r>
            <a:br>
              <a:rPr lang="pl-PL" dirty="0"/>
            </a:br>
            <a:r>
              <a:rPr lang="pl-PL" dirty="0"/>
              <a:t>def </a:t>
            </a:r>
            <a:r>
              <a:rPr lang="pl-PL" dirty="0" err="1"/>
              <a:t>func</a:t>
            </a:r>
            <a:r>
              <a:rPr lang="pl-PL" dirty="0"/>
              <a:t>(a, b=5, c=10):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 err="1"/>
              <a:t>print</a:t>
            </a:r>
            <a:r>
              <a:rPr lang="pl-PL" dirty="0"/>
              <a:t>("a = ", a, "b = ", b, "c = ", c)</a:t>
            </a:r>
            <a:br>
              <a:rPr lang="pl-PL" dirty="0"/>
            </a:br>
            <a:r>
              <a:rPr lang="pl-PL" dirty="0"/>
              <a:t>	return </a:t>
            </a:r>
            <a:r>
              <a:rPr lang="pl-PL" dirty="0" err="1"/>
              <a:t>a+b+c</a:t>
            </a:r>
            <a:br>
              <a:rPr lang="pl-PL" dirty="0"/>
            </a:br>
            <a:r>
              <a:rPr lang="pl-PL" dirty="0" err="1"/>
              <a:t>func</a:t>
            </a:r>
            <a:r>
              <a:rPr lang="pl-PL" dirty="0"/>
              <a:t>(3)               # </a:t>
            </a:r>
            <a:r>
              <a:rPr lang="pl-PL" dirty="0" err="1"/>
              <a:t>mozemy</a:t>
            </a:r>
            <a:r>
              <a:rPr lang="pl-PL" dirty="0"/>
              <a:t> </a:t>
            </a:r>
            <a:r>
              <a:rPr lang="pl-PL" dirty="0" err="1"/>
              <a:t>podac</a:t>
            </a:r>
            <a:r>
              <a:rPr lang="pl-PL" dirty="0"/>
              <a:t> tylko pierwszy argument, a</a:t>
            </a:r>
            <a:br>
              <a:rPr lang="pl-PL" dirty="0"/>
            </a:br>
            <a:r>
              <a:rPr lang="pl-PL" dirty="0" err="1"/>
              <a:t>func</a:t>
            </a:r>
            <a:r>
              <a:rPr lang="pl-PL" dirty="0"/>
              <a:t>(15, c=14) # </a:t>
            </a:r>
            <a:r>
              <a:rPr lang="pl-PL" dirty="0" err="1"/>
              <a:t>jesli</a:t>
            </a:r>
            <a:r>
              <a:rPr lang="pl-PL" dirty="0"/>
              <a:t> chcemy </a:t>
            </a:r>
            <a:r>
              <a:rPr lang="pl-PL" dirty="0" err="1"/>
              <a:t>pominac</a:t>
            </a:r>
            <a:r>
              <a:rPr lang="pl-PL" dirty="0"/>
              <a:t> drugi argument i </a:t>
            </a:r>
            <a:r>
              <a:rPr lang="pl-PL" dirty="0" err="1"/>
              <a:t>zostawic</a:t>
            </a:r>
            <a:r>
              <a:rPr lang="pl-PL" dirty="0"/>
              <a:t> b=5</a:t>
            </a:r>
            <a:br>
              <a:rPr lang="pl-PL" dirty="0"/>
            </a:br>
            <a:r>
              <a:rPr lang="pl-PL" dirty="0" err="1"/>
              <a:t>func</a:t>
            </a:r>
            <a:r>
              <a:rPr lang="pl-PL" dirty="0"/>
              <a:t>(c=50, a=40)</a:t>
            </a:r>
          </a:p>
        </p:txBody>
      </p:sp>
    </p:spTree>
    <p:extLst>
      <p:ext uri="{BB962C8B-B14F-4D97-AF65-F5344CB8AC3E}">
        <p14:creationId xmlns:p14="http://schemas.microsoft.com/office/powerpoint/2010/main" val="2707616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1E9061-0453-CCA1-9087-4E111353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z argumentami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B0A388-6F24-AF85-ACAA-B5AD98E6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Przykład: wyrazy ciągu Fibonacciego mniejsze od n (domyślnie 3):</a:t>
            </a:r>
            <a:br>
              <a:rPr lang="pl-PL" dirty="0"/>
            </a:br>
            <a:br>
              <a:rPr lang="pl-PL" dirty="0"/>
            </a:br>
            <a:r>
              <a:rPr lang="pt-BR" dirty="0"/>
              <a:t>def fib(n=3):</a:t>
            </a:r>
            <a:br>
              <a:rPr lang="pl-PL" dirty="0"/>
            </a:br>
            <a:r>
              <a:rPr lang="pl-PL" dirty="0"/>
              <a:t>	</a:t>
            </a:r>
            <a:r>
              <a:rPr lang="pt-BR" dirty="0"/>
              <a:t>a, b = 0, 1</a:t>
            </a:r>
            <a:br>
              <a:rPr lang="pl-PL" dirty="0"/>
            </a:br>
            <a:r>
              <a:rPr lang="pl-PL" dirty="0"/>
              <a:t>	</a:t>
            </a:r>
            <a:r>
              <a:rPr lang="pt-BR" dirty="0"/>
              <a:t>while </a:t>
            </a:r>
            <a:r>
              <a:rPr lang="pl-PL" dirty="0"/>
              <a:t>b</a:t>
            </a:r>
            <a:r>
              <a:rPr lang="pt-BR" dirty="0"/>
              <a:t> &lt; n:</a:t>
            </a:r>
            <a:br>
              <a:rPr lang="pl-PL" dirty="0"/>
            </a:br>
            <a:r>
              <a:rPr lang="pl-PL" dirty="0"/>
              <a:t>		</a:t>
            </a:r>
            <a:r>
              <a:rPr lang="pt-BR" dirty="0"/>
              <a:t>print</a:t>
            </a:r>
            <a:r>
              <a:rPr lang="pl-PL"/>
              <a:t>(</a:t>
            </a:r>
            <a:r>
              <a:rPr lang="pl-PL" dirty="0"/>
              <a:t>b</a:t>
            </a:r>
            <a:r>
              <a:rPr lang="pl-PL"/>
              <a:t>)</a:t>
            </a:r>
            <a:br>
              <a:rPr lang="pl-PL" dirty="0"/>
            </a:br>
            <a:r>
              <a:rPr lang="pl-PL" dirty="0"/>
              <a:t>		</a:t>
            </a:r>
            <a:r>
              <a:rPr lang="pt-BR" dirty="0"/>
              <a:t>a, b = b, a+b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9598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845FE8-64C2-747A-0F2D-5BFBA204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Dokumentacja (opisywanie kodu)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D06C8B-4119-0066-9331-6E4C993A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 maximum(x, y):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/>
              <a:t>"""Prints the bigger of two arguments""</a:t>
            </a:r>
            <a:r>
              <a:rPr lang="pl-PL" dirty="0"/>
              <a:t>"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/>
              <a:t>if x &gt; y:</a:t>
            </a:r>
            <a:br>
              <a:rPr lang="pl-PL" dirty="0"/>
            </a:br>
            <a:r>
              <a:rPr lang="pl-PL" dirty="0"/>
              <a:t>		</a:t>
            </a:r>
            <a:r>
              <a:rPr lang="en-US" dirty="0"/>
              <a:t>print</a:t>
            </a:r>
            <a:r>
              <a:rPr lang="pl-PL" dirty="0"/>
              <a:t>(</a:t>
            </a:r>
            <a:r>
              <a:rPr lang="en-US" dirty="0" err="1"/>
              <a:t>x,"is</a:t>
            </a:r>
            <a:r>
              <a:rPr lang="en-US" dirty="0"/>
              <a:t> bigger</a:t>
            </a:r>
            <a:r>
              <a:rPr lang="pl-PL" dirty="0"/>
              <a:t>”)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/>
              <a:t>else:</a:t>
            </a:r>
            <a:br>
              <a:rPr lang="pl-PL" dirty="0"/>
            </a:br>
            <a:r>
              <a:rPr lang="pl-PL" dirty="0"/>
              <a:t>		</a:t>
            </a:r>
            <a:r>
              <a:rPr lang="en-US" dirty="0"/>
              <a:t>print</a:t>
            </a:r>
            <a:r>
              <a:rPr lang="pl-PL" dirty="0"/>
              <a:t>(</a:t>
            </a:r>
            <a:r>
              <a:rPr lang="en-US" dirty="0" err="1"/>
              <a:t>y,"is</a:t>
            </a:r>
            <a:r>
              <a:rPr lang="en-US" dirty="0"/>
              <a:t> bigger</a:t>
            </a:r>
            <a:r>
              <a:rPr lang="pl-PL" dirty="0"/>
              <a:t>”)</a:t>
            </a:r>
            <a:br>
              <a:rPr lang="pl-PL" dirty="0"/>
            </a:br>
            <a:r>
              <a:rPr lang="en-US" dirty="0"/>
              <a:t>maximum(3, 5)</a:t>
            </a:r>
            <a:br>
              <a:rPr lang="pl-PL" dirty="0"/>
            </a:br>
            <a:r>
              <a:rPr lang="en-US" dirty="0"/>
              <a:t>help(maximum)</a:t>
            </a:r>
            <a:br>
              <a:rPr lang="pl-PL" dirty="0"/>
            </a:br>
            <a:r>
              <a:rPr lang="en-US" dirty="0"/>
              <a:t>maximum(’</a:t>
            </a:r>
            <a:r>
              <a:rPr lang="en-US" dirty="0" err="1"/>
              <a:t>ala’,’bob</a:t>
            </a:r>
            <a:r>
              <a:rPr lang="en-US" dirty="0"/>
              <a:t>’)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5791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D6C7F5-A1AC-F991-5BAD-460DC144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Zmienne lokalne i globalne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770A2A-54D1-619E-83ED-2BA0B2BA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f_loc</a:t>
            </a:r>
            <a:r>
              <a:rPr lang="en-US" dirty="0"/>
              <a:t>(x):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/>
              <a:t>print</a:t>
            </a:r>
            <a:r>
              <a:rPr lang="pl-PL" dirty="0"/>
              <a:t>(</a:t>
            </a:r>
            <a:r>
              <a:rPr lang="en-US" dirty="0"/>
              <a:t>’x is ’, x</a:t>
            </a:r>
            <a:r>
              <a:rPr lang="pl-PL" dirty="0"/>
              <a:t>)</a:t>
            </a:r>
            <a:r>
              <a:rPr lang="en-US" dirty="0"/>
              <a:t> # </a:t>
            </a:r>
            <a:r>
              <a:rPr lang="pl-PL" dirty="0"/>
              <a:t>sprawdzamy ile x wynosi </a:t>
            </a:r>
            <a:r>
              <a:rPr lang="pl-PL" dirty="0" err="1"/>
              <a:t>wewnatrz</a:t>
            </a:r>
            <a:r>
              <a:rPr lang="pl-PL" dirty="0"/>
              <a:t> funkcji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/>
              <a:t>x = 2 </a:t>
            </a:r>
            <a:r>
              <a:rPr lang="pl-PL" dirty="0"/>
              <a:t>                  </a:t>
            </a:r>
            <a:r>
              <a:rPr lang="en-US" dirty="0"/>
              <a:t># </a:t>
            </a:r>
            <a:r>
              <a:rPr lang="pl-PL" dirty="0"/>
              <a:t>nadajemy zmiennej nowa </a:t>
            </a:r>
            <a:r>
              <a:rPr lang="pl-PL" dirty="0" err="1"/>
              <a:t>wartosc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/>
              <a:t>print</a:t>
            </a:r>
            <a:r>
              <a:rPr lang="pl-PL" dirty="0"/>
              <a:t>(</a:t>
            </a:r>
            <a:r>
              <a:rPr lang="en-US" dirty="0"/>
              <a:t>’lo</a:t>
            </a:r>
            <a:r>
              <a:rPr lang="pl-PL" dirty="0" err="1"/>
              <a:t>kalnie</a:t>
            </a:r>
            <a:r>
              <a:rPr lang="en-US" dirty="0"/>
              <a:t> x </a:t>
            </a:r>
            <a:r>
              <a:rPr lang="pl-PL" dirty="0"/>
              <a:t>wynosi</a:t>
            </a:r>
            <a:r>
              <a:rPr lang="en-US" dirty="0"/>
              <a:t> ’, x</a:t>
            </a:r>
            <a:r>
              <a:rPr lang="pl-PL" dirty="0"/>
              <a:t>)</a:t>
            </a:r>
            <a:br>
              <a:rPr lang="pl-PL" dirty="0"/>
            </a:br>
            <a:r>
              <a:rPr lang="en-US" dirty="0"/>
              <a:t>x = 50</a:t>
            </a:r>
            <a:br>
              <a:rPr lang="pl-PL" dirty="0"/>
            </a:br>
            <a:r>
              <a:rPr lang="en-US" dirty="0" err="1"/>
              <a:t>f_loc</a:t>
            </a:r>
            <a:r>
              <a:rPr lang="en-US" dirty="0"/>
              <a:t>(x)</a:t>
            </a:r>
            <a:br>
              <a:rPr lang="pl-PL" dirty="0"/>
            </a:br>
            <a:r>
              <a:rPr lang="en-US" dirty="0"/>
              <a:t>print</a:t>
            </a:r>
            <a:r>
              <a:rPr lang="pl-PL" dirty="0"/>
              <a:t>(</a:t>
            </a:r>
            <a:r>
              <a:rPr lang="en-US" dirty="0"/>
              <a:t>’</a:t>
            </a:r>
            <a:r>
              <a:rPr lang="pl-PL" dirty="0"/>
              <a:t>globalnie </a:t>
            </a:r>
            <a:r>
              <a:rPr lang="en-US" dirty="0"/>
              <a:t>x</a:t>
            </a:r>
            <a:r>
              <a:rPr lang="pl-PL" dirty="0"/>
              <a:t> wynosi</a:t>
            </a:r>
            <a:r>
              <a:rPr lang="en-US" dirty="0"/>
              <a:t>’, x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8891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D6C7F5-A1AC-F991-5BAD-460DC144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Zmienne lokalne i globalne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770A2A-54D1-619E-83ED-2BA0B2BA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f_loc</a:t>
            </a:r>
            <a:r>
              <a:rPr lang="en-US" dirty="0"/>
              <a:t>(x):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 err="1"/>
              <a:t>global</a:t>
            </a:r>
            <a:r>
              <a:rPr lang="pl-PL" dirty="0"/>
              <a:t> x            # deklaracja ze x jest globalny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/>
              <a:t>print</a:t>
            </a:r>
            <a:r>
              <a:rPr lang="pl-PL" dirty="0"/>
              <a:t>(</a:t>
            </a:r>
            <a:r>
              <a:rPr lang="en-US" dirty="0"/>
              <a:t>’x is ’, x</a:t>
            </a:r>
            <a:r>
              <a:rPr lang="pl-PL" dirty="0"/>
              <a:t>)</a:t>
            </a:r>
            <a:r>
              <a:rPr lang="en-US" dirty="0"/>
              <a:t> # </a:t>
            </a:r>
            <a:r>
              <a:rPr lang="pl-PL" dirty="0"/>
              <a:t>sprawdzamy ile x wynosi </a:t>
            </a:r>
            <a:r>
              <a:rPr lang="pl-PL" dirty="0" err="1"/>
              <a:t>wewnatrz</a:t>
            </a:r>
            <a:r>
              <a:rPr lang="pl-PL" dirty="0"/>
              <a:t> funkcji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/>
              <a:t>x = 2 </a:t>
            </a:r>
            <a:r>
              <a:rPr lang="pl-PL" dirty="0"/>
              <a:t>                  </a:t>
            </a:r>
            <a:r>
              <a:rPr lang="en-US" dirty="0"/>
              <a:t># </a:t>
            </a:r>
            <a:r>
              <a:rPr lang="pl-PL" dirty="0"/>
              <a:t>nadajemy zmiennej nowa </a:t>
            </a:r>
            <a:r>
              <a:rPr lang="pl-PL" dirty="0" err="1"/>
              <a:t>wartosc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/>
              <a:t>print</a:t>
            </a:r>
            <a:r>
              <a:rPr lang="pl-PL" dirty="0"/>
              <a:t>(</a:t>
            </a:r>
            <a:r>
              <a:rPr lang="en-US" dirty="0"/>
              <a:t>’lo</a:t>
            </a:r>
            <a:r>
              <a:rPr lang="pl-PL" dirty="0" err="1"/>
              <a:t>kalnie</a:t>
            </a:r>
            <a:r>
              <a:rPr lang="en-US" dirty="0"/>
              <a:t> x </a:t>
            </a:r>
            <a:r>
              <a:rPr lang="pl-PL" dirty="0"/>
              <a:t>wynosi</a:t>
            </a:r>
            <a:r>
              <a:rPr lang="en-US" dirty="0"/>
              <a:t> ’, x</a:t>
            </a:r>
            <a:r>
              <a:rPr lang="pl-PL" dirty="0"/>
              <a:t>)</a:t>
            </a:r>
            <a:br>
              <a:rPr lang="pl-PL" dirty="0"/>
            </a:br>
            <a:r>
              <a:rPr lang="en-US" dirty="0"/>
              <a:t>x = 50</a:t>
            </a:r>
            <a:br>
              <a:rPr lang="pl-PL" dirty="0"/>
            </a:br>
            <a:r>
              <a:rPr lang="en-US" dirty="0" err="1"/>
              <a:t>f_loc</a:t>
            </a:r>
            <a:r>
              <a:rPr lang="en-US" dirty="0"/>
              <a:t>(x)</a:t>
            </a:r>
            <a:br>
              <a:rPr lang="pl-PL" dirty="0"/>
            </a:br>
            <a:r>
              <a:rPr lang="en-US" dirty="0"/>
              <a:t>print</a:t>
            </a:r>
            <a:r>
              <a:rPr lang="pl-PL" dirty="0"/>
              <a:t>(</a:t>
            </a:r>
            <a:r>
              <a:rPr lang="en-US" dirty="0"/>
              <a:t>’</a:t>
            </a:r>
            <a:r>
              <a:rPr lang="pl-PL" dirty="0"/>
              <a:t>globalnie </a:t>
            </a:r>
            <a:r>
              <a:rPr lang="en-US" dirty="0"/>
              <a:t>x</a:t>
            </a:r>
            <a:r>
              <a:rPr lang="pl-PL" dirty="0"/>
              <a:t> wynosi</a:t>
            </a:r>
            <a:r>
              <a:rPr lang="en-US" dirty="0"/>
              <a:t>’, x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4487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131FC1-3B27-B9A7-F08C-4AD2EBCB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Biblioteki (moduły)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D0AA13-67F1-6132-5308-0D16E8818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13199"/>
            <a:ext cx="11364913" cy="4840051"/>
          </a:xfrm>
        </p:spPr>
        <p:txBody>
          <a:bodyPr>
            <a:normAutofit/>
          </a:bodyPr>
          <a:lstStyle/>
          <a:p>
            <a:r>
              <a:rPr lang="pl-PL" dirty="0"/>
              <a:t>Działają jak obiekty, tzn. dostajemy się do ich metod przy użyciu kropki</a:t>
            </a:r>
          </a:p>
          <a:p>
            <a:r>
              <a:rPr lang="pl-PL" dirty="0"/>
              <a:t>Importujemy je przy pomocy „import”, np.</a:t>
            </a:r>
            <a:br>
              <a:rPr lang="pl-PL" dirty="0"/>
            </a:br>
            <a:r>
              <a:rPr lang="en-US" dirty="0"/>
              <a:t>import sys</a:t>
            </a:r>
            <a:br>
              <a:rPr lang="pl-PL" dirty="0"/>
            </a:br>
            <a:r>
              <a:rPr lang="en-US" dirty="0"/>
              <a:t>print</a:t>
            </a:r>
            <a:r>
              <a:rPr lang="pl-PL" dirty="0"/>
              <a:t>(</a:t>
            </a:r>
            <a:r>
              <a:rPr lang="en-US" dirty="0"/>
              <a:t>’The command line arguments are:’</a:t>
            </a:r>
            <a:r>
              <a:rPr lang="pl-PL" dirty="0"/>
              <a:t>)</a:t>
            </a:r>
            <a:br>
              <a:rPr lang="pl-PL" dirty="0"/>
            </a:b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sys.argv</a:t>
            </a:r>
            <a:r>
              <a:rPr lang="en-US" dirty="0"/>
              <a:t>:</a:t>
            </a:r>
            <a:r>
              <a:rPr lang="pl-PL" dirty="0"/>
              <a:t> # atrybut </a:t>
            </a:r>
            <a:r>
              <a:rPr lang="pl-PL" dirty="0" err="1"/>
              <a:t>argv</a:t>
            </a:r>
            <a:r>
              <a:rPr lang="pl-PL" dirty="0"/>
              <a:t> zwraca wszystkie argumenty programu</a:t>
            </a:r>
            <a:br>
              <a:rPr lang="pl-PL" dirty="0"/>
            </a:br>
            <a:r>
              <a:rPr lang="pl-PL" dirty="0"/>
              <a:t>	</a:t>
            </a:r>
            <a:r>
              <a:rPr lang="en-US" dirty="0"/>
              <a:t>print</a:t>
            </a:r>
            <a:r>
              <a:rPr lang="pl-PL" dirty="0"/>
              <a:t>(i)</a:t>
            </a:r>
            <a:br>
              <a:rPr lang="pl-PL" dirty="0"/>
            </a:br>
            <a:r>
              <a:rPr lang="en-US" dirty="0"/>
              <a:t>print</a:t>
            </a:r>
            <a:r>
              <a:rPr lang="pl-PL" dirty="0"/>
              <a:t>(</a:t>
            </a:r>
            <a:r>
              <a:rPr lang="en-US" dirty="0"/>
              <a:t>’\</a:t>
            </a:r>
            <a:r>
              <a:rPr lang="en-US" dirty="0" err="1"/>
              <a:t>nThe</a:t>
            </a:r>
            <a:r>
              <a:rPr lang="en-US" dirty="0"/>
              <a:t> PYTHONPATH is’, </a:t>
            </a:r>
            <a:r>
              <a:rPr lang="en-US" dirty="0" err="1"/>
              <a:t>sys.path</a:t>
            </a:r>
            <a:r>
              <a:rPr lang="en-US" dirty="0"/>
              <a:t>, ’\n’</a:t>
            </a:r>
            <a:r>
              <a:rPr lang="pl-PL" dirty="0"/>
              <a:t>) # wypisujemy gdzie szuka </a:t>
            </a:r>
            <a:r>
              <a:rPr lang="pl-PL" dirty="0" err="1"/>
              <a:t>modulow</a:t>
            </a:r>
            <a:endParaRPr lang="pl-PL" dirty="0"/>
          </a:p>
          <a:p>
            <a:r>
              <a:rPr lang="pl-PL" dirty="0"/>
              <a:t>Powyższy skrypt z argumentami 1,2,3 uruchamiamy tak: </a:t>
            </a:r>
            <a:r>
              <a:rPr lang="pl-PL" dirty="0" err="1"/>
              <a:t>python</a:t>
            </a:r>
            <a:r>
              <a:rPr lang="pl-PL" dirty="0"/>
              <a:t> program.py 1 2 3</a:t>
            </a:r>
          </a:p>
          <a:p>
            <a:r>
              <a:rPr lang="pl-PL" dirty="0"/>
              <a:t>Nigdy nie nazywaj programu tak jak istniejący moduł!</a:t>
            </a:r>
          </a:p>
        </p:txBody>
      </p:sp>
    </p:spTree>
    <p:extLst>
      <p:ext uri="{BB962C8B-B14F-4D97-AF65-F5344CB8AC3E}">
        <p14:creationId xmlns:p14="http://schemas.microsoft.com/office/powerpoint/2010/main" val="1189728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81BD30-5463-3254-5590-BDA9C3B1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własnego modułu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95A100-4F51-4AA7-E280-979094DF5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# Nazwa pliku: mymodule.py</a:t>
            </a:r>
            <a:br>
              <a:rPr lang="pl-PL" dirty="0"/>
            </a:br>
            <a:r>
              <a:rPr lang="pl-PL" dirty="0"/>
              <a:t>def hi():</a:t>
            </a:r>
            <a:br>
              <a:rPr lang="pl-PL" dirty="0"/>
            </a:br>
            <a:r>
              <a:rPr lang="pl-PL" dirty="0"/>
              <a:t>	</a:t>
            </a:r>
            <a:r>
              <a:rPr lang="pl-PL" dirty="0" err="1"/>
              <a:t>print</a:t>
            </a:r>
            <a:r>
              <a:rPr lang="pl-PL" dirty="0"/>
              <a:t>("Hi,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me, </a:t>
            </a:r>
            <a:r>
              <a:rPr lang="pl-PL" dirty="0" err="1"/>
              <a:t>your</a:t>
            </a:r>
            <a:r>
              <a:rPr lang="pl-PL" dirty="0"/>
              <a:t> module!„)</a:t>
            </a:r>
            <a:br>
              <a:rPr lang="pl-PL" dirty="0"/>
            </a:br>
            <a:r>
              <a:rPr lang="pl-PL" dirty="0"/>
              <a:t>version = "0.1"</a:t>
            </a:r>
          </a:p>
          <a:p>
            <a:r>
              <a:rPr lang="pl-PL" dirty="0"/>
              <a:t># Nazwa pliku: mymodule_demo.py</a:t>
            </a:r>
            <a:br>
              <a:rPr lang="pl-PL" dirty="0"/>
            </a:br>
            <a:r>
              <a:rPr lang="pl-PL" dirty="0"/>
              <a:t>import </a:t>
            </a:r>
            <a:r>
              <a:rPr lang="pl-PL" dirty="0" err="1"/>
              <a:t>mymodule</a:t>
            </a:r>
            <a:r>
              <a:rPr lang="pl-PL" dirty="0"/>
              <a:t> as mm # </a:t>
            </a:r>
            <a:r>
              <a:rPr lang="pl-PL" dirty="0" err="1"/>
              <a:t>mozna</a:t>
            </a:r>
            <a:r>
              <a:rPr lang="pl-PL" dirty="0"/>
              <a:t> </a:t>
            </a:r>
            <a:r>
              <a:rPr lang="pl-PL" dirty="0" err="1"/>
              <a:t>importowac</a:t>
            </a:r>
            <a:r>
              <a:rPr lang="pl-PL" dirty="0"/>
              <a:t> pod inna nazwa</a:t>
            </a:r>
            <a:br>
              <a:rPr lang="pl-PL" dirty="0"/>
            </a:br>
            <a:r>
              <a:rPr lang="pl-PL" dirty="0" err="1"/>
              <a:t>mm.hi</a:t>
            </a:r>
            <a:r>
              <a:rPr lang="pl-PL" dirty="0"/>
              <a:t>()</a:t>
            </a:r>
            <a:br>
              <a:rPr lang="pl-PL" dirty="0"/>
            </a:br>
            <a:r>
              <a:rPr lang="pl-PL" dirty="0" err="1"/>
              <a:t>print</a:t>
            </a:r>
            <a:r>
              <a:rPr lang="pl-PL" dirty="0"/>
              <a:t>(’Version’, </a:t>
            </a:r>
            <a:r>
              <a:rPr lang="pl-PL" dirty="0" err="1"/>
              <a:t>mm.version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358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D4CEB4-0ED2-B705-29D0-5302FAB9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Wersje </a:t>
            </a:r>
            <a:r>
              <a:rPr lang="pl-PL" dirty="0" err="1"/>
              <a:t>Pythona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715DD0-ADD9-2496-E144-A0D8633FE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2 przestał być wspierany w 2020. roku, od teraz „działa” tylko </a:t>
            </a:r>
            <a:r>
              <a:rPr lang="pl-PL" dirty="0" err="1"/>
              <a:t>Python</a:t>
            </a:r>
            <a:r>
              <a:rPr lang="pl-PL" dirty="0"/>
              <a:t> 3</a:t>
            </a:r>
          </a:p>
          <a:p>
            <a:r>
              <a:rPr lang="pl-PL" dirty="0"/>
              <a:t>W </a:t>
            </a:r>
            <a:r>
              <a:rPr lang="pl-PL" dirty="0" err="1"/>
              <a:t>Python</a:t>
            </a:r>
            <a:r>
              <a:rPr lang="pl-PL" dirty="0"/>
              <a:t> 2 było np. </a:t>
            </a:r>
            <a:r>
              <a:rPr lang="pl-PL" dirty="0" err="1"/>
              <a:t>print</a:t>
            </a:r>
            <a:r>
              <a:rPr lang="pl-PL" dirty="0"/>
              <a:t> „hello”, teraz musi być </a:t>
            </a:r>
            <a:r>
              <a:rPr lang="pl-PL" dirty="0" err="1"/>
              <a:t>print</a:t>
            </a:r>
            <a:r>
              <a:rPr lang="pl-PL" dirty="0"/>
              <a:t>(„hello”)</a:t>
            </a:r>
            <a:br>
              <a:rPr lang="pl-PL" dirty="0"/>
            </a:br>
            <a:r>
              <a:rPr lang="pl-PL" dirty="0" err="1"/>
              <a:t>print</a:t>
            </a:r>
            <a:r>
              <a:rPr lang="pl-PL" dirty="0"/>
              <a:t> jest funkcją, więc jej argumenty powinny być w nawiasie</a:t>
            </a:r>
          </a:p>
          <a:p>
            <a:r>
              <a:rPr lang="pl-PL" dirty="0"/>
              <a:t>W </a:t>
            </a:r>
            <a:r>
              <a:rPr lang="pl-PL" dirty="0" err="1"/>
              <a:t>Python</a:t>
            </a:r>
            <a:r>
              <a:rPr lang="pl-PL" dirty="0"/>
              <a:t> 2 stringi mogły zawierać tylko znaki ASCII, w </a:t>
            </a:r>
            <a:r>
              <a:rPr lang="pl-PL" dirty="0" err="1"/>
              <a:t>Python</a:t>
            </a:r>
            <a:r>
              <a:rPr lang="pl-PL" dirty="0"/>
              <a:t> 3 już całe UTF8</a:t>
            </a:r>
          </a:p>
          <a:p>
            <a:r>
              <a:rPr lang="pl-PL" dirty="0"/>
              <a:t>Biblioteki z </a:t>
            </a:r>
            <a:r>
              <a:rPr lang="pl-PL" dirty="0" err="1"/>
              <a:t>Pythona</a:t>
            </a:r>
            <a:r>
              <a:rPr lang="pl-PL" dirty="0"/>
              <a:t> 2 nie działają w </a:t>
            </a:r>
            <a:r>
              <a:rPr lang="pl-PL" dirty="0" err="1"/>
              <a:t>Pythonie</a:t>
            </a:r>
            <a:r>
              <a:rPr lang="pl-PL" dirty="0"/>
              <a:t> 3</a:t>
            </a:r>
          </a:p>
          <a:p>
            <a:r>
              <a:rPr lang="pl-PL" dirty="0"/>
              <a:t>Dzielenie liczb całkowitych w </a:t>
            </a:r>
            <a:r>
              <a:rPr lang="pl-PL" dirty="0" err="1"/>
              <a:t>Pythonie</a:t>
            </a:r>
            <a:r>
              <a:rPr lang="pl-PL" dirty="0"/>
              <a:t> 2 zwraca liczbę całkowitą (zaokrągloną w dół), a w </a:t>
            </a:r>
            <a:r>
              <a:rPr lang="pl-PL" dirty="0" err="1"/>
              <a:t>Pythonie</a:t>
            </a:r>
            <a:r>
              <a:rPr lang="pl-PL" dirty="0"/>
              <a:t> 3 liczbę zmiennoprzecinkową (chyba że użyjemy //) </a:t>
            </a:r>
          </a:p>
        </p:txBody>
      </p:sp>
    </p:spTree>
    <p:extLst>
      <p:ext uri="{BB962C8B-B14F-4D97-AF65-F5344CB8AC3E}">
        <p14:creationId xmlns:p14="http://schemas.microsoft.com/office/powerpoint/2010/main" val="3769385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1B1F83-25E2-EEA7-6A18-CEAA101C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CE90C6-4EDF-16CC-F145-D22602CBA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Jeśli wysyłasz jakiś plik na </a:t>
            </a:r>
            <a:r>
              <a:rPr lang="pl-PL" dirty="0" err="1"/>
              <a:t>Moodle</a:t>
            </a:r>
            <a:r>
              <a:rPr lang="pl-PL" dirty="0"/>
              <a:t>, pamiętaj:</a:t>
            </a:r>
          </a:p>
          <a:p>
            <a:pPr lvl="1"/>
            <a:r>
              <a:rPr lang="pl-PL" dirty="0"/>
              <a:t>W nazwie pliku powinno być imię i nazwisko (a przynajmniej inicjały)</a:t>
            </a:r>
          </a:p>
          <a:p>
            <a:pPr lvl="1"/>
            <a:r>
              <a:rPr lang="pl-PL" dirty="0"/>
              <a:t>Unikaj rozszerzenia .</a:t>
            </a:r>
            <a:r>
              <a:rPr lang="pl-PL" dirty="0" err="1"/>
              <a:t>py</a:t>
            </a:r>
            <a:r>
              <a:rPr lang="pl-PL" dirty="0"/>
              <a:t> (jest czasem blokowane), lepiej zostaw .txt</a:t>
            </a:r>
          </a:p>
          <a:p>
            <a:r>
              <a:rPr lang="pl-PL" dirty="0"/>
              <a:t>Zwykle będzie 5 dni na przesłanie rozwiązania</a:t>
            </a:r>
          </a:p>
          <a:p>
            <a:r>
              <a:rPr lang="pl-PL" dirty="0"/>
              <a:t>Zaliczanie na podstawie rozwiązanych zadań, nie </a:t>
            </a:r>
            <a:r>
              <a:rPr lang="pl-PL"/>
              <a:t>wymagam obecności</a:t>
            </a:r>
          </a:p>
        </p:txBody>
      </p:sp>
    </p:spTree>
    <p:extLst>
      <p:ext uri="{BB962C8B-B14F-4D97-AF65-F5344CB8AC3E}">
        <p14:creationId xmlns:p14="http://schemas.microsoft.com/office/powerpoint/2010/main" val="405531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10E0C1-60AA-7182-3DD0-C74E1052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pl-PL" dirty="0" err="1"/>
              <a:t>Python</a:t>
            </a:r>
            <a:r>
              <a:rPr lang="pl-PL" dirty="0"/>
              <a:t> – czemu się go uczyć?</a:t>
            </a:r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C960C392-0CF1-6652-75A2-9FB3284E9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041016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06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510E0C1-60AA-7182-3DD0-C74E1052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37140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Python – czemu się go uczyć?</a:t>
            </a:r>
          </a:p>
        </p:txBody>
      </p:sp>
      <p:pic>
        <p:nvPicPr>
          <p:cNvPr id="1026" name="Picture 2" descr="TIOBE Index for Python">
            <a:extLst>
              <a:ext uri="{FF2B5EF4-FFF2-40B4-BE49-F238E27FC236}">
                <a16:creationId xmlns:a16="http://schemas.microsoft.com/office/drawing/2014/main" id="{17D27752-D310-503A-566D-7D70F9214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266" y="3043377"/>
            <a:ext cx="6371409" cy="3265347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28B5904-3940-97DF-0B9C-D3113F02F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68" t="11407" r="41166" b="8010"/>
          <a:stretch/>
        </p:blipFill>
        <p:spPr>
          <a:xfrm>
            <a:off x="7140575" y="1869440"/>
            <a:ext cx="5060020" cy="4439285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36EFB2-F857-224D-CF9B-125F27C0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7A5B8C-D916-09EC-6254-78A32A06B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Nazwa pochodzi od Monty </a:t>
            </a:r>
            <a:r>
              <a:rPr lang="pl-PL" dirty="0" err="1"/>
              <a:t>Pythona</a:t>
            </a:r>
            <a:r>
              <a:rPr lang="pl-PL" dirty="0"/>
              <a:t> </a:t>
            </a:r>
          </a:p>
          <a:p>
            <a:r>
              <a:rPr lang="pl-PL" dirty="0"/>
              <a:t>Guido van </a:t>
            </a:r>
            <a:r>
              <a:rPr lang="pl-PL" dirty="0" err="1"/>
              <a:t>Rossum</a:t>
            </a:r>
            <a:r>
              <a:rPr lang="pl-PL" dirty="0"/>
              <a:t>, 1989: „</a:t>
            </a:r>
            <a:r>
              <a:rPr lang="en-US" dirty="0"/>
              <a:t>I was looking for a</a:t>
            </a:r>
            <a:r>
              <a:rPr lang="pl-PL" dirty="0"/>
              <a:t> </a:t>
            </a:r>
            <a:r>
              <a:rPr lang="en-US" dirty="0"/>
              <a:t>“hobby” programming project that w</a:t>
            </a:r>
            <a:r>
              <a:rPr lang="pl-PL" dirty="0"/>
              <a:t>o</a:t>
            </a:r>
            <a:r>
              <a:rPr lang="en-US" dirty="0" err="1"/>
              <a:t>uld</a:t>
            </a:r>
            <a:r>
              <a:rPr lang="en-US" dirty="0"/>
              <a:t> keep</a:t>
            </a:r>
            <a:r>
              <a:rPr lang="pl-PL" dirty="0"/>
              <a:t> </a:t>
            </a:r>
            <a:r>
              <a:rPr lang="en-US" dirty="0"/>
              <a:t>me occupied during the week around</a:t>
            </a:r>
            <a:r>
              <a:rPr lang="pl-PL" dirty="0"/>
              <a:t> </a:t>
            </a:r>
            <a:r>
              <a:rPr lang="en-US" dirty="0"/>
              <a:t>Christmas. My office would be closed, but I</a:t>
            </a:r>
            <a:r>
              <a:rPr lang="pl-PL" dirty="0"/>
              <a:t> </a:t>
            </a:r>
            <a:r>
              <a:rPr lang="en-US" dirty="0"/>
              <a:t>had a home computer, and not much else on</a:t>
            </a:r>
            <a:r>
              <a:rPr lang="pl-PL" dirty="0"/>
              <a:t> </a:t>
            </a:r>
            <a:r>
              <a:rPr lang="en-US" dirty="0"/>
              <a:t>my hands. I decided to write an interpreter for</a:t>
            </a:r>
            <a:r>
              <a:rPr lang="pl-PL" dirty="0"/>
              <a:t> </a:t>
            </a:r>
            <a:r>
              <a:rPr lang="en-US" dirty="0"/>
              <a:t>the new scripting language I had been</a:t>
            </a:r>
            <a:r>
              <a:rPr lang="pl-PL" dirty="0"/>
              <a:t> </a:t>
            </a:r>
            <a:r>
              <a:rPr lang="en-US" dirty="0"/>
              <a:t>thinking about lately.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158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36EFB2-F857-224D-CF9B-125F27C0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- cechy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7A5B8C-D916-09EC-6254-78A32A06B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675049"/>
            <a:ext cx="11090274" cy="3979625"/>
          </a:xfrm>
        </p:spPr>
        <p:txBody>
          <a:bodyPr>
            <a:noAutofit/>
          </a:bodyPr>
          <a:lstStyle/>
          <a:p>
            <a:r>
              <a:rPr lang="pl-PL" dirty="0"/>
              <a:t>Interaktywny i interpretowany</a:t>
            </a:r>
          </a:p>
          <a:p>
            <a:r>
              <a:rPr lang="pl-PL" dirty="0"/>
              <a:t>Wysokopoziomowy</a:t>
            </a:r>
          </a:p>
          <a:p>
            <a:r>
              <a:rPr lang="pl-PL" dirty="0"/>
              <a:t>Obiektowy</a:t>
            </a:r>
          </a:p>
          <a:p>
            <a:r>
              <a:rPr lang="pl-PL" dirty="0"/>
              <a:t>Składnia wymusza czytelność (wcięcia)</a:t>
            </a:r>
          </a:p>
          <a:p>
            <a:r>
              <a:rPr lang="pl-PL" dirty="0"/>
              <a:t>Mnóstwo bibliotek które już robią to co chcesz</a:t>
            </a:r>
          </a:p>
          <a:p>
            <a:r>
              <a:rPr lang="pl-PL" dirty="0"/>
              <a:t>Przenośność  (kod będzie działał wszędzie, o ile wersje </a:t>
            </a:r>
            <a:r>
              <a:rPr lang="pl-PL" dirty="0" err="1"/>
              <a:t>Pythona</a:t>
            </a:r>
            <a:r>
              <a:rPr lang="pl-PL" dirty="0"/>
              <a:t> i bibliotek będą te same…)</a:t>
            </a:r>
          </a:p>
          <a:p>
            <a:r>
              <a:rPr lang="pl-PL" dirty="0"/>
              <a:t>Możliwość rozszerzenia o moduły z C++, </a:t>
            </a:r>
            <a:r>
              <a:rPr lang="pl-PL" dirty="0" err="1"/>
              <a:t>Fortrana</a:t>
            </a:r>
            <a:r>
              <a:rPr lang="pl-PL" dirty="0"/>
              <a:t> itd.</a:t>
            </a:r>
          </a:p>
        </p:txBody>
      </p:sp>
    </p:spTree>
    <p:extLst>
      <p:ext uri="{BB962C8B-B14F-4D97-AF65-F5344CB8AC3E}">
        <p14:creationId xmlns:p14="http://schemas.microsoft.com/office/powerpoint/2010/main" val="346573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E36EFB2-F857-224D-CF9B-125F27C0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pl-PL" dirty="0" err="1"/>
              <a:t>Python</a:t>
            </a:r>
            <a:r>
              <a:rPr lang="pl-PL" dirty="0"/>
              <a:t> - linki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Symbol zastępczy zawartości 4">
            <a:extLst>
              <a:ext uri="{FF2B5EF4-FFF2-40B4-BE49-F238E27FC236}">
                <a16:creationId xmlns:a16="http://schemas.microsoft.com/office/drawing/2014/main" id="{1E234B48-0BAF-13E1-2087-C724C70E39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263732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59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98D56-1707-3257-7745-F4830364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– skąd wziąć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96F8E3-77CA-1E49-299C-15A71BE3E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https://www.anaconda.com/products/distribution</a:t>
            </a:r>
            <a:endParaRPr lang="pl-PL" dirty="0"/>
          </a:p>
          <a:p>
            <a:pPr lvl="1"/>
            <a:r>
              <a:rPr lang="pl-PL" dirty="0"/>
              <a:t>Popularna wersja która ma już wiele bibliotek w standardzie</a:t>
            </a:r>
          </a:p>
          <a:p>
            <a:r>
              <a:rPr lang="pl-PL" dirty="0">
                <a:hlinkClick r:id="rId3"/>
              </a:rPr>
              <a:t>https://trinket.io/python3</a:t>
            </a:r>
            <a:endParaRPr lang="pl-PL" dirty="0"/>
          </a:p>
          <a:p>
            <a:pPr lvl="1"/>
            <a:r>
              <a:rPr lang="pl-PL" dirty="0"/>
              <a:t>Interpreter w przeglądarce</a:t>
            </a:r>
          </a:p>
          <a:p>
            <a:r>
              <a:rPr lang="pl-PL" dirty="0"/>
              <a:t>Na </a:t>
            </a:r>
            <a:r>
              <a:rPr lang="pl-PL" dirty="0" err="1"/>
              <a:t>Linuxie</a:t>
            </a:r>
            <a:r>
              <a:rPr lang="pl-PL" dirty="0"/>
              <a:t> jest od razu (w większości dystrybucji)</a:t>
            </a:r>
          </a:p>
        </p:txBody>
      </p:sp>
    </p:spTree>
    <p:extLst>
      <p:ext uri="{BB962C8B-B14F-4D97-AF65-F5344CB8AC3E}">
        <p14:creationId xmlns:p14="http://schemas.microsoft.com/office/powerpoint/2010/main" val="165303140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2546</Words>
  <Application>Microsoft Office PowerPoint</Application>
  <PresentationFormat>Panoramiczny</PresentationFormat>
  <Paragraphs>158</Paragraphs>
  <Slides>39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39</vt:i4>
      </vt:variant>
    </vt:vector>
  </HeadingPairs>
  <TitlesOfParts>
    <vt:vector size="44" baseType="lpstr">
      <vt:lpstr>Arial</vt:lpstr>
      <vt:lpstr>NimbusMonL-Regu</vt:lpstr>
      <vt:lpstr>Sitka Heading</vt:lpstr>
      <vt:lpstr>Source Sans Pro</vt:lpstr>
      <vt:lpstr>3DFloatVTI</vt:lpstr>
      <vt:lpstr>Programowanie w Pythonie</vt:lpstr>
      <vt:lpstr>Plan wykładu</vt:lpstr>
      <vt:lpstr>Zasady oceniania</vt:lpstr>
      <vt:lpstr>Python – czemu się go uczyć?</vt:lpstr>
      <vt:lpstr>Python – czemu się go uczyć?</vt:lpstr>
      <vt:lpstr>Python</vt:lpstr>
      <vt:lpstr>Python - cechy</vt:lpstr>
      <vt:lpstr>Python - linki</vt:lpstr>
      <vt:lpstr>Python – skąd wziąć</vt:lpstr>
      <vt:lpstr>Książki o Pythonie</vt:lpstr>
      <vt:lpstr>Odpalamy Pythona</vt:lpstr>
      <vt:lpstr>Słowa w Pythonie</vt:lpstr>
      <vt:lpstr>Zdania w Pythonie</vt:lpstr>
      <vt:lpstr>Zmienne</vt:lpstr>
      <vt:lpstr>Liczby zespolone</vt:lpstr>
      <vt:lpstr>Mutable vs Immutable</vt:lpstr>
      <vt:lpstr>Mutable vs Immutable</vt:lpstr>
      <vt:lpstr>Mutable vs Immutable</vt:lpstr>
      <vt:lpstr>Mutable vs Immutable</vt:lpstr>
      <vt:lpstr>Mutable vs Immutable</vt:lpstr>
      <vt:lpstr>Listy</vt:lpstr>
      <vt:lpstr>Tuple</vt:lpstr>
      <vt:lpstr>Słowniki</vt:lpstr>
      <vt:lpstr>Konwersje</vt:lpstr>
      <vt:lpstr>Operatory</vt:lpstr>
      <vt:lpstr>Instrukcja if</vt:lpstr>
      <vt:lpstr>Pętla while</vt:lpstr>
      <vt:lpstr>Pętla while</vt:lpstr>
      <vt:lpstr>Pętla for</vt:lpstr>
      <vt:lpstr>Funkcje</vt:lpstr>
      <vt:lpstr>Funkcje z argumentami</vt:lpstr>
      <vt:lpstr>Funkcje z argumentami</vt:lpstr>
      <vt:lpstr>Dokumentacja (opisywanie kodu)</vt:lpstr>
      <vt:lpstr>Zmienne lokalne i globalne</vt:lpstr>
      <vt:lpstr>Zmienne lokalne i globalne</vt:lpstr>
      <vt:lpstr>Biblioteki (moduły)</vt:lpstr>
      <vt:lpstr>Tworzenie własnego modułu</vt:lpstr>
      <vt:lpstr>Wersje Pythona</vt:lpstr>
      <vt:lpstr>Ćwiczenia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Pythonie</dc:title>
  <dc:creator>Łukasz Mioduszewski</dc:creator>
  <cp:lastModifiedBy>Łukasz Mioduszewski</cp:lastModifiedBy>
  <cp:revision>18</cp:revision>
  <dcterms:created xsi:type="dcterms:W3CDTF">2022-09-26T23:14:32Z</dcterms:created>
  <dcterms:modified xsi:type="dcterms:W3CDTF">2023-02-26T08:37:44Z</dcterms:modified>
</cp:coreProperties>
</file>