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82" r:id="rId20"/>
    <p:sldId id="283"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6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March 28,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6838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March 28,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4087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March 28,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2222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lvl1pPr>
              <a:defRPr sz="2600">
                <a:solidFill>
                  <a:schemeClr val="tx1"/>
                </a:solidFill>
              </a:defRPr>
            </a:lvl1pPr>
            <a:lvl2pPr>
              <a:defRPr sz="2400">
                <a:solidFill>
                  <a:schemeClr val="tx1"/>
                </a:solidFill>
              </a:defRPr>
            </a:lvl2pPr>
            <a:lvl3pPr>
              <a:defRPr sz="2000">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March 28,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6645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March 28,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693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March 28,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4185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March 28,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6305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March 28,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7612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March 28,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276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March 28,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9338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March 28,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7674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March 28,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92737962"/>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98AD51-805D-BDA0-08B4-2808EE9E2167}"/>
              </a:ext>
            </a:extLst>
          </p:cNvPr>
          <p:cNvSpPr>
            <a:spLocks noGrp="1"/>
          </p:cNvSpPr>
          <p:nvPr>
            <p:ph type="ctrTitle"/>
          </p:nvPr>
        </p:nvSpPr>
        <p:spPr>
          <a:xfrm>
            <a:off x="550862" y="549275"/>
            <a:ext cx="11487340" cy="1534160"/>
          </a:xfrm>
        </p:spPr>
        <p:txBody>
          <a:bodyPr wrap="square" anchor="ctr">
            <a:normAutofit fontScale="90000"/>
          </a:bodyPr>
          <a:lstStyle/>
          <a:p>
            <a:r>
              <a:rPr lang="pl-PL" sz="4800" dirty="0"/>
              <a:t>Programowanie w </a:t>
            </a:r>
            <a:r>
              <a:rPr lang="pl-PL" sz="4800" dirty="0" err="1"/>
              <a:t>Pythonie</a:t>
            </a:r>
            <a:br>
              <a:rPr lang="pl-PL" sz="4800" dirty="0"/>
            </a:br>
            <a:r>
              <a:rPr lang="pl-PL" sz="4800" dirty="0"/>
              <a:t>Więcej o listach, słownikach, zbiorach, stringach… </a:t>
            </a:r>
          </a:p>
        </p:txBody>
      </p:sp>
      <p:sp>
        <p:nvSpPr>
          <p:cNvPr id="3" name="Podtytuł 2">
            <a:extLst>
              <a:ext uri="{FF2B5EF4-FFF2-40B4-BE49-F238E27FC236}">
                <a16:creationId xmlns:a16="http://schemas.microsoft.com/office/drawing/2014/main" id="{02DE5DB4-7C6F-C8FE-AADE-83322B5375D9}"/>
              </a:ext>
            </a:extLst>
          </p:cNvPr>
          <p:cNvSpPr>
            <a:spLocks noGrp="1"/>
          </p:cNvSpPr>
          <p:nvPr>
            <p:ph type="subTitle" idx="1"/>
          </p:nvPr>
        </p:nvSpPr>
        <p:spPr>
          <a:xfrm>
            <a:off x="7140575" y="549275"/>
            <a:ext cx="4498976" cy="984885"/>
          </a:xfrm>
        </p:spPr>
        <p:txBody>
          <a:bodyPr anchor="ctr">
            <a:normAutofit/>
          </a:bodyPr>
          <a:lstStyle/>
          <a:p>
            <a:pPr algn="r"/>
            <a:r>
              <a:rPr lang="pl-PL" dirty="0">
                <a:solidFill>
                  <a:schemeClr val="tx1">
                    <a:alpha val="60000"/>
                  </a:schemeClr>
                </a:solidFill>
              </a:rPr>
              <a:t>Łukasz Mioduszewski, UKSW 2022</a:t>
            </a:r>
          </a:p>
        </p:txBody>
      </p:sp>
      <p:pic>
        <p:nvPicPr>
          <p:cNvPr id="16" name="Picture 3" descr="Neon — ozdobny okrąg 3W">
            <a:extLst>
              <a:ext uri="{FF2B5EF4-FFF2-40B4-BE49-F238E27FC236}">
                <a16:creationId xmlns:a16="http://schemas.microsoft.com/office/drawing/2014/main" id="{4D286319-78D2-2CE2-E23C-3259AD47F418}"/>
              </a:ext>
            </a:extLst>
          </p:cNvPr>
          <p:cNvPicPr>
            <a:picLocks noChangeAspect="1"/>
          </p:cNvPicPr>
          <p:nvPr/>
        </p:nvPicPr>
        <p:blipFill rotWithShape="1">
          <a:blip r:embed="rId2"/>
          <a:srcRect t="38214" b="7015"/>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Tree>
    <p:extLst>
      <p:ext uri="{BB962C8B-B14F-4D97-AF65-F5344CB8AC3E}">
        <p14:creationId xmlns:p14="http://schemas.microsoft.com/office/powerpoint/2010/main" val="138244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DBE469-8271-6DD2-04DC-8C0173E8F0D3}"/>
              </a:ext>
            </a:extLst>
          </p:cNvPr>
          <p:cNvSpPr>
            <a:spLocks noGrp="1"/>
          </p:cNvSpPr>
          <p:nvPr>
            <p:ph type="title"/>
          </p:nvPr>
        </p:nvSpPr>
        <p:spPr/>
        <p:txBody>
          <a:bodyPr/>
          <a:lstStyle/>
          <a:p>
            <a:r>
              <a:rPr lang="pl-PL" dirty="0"/>
              <a:t>Instrukcja del</a:t>
            </a:r>
          </a:p>
        </p:txBody>
      </p:sp>
      <p:pic>
        <p:nvPicPr>
          <p:cNvPr id="5" name="Obraz 4">
            <a:extLst>
              <a:ext uri="{FF2B5EF4-FFF2-40B4-BE49-F238E27FC236}">
                <a16:creationId xmlns:a16="http://schemas.microsoft.com/office/drawing/2014/main" id="{4C0C3483-BDA9-5DFA-90DE-50FD7D708C2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50862" y="2504890"/>
            <a:ext cx="4521432" cy="3587934"/>
          </a:xfrm>
          <a:prstGeom prst="rect">
            <a:avLst/>
          </a:prstGeom>
        </p:spPr>
      </p:pic>
      <p:sp>
        <p:nvSpPr>
          <p:cNvPr id="6" name="Prostokąt 5">
            <a:extLst>
              <a:ext uri="{FF2B5EF4-FFF2-40B4-BE49-F238E27FC236}">
                <a16:creationId xmlns:a16="http://schemas.microsoft.com/office/drawing/2014/main" id="{A21270A7-E60F-ADE6-BB40-3253EC07132F}"/>
              </a:ext>
            </a:extLst>
          </p:cNvPr>
          <p:cNvSpPr/>
          <p:nvPr/>
        </p:nvSpPr>
        <p:spPr>
          <a:xfrm>
            <a:off x="609713" y="5092117"/>
            <a:ext cx="4373348" cy="435088"/>
          </a:xfrm>
          <a:prstGeom prst="rect">
            <a:avLst/>
          </a:prstGeom>
          <a:solidFill>
            <a:srgbClr val="1A1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 name="Symbol zastępczy zawartości 2">
            <a:extLst>
              <a:ext uri="{FF2B5EF4-FFF2-40B4-BE49-F238E27FC236}">
                <a16:creationId xmlns:a16="http://schemas.microsoft.com/office/drawing/2014/main" id="{8B71BE70-9B31-048F-B524-9F4BA562AEDF}"/>
              </a:ext>
            </a:extLst>
          </p:cNvPr>
          <p:cNvSpPr>
            <a:spLocks noGrp="1"/>
          </p:cNvSpPr>
          <p:nvPr>
            <p:ph idx="1"/>
          </p:nvPr>
        </p:nvSpPr>
        <p:spPr>
          <a:xfrm>
            <a:off x="550863" y="1822552"/>
            <a:ext cx="11090274" cy="4211549"/>
          </a:xfrm>
        </p:spPr>
        <p:txBody>
          <a:bodyPr/>
          <a:lstStyle/>
          <a:p>
            <a:r>
              <a:rPr lang="pl-PL" dirty="0"/>
              <a:t>Usuwa element lub fragment listy…</a:t>
            </a:r>
          </a:p>
          <a:p>
            <a:endParaRPr lang="pl-PL" dirty="0"/>
          </a:p>
          <a:p>
            <a:endParaRPr lang="pl-PL" dirty="0"/>
          </a:p>
          <a:p>
            <a:endParaRPr lang="pl-PL" dirty="0"/>
          </a:p>
          <a:p>
            <a:endParaRPr lang="pl-PL" dirty="0"/>
          </a:p>
          <a:p>
            <a:r>
              <a:rPr lang="pl-PL" dirty="0"/>
              <a:t>… albo całą zmienną (nie można się potem do niej odwoływać)</a:t>
            </a:r>
          </a:p>
        </p:txBody>
      </p:sp>
    </p:spTree>
    <p:extLst>
      <p:ext uri="{BB962C8B-B14F-4D97-AF65-F5344CB8AC3E}">
        <p14:creationId xmlns:p14="http://schemas.microsoft.com/office/powerpoint/2010/main" val="372758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AA17310-5C75-5ABF-78B1-4F86125FB34B}"/>
              </a:ext>
            </a:extLst>
          </p:cNvPr>
          <p:cNvSpPr>
            <a:spLocks noGrp="1"/>
          </p:cNvSpPr>
          <p:nvPr>
            <p:ph type="title"/>
          </p:nvPr>
        </p:nvSpPr>
        <p:spPr/>
        <p:txBody>
          <a:bodyPr/>
          <a:lstStyle/>
          <a:p>
            <a:r>
              <a:rPr lang="pl-PL" dirty="0" err="1"/>
              <a:t>Tuple</a:t>
            </a:r>
            <a:r>
              <a:rPr lang="pl-PL" dirty="0"/>
              <a:t> - uzupełnienie</a:t>
            </a:r>
          </a:p>
        </p:txBody>
      </p:sp>
      <p:sp>
        <p:nvSpPr>
          <p:cNvPr id="3" name="Symbol zastępczy zawartości 2">
            <a:extLst>
              <a:ext uri="{FF2B5EF4-FFF2-40B4-BE49-F238E27FC236}">
                <a16:creationId xmlns:a16="http://schemas.microsoft.com/office/drawing/2014/main" id="{0F5FB734-C59F-378F-45BE-499D2E05A7F9}"/>
              </a:ext>
            </a:extLst>
          </p:cNvPr>
          <p:cNvSpPr>
            <a:spLocks noGrp="1"/>
          </p:cNvSpPr>
          <p:nvPr>
            <p:ph idx="1"/>
          </p:nvPr>
        </p:nvSpPr>
        <p:spPr/>
        <p:txBody>
          <a:bodyPr/>
          <a:lstStyle/>
          <a:p>
            <a:r>
              <a:rPr lang="pl-PL" dirty="0"/>
              <a:t>Listy, </a:t>
            </a:r>
            <a:r>
              <a:rPr lang="pl-PL" dirty="0" err="1"/>
              <a:t>tuple</a:t>
            </a:r>
            <a:r>
              <a:rPr lang="pl-PL" dirty="0"/>
              <a:t>, stringi, </a:t>
            </a:r>
            <a:r>
              <a:rPr lang="pl-PL" dirty="0" err="1"/>
              <a:t>range</a:t>
            </a:r>
            <a:r>
              <a:rPr lang="pl-PL" dirty="0"/>
              <a:t>() itd. to </a:t>
            </a:r>
            <a:r>
              <a:rPr lang="pl-PL" b="1" dirty="0"/>
              <a:t>sekwencje</a:t>
            </a:r>
          </a:p>
          <a:p>
            <a:r>
              <a:rPr lang="pl-PL" dirty="0"/>
              <a:t>Pusta </a:t>
            </a:r>
            <a:r>
              <a:rPr lang="pl-PL" dirty="0" err="1"/>
              <a:t>tupla</a:t>
            </a:r>
            <a:r>
              <a:rPr lang="pl-PL" dirty="0"/>
              <a:t> to po prostu (), ale jak stworzyć 1elementową </a:t>
            </a:r>
            <a:r>
              <a:rPr lang="pl-PL" dirty="0" err="1"/>
              <a:t>tuplę</a:t>
            </a:r>
            <a:r>
              <a:rPr lang="pl-PL" dirty="0"/>
              <a:t>?</a:t>
            </a:r>
          </a:p>
          <a:p>
            <a:pPr lvl="1"/>
            <a:r>
              <a:rPr lang="pl-PL" sz="2600" dirty="0"/>
              <a:t>x = 5, wystarczy, ale x = (5) to po prostu 5</a:t>
            </a:r>
          </a:p>
          <a:p>
            <a:r>
              <a:rPr lang="pl-PL" dirty="0"/>
              <a:t>x, y, z = sekwencja # działa dla jakiejkolwiek sekwencji</a:t>
            </a:r>
          </a:p>
        </p:txBody>
      </p:sp>
    </p:spTree>
    <p:extLst>
      <p:ext uri="{BB962C8B-B14F-4D97-AF65-F5344CB8AC3E}">
        <p14:creationId xmlns:p14="http://schemas.microsoft.com/office/powerpoint/2010/main" val="320265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6D8734-33FF-2BBE-F139-ADBC05F7F34D}"/>
              </a:ext>
            </a:extLst>
          </p:cNvPr>
          <p:cNvSpPr>
            <a:spLocks noGrp="1"/>
          </p:cNvSpPr>
          <p:nvPr>
            <p:ph type="title"/>
          </p:nvPr>
        </p:nvSpPr>
        <p:spPr/>
        <p:txBody>
          <a:bodyPr/>
          <a:lstStyle/>
          <a:p>
            <a:r>
              <a:rPr lang="pl-PL" dirty="0"/>
              <a:t>Zbiory - uzupełnienie</a:t>
            </a:r>
          </a:p>
        </p:txBody>
      </p:sp>
      <p:sp>
        <p:nvSpPr>
          <p:cNvPr id="3" name="Symbol zastępczy zawartości 2">
            <a:extLst>
              <a:ext uri="{FF2B5EF4-FFF2-40B4-BE49-F238E27FC236}">
                <a16:creationId xmlns:a16="http://schemas.microsoft.com/office/drawing/2014/main" id="{38583A31-02E4-0C20-783B-1D76898B524A}"/>
              </a:ext>
            </a:extLst>
          </p:cNvPr>
          <p:cNvSpPr>
            <a:spLocks noGrp="1"/>
          </p:cNvSpPr>
          <p:nvPr>
            <p:ph idx="1"/>
          </p:nvPr>
        </p:nvSpPr>
        <p:spPr/>
        <p:txBody>
          <a:bodyPr/>
          <a:lstStyle/>
          <a:p>
            <a:r>
              <a:rPr lang="pl-PL" dirty="0"/>
              <a:t>Pusty zbiór to set() a nie {} (to drugie to pusty słownik)</a:t>
            </a:r>
          </a:p>
          <a:p>
            <a:r>
              <a:rPr lang="pl-PL" dirty="0"/>
              <a:t>set(sekwencja) tworzy zbiór ze wszystkich elementów sekwencji, np.</a:t>
            </a:r>
            <a:br>
              <a:rPr lang="pl-PL" dirty="0"/>
            </a:br>
            <a:r>
              <a:rPr lang="pl-PL" dirty="0"/>
              <a:t>set((1,2,3)) # {1,2,3}</a:t>
            </a:r>
            <a:br>
              <a:rPr lang="pl-PL" dirty="0"/>
            </a:br>
            <a:r>
              <a:rPr lang="pl-PL" dirty="0"/>
              <a:t>set('123wielokrotne123') # {'t', '2', 'k', 'l', 'r', '3', 'n', 'i', 'w', 'o', '1', 'e'}</a:t>
            </a:r>
          </a:p>
          <a:p>
            <a:r>
              <a:rPr lang="pl-PL" dirty="0"/>
              <a:t>Analogicznie do wyrażeń listowych są też wyrażenia zbiorowe:</a:t>
            </a:r>
          </a:p>
        </p:txBody>
      </p:sp>
      <p:pic>
        <p:nvPicPr>
          <p:cNvPr id="5" name="Obraz 4">
            <a:extLst>
              <a:ext uri="{FF2B5EF4-FFF2-40B4-BE49-F238E27FC236}">
                <a16:creationId xmlns:a16="http://schemas.microsoft.com/office/drawing/2014/main" id="{0E35C8CC-7AB8-3295-AFB1-75D3DC37985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32751" y="4905322"/>
            <a:ext cx="7341654" cy="1187502"/>
          </a:xfrm>
          <a:prstGeom prst="rect">
            <a:avLst/>
          </a:prstGeom>
        </p:spPr>
      </p:pic>
    </p:spTree>
    <p:extLst>
      <p:ext uri="{BB962C8B-B14F-4D97-AF65-F5344CB8AC3E}">
        <p14:creationId xmlns:p14="http://schemas.microsoft.com/office/powerpoint/2010/main" val="303589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52D857-9014-5D88-BFB0-92A7AF894460}"/>
              </a:ext>
            </a:extLst>
          </p:cNvPr>
          <p:cNvSpPr>
            <a:spLocks noGrp="1"/>
          </p:cNvSpPr>
          <p:nvPr>
            <p:ph type="title"/>
          </p:nvPr>
        </p:nvSpPr>
        <p:spPr/>
        <p:txBody>
          <a:bodyPr/>
          <a:lstStyle/>
          <a:p>
            <a:r>
              <a:rPr lang="pl-PL" dirty="0"/>
              <a:t>Słowniki - uzupełnienie</a:t>
            </a:r>
          </a:p>
        </p:txBody>
      </p:sp>
      <p:sp>
        <p:nvSpPr>
          <p:cNvPr id="3" name="Symbol zastępczy zawartości 2">
            <a:extLst>
              <a:ext uri="{FF2B5EF4-FFF2-40B4-BE49-F238E27FC236}">
                <a16:creationId xmlns:a16="http://schemas.microsoft.com/office/drawing/2014/main" id="{E6612360-A180-1BA5-2779-D222ED8C4C14}"/>
              </a:ext>
            </a:extLst>
          </p:cNvPr>
          <p:cNvSpPr>
            <a:spLocks noGrp="1"/>
          </p:cNvSpPr>
          <p:nvPr>
            <p:ph idx="1"/>
          </p:nvPr>
        </p:nvSpPr>
        <p:spPr>
          <a:xfrm>
            <a:off x="550863" y="2113199"/>
            <a:ext cx="11090274" cy="4111432"/>
          </a:xfrm>
        </p:spPr>
        <p:txBody>
          <a:bodyPr>
            <a:normAutofit/>
          </a:bodyPr>
          <a:lstStyle/>
          <a:p>
            <a:r>
              <a:rPr lang="pl-PL" dirty="0"/>
              <a:t>Można usuwać pary klucz-wartość poleceniem del</a:t>
            </a:r>
          </a:p>
          <a:p>
            <a:r>
              <a:rPr lang="pl-PL" dirty="0"/>
              <a:t>Lista kluczy to list(słownik), posortowana lista kluczy to </a:t>
            </a:r>
            <a:r>
              <a:rPr lang="pl-PL" dirty="0" err="1"/>
              <a:t>sorted</a:t>
            </a:r>
            <a:r>
              <a:rPr lang="pl-PL" dirty="0"/>
              <a:t>(słownik)</a:t>
            </a:r>
          </a:p>
          <a:p>
            <a:r>
              <a:rPr lang="pl-PL" dirty="0" err="1"/>
              <a:t>dict</a:t>
            </a:r>
            <a:r>
              <a:rPr lang="pl-PL" dirty="0"/>
              <a:t>() potrzebuje listy 2elementowych </a:t>
            </a:r>
            <a:r>
              <a:rPr lang="pl-PL" dirty="0" err="1"/>
              <a:t>tupli</a:t>
            </a:r>
            <a:r>
              <a:rPr lang="pl-PL" dirty="0"/>
              <a:t>: </a:t>
            </a:r>
            <a:r>
              <a:rPr lang="en-US" dirty="0" err="1"/>
              <a:t>dict</a:t>
            </a:r>
            <a:r>
              <a:rPr lang="en-US" dirty="0"/>
              <a:t>([('</a:t>
            </a:r>
            <a:r>
              <a:rPr lang="pl-PL" dirty="0"/>
              <a:t>a</a:t>
            </a:r>
            <a:r>
              <a:rPr lang="en-US" dirty="0"/>
              <a:t>', 4), ('g', 1), ('j', 8)])</a:t>
            </a:r>
            <a:br>
              <a:rPr lang="pl-PL" dirty="0"/>
            </a:br>
            <a:r>
              <a:rPr lang="pl-PL" dirty="0"/>
              <a:t>albo </a:t>
            </a:r>
            <a:r>
              <a:rPr lang="pl-PL" dirty="0" err="1"/>
              <a:t>przypisań</a:t>
            </a:r>
            <a:r>
              <a:rPr lang="pl-PL" dirty="0"/>
              <a:t>: </a:t>
            </a:r>
            <a:r>
              <a:rPr lang="pl-PL" dirty="0" err="1"/>
              <a:t>dict</a:t>
            </a:r>
            <a:r>
              <a:rPr lang="pl-PL" dirty="0"/>
              <a:t>(a=4, g=1, j=8)</a:t>
            </a:r>
          </a:p>
          <a:p>
            <a:r>
              <a:rPr lang="pl-PL" dirty="0"/>
              <a:t>Są też wyrażenia słownikowe, np. </a:t>
            </a:r>
            <a:r>
              <a:rPr lang="en-US" dirty="0"/>
              <a:t>{x: x**2 for x in (2, 4, 6)}</a:t>
            </a:r>
            <a:endParaRPr lang="pl-PL" dirty="0"/>
          </a:p>
          <a:p>
            <a:r>
              <a:rPr lang="pl-PL" dirty="0"/>
              <a:t>Metoda </a:t>
            </a:r>
            <a:r>
              <a:rPr lang="pl-PL" dirty="0" err="1"/>
              <a:t>items</a:t>
            </a:r>
            <a:r>
              <a:rPr lang="pl-PL" dirty="0"/>
              <a:t>() pozwala iterować naraz po kluczach i wartościach, </a:t>
            </a:r>
            <a:r>
              <a:rPr lang="pl-PL" dirty="0" err="1"/>
              <a:t>np</a:t>
            </a:r>
            <a:r>
              <a:rPr lang="pl-PL" dirty="0"/>
              <a:t>:</a:t>
            </a:r>
            <a:br>
              <a:rPr lang="pl-PL" dirty="0"/>
            </a:br>
            <a:r>
              <a:rPr lang="en-US" dirty="0"/>
              <a:t>&gt;&gt;&gt; for k, v in </a:t>
            </a:r>
            <a:r>
              <a:rPr lang="pl-PL" dirty="0"/>
              <a:t>słownik</a:t>
            </a:r>
            <a:r>
              <a:rPr lang="en-US" dirty="0"/>
              <a:t>.items():</a:t>
            </a:r>
            <a:r>
              <a:rPr lang="pl-PL" dirty="0"/>
              <a:t> # k będzie kluczem a v wartością</a:t>
            </a:r>
          </a:p>
        </p:txBody>
      </p:sp>
    </p:spTree>
    <p:extLst>
      <p:ext uri="{BB962C8B-B14F-4D97-AF65-F5344CB8AC3E}">
        <p14:creationId xmlns:p14="http://schemas.microsoft.com/office/powerpoint/2010/main" val="200664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31B22D-6523-8DB4-05FA-AF2CCA1B7DD1}"/>
              </a:ext>
            </a:extLst>
          </p:cNvPr>
          <p:cNvSpPr>
            <a:spLocks noGrp="1"/>
          </p:cNvSpPr>
          <p:nvPr>
            <p:ph type="title"/>
          </p:nvPr>
        </p:nvSpPr>
        <p:spPr/>
        <p:txBody>
          <a:bodyPr/>
          <a:lstStyle/>
          <a:p>
            <a:r>
              <a:rPr lang="pl-PL" dirty="0"/>
              <a:t>Niektóre techniki pętli</a:t>
            </a:r>
          </a:p>
        </p:txBody>
      </p:sp>
      <p:sp>
        <p:nvSpPr>
          <p:cNvPr id="3" name="Symbol zastępczy zawartości 2">
            <a:extLst>
              <a:ext uri="{FF2B5EF4-FFF2-40B4-BE49-F238E27FC236}">
                <a16:creationId xmlns:a16="http://schemas.microsoft.com/office/drawing/2014/main" id="{D6086AA9-FC29-8039-7BAD-F3417DE3541F}"/>
              </a:ext>
            </a:extLst>
          </p:cNvPr>
          <p:cNvSpPr>
            <a:spLocks noGrp="1"/>
          </p:cNvSpPr>
          <p:nvPr>
            <p:ph idx="1"/>
          </p:nvPr>
        </p:nvSpPr>
        <p:spPr/>
        <p:txBody>
          <a:bodyPr/>
          <a:lstStyle/>
          <a:p>
            <a:r>
              <a:rPr lang="pl-PL" dirty="0"/>
              <a:t>Wiele sekwencji naraz? Użyjmy zip: </a:t>
            </a:r>
            <a:r>
              <a:rPr lang="en-US" dirty="0"/>
              <a:t>for q, a in zip(questions, answers):</a:t>
            </a:r>
            <a:endParaRPr lang="pl-PL" dirty="0"/>
          </a:p>
          <a:p>
            <a:r>
              <a:rPr lang="pl-PL" dirty="0"/>
              <a:t>Odwracanie kolejności funkcją </a:t>
            </a:r>
            <a:r>
              <a:rPr lang="pl-PL" dirty="0" err="1"/>
              <a:t>reversed</a:t>
            </a:r>
            <a:r>
              <a:rPr lang="pl-PL" dirty="0"/>
              <a:t>(), sortowanie funkcją </a:t>
            </a:r>
            <a:r>
              <a:rPr lang="pl-PL" dirty="0" err="1"/>
              <a:t>sorted</a:t>
            </a:r>
            <a:r>
              <a:rPr lang="pl-PL" dirty="0"/>
              <a:t>()</a:t>
            </a:r>
          </a:p>
          <a:p>
            <a:r>
              <a:rPr lang="pl-PL" dirty="0"/>
              <a:t>Chcemy pozbyć się duplikatów? Zrzutujmy naszą sekwencję na set()</a:t>
            </a:r>
          </a:p>
          <a:p>
            <a:r>
              <a:rPr lang="pl-PL" dirty="0"/>
              <a:t>Jeśli chcemy modyfikować sekwencję, lepiej iterować po kopii</a:t>
            </a:r>
          </a:p>
        </p:txBody>
      </p:sp>
    </p:spTree>
    <p:extLst>
      <p:ext uri="{BB962C8B-B14F-4D97-AF65-F5344CB8AC3E}">
        <p14:creationId xmlns:p14="http://schemas.microsoft.com/office/powerpoint/2010/main" val="314701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B79F0E-90B8-91ED-5B24-95B58456C607}"/>
              </a:ext>
            </a:extLst>
          </p:cNvPr>
          <p:cNvSpPr>
            <a:spLocks noGrp="1"/>
          </p:cNvSpPr>
          <p:nvPr>
            <p:ph type="title"/>
          </p:nvPr>
        </p:nvSpPr>
        <p:spPr/>
        <p:txBody>
          <a:bodyPr/>
          <a:lstStyle/>
          <a:p>
            <a:r>
              <a:rPr lang="pl-PL" dirty="0"/>
              <a:t>Co można napisać po </a:t>
            </a:r>
            <a:r>
              <a:rPr lang="pl-PL" dirty="0" err="1"/>
              <a:t>if</a:t>
            </a:r>
            <a:r>
              <a:rPr lang="pl-PL" dirty="0"/>
              <a:t>?</a:t>
            </a:r>
          </a:p>
        </p:txBody>
      </p:sp>
      <p:sp>
        <p:nvSpPr>
          <p:cNvPr id="3" name="Symbol zastępczy zawartości 2">
            <a:extLst>
              <a:ext uri="{FF2B5EF4-FFF2-40B4-BE49-F238E27FC236}">
                <a16:creationId xmlns:a16="http://schemas.microsoft.com/office/drawing/2014/main" id="{AC398358-F9FA-C0BF-434E-4AF6C62B1AB4}"/>
              </a:ext>
            </a:extLst>
          </p:cNvPr>
          <p:cNvSpPr>
            <a:spLocks noGrp="1"/>
          </p:cNvSpPr>
          <p:nvPr>
            <p:ph idx="1"/>
          </p:nvPr>
        </p:nvSpPr>
        <p:spPr/>
        <p:txBody>
          <a:bodyPr>
            <a:normAutofit/>
          </a:bodyPr>
          <a:lstStyle/>
          <a:p>
            <a:r>
              <a:rPr lang="pl-PL" dirty="0"/>
              <a:t>Nie tylko operatory logiczne, arytmetyczne itp. Także…</a:t>
            </a:r>
          </a:p>
          <a:p>
            <a:pPr lvl="1"/>
            <a:r>
              <a:rPr lang="pl-PL" dirty="0"/>
              <a:t>in oraz not in, np. </a:t>
            </a:r>
            <a:r>
              <a:rPr lang="pl-PL" dirty="0" err="1"/>
              <a:t>if</a:t>
            </a:r>
            <a:r>
              <a:rPr lang="pl-PL" dirty="0"/>
              <a:t> element not in zbiór: # test czy element nie należy do zbioru</a:t>
            </a:r>
          </a:p>
          <a:p>
            <a:pPr lvl="1"/>
            <a:r>
              <a:rPr lang="pl-PL" dirty="0" err="1"/>
              <a:t>is</a:t>
            </a:r>
            <a:r>
              <a:rPr lang="pl-PL" dirty="0"/>
              <a:t> oraz </a:t>
            </a:r>
            <a:r>
              <a:rPr lang="pl-PL" dirty="0" err="1"/>
              <a:t>is</a:t>
            </a:r>
            <a:r>
              <a:rPr lang="pl-PL" dirty="0"/>
              <a:t> not, np. </a:t>
            </a:r>
            <a:r>
              <a:rPr lang="pl-PL" dirty="0" err="1"/>
              <a:t>if</a:t>
            </a:r>
            <a:r>
              <a:rPr lang="pl-PL" dirty="0"/>
              <a:t> a </a:t>
            </a:r>
            <a:r>
              <a:rPr lang="pl-PL" dirty="0" err="1"/>
              <a:t>is</a:t>
            </a:r>
            <a:r>
              <a:rPr lang="pl-PL" dirty="0"/>
              <a:t> b: # test czy to TA SAMA zmienna, co innego niż ==, np.</a:t>
            </a:r>
            <a:br>
              <a:rPr lang="pl-PL" dirty="0"/>
            </a:br>
            <a:r>
              <a:rPr lang="en-US" dirty="0"/>
              <a:t>&gt;&gt;&gt; a = [5]</a:t>
            </a:r>
            <a:br>
              <a:rPr lang="pl-PL" dirty="0"/>
            </a:br>
            <a:r>
              <a:rPr lang="en-US" dirty="0"/>
              <a:t>&gt;&gt;&gt; b = [5]</a:t>
            </a:r>
            <a:br>
              <a:rPr lang="pl-PL" dirty="0"/>
            </a:br>
            <a:r>
              <a:rPr lang="en-US" dirty="0"/>
              <a:t>&gt;&gt;&gt; a is b</a:t>
            </a:r>
            <a:r>
              <a:rPr lang="pl-PL" dirty="0"/>
              <a:t> # gdyby to były zmienne </a:t>
            </a:r>
            <a:r>
              <a:rPr lang="pl-PL" dirty="0" err="1"/>
              <a:t>niemutowalne</a:t>
            </a:r>
            <a:r>
              <a:rPr lang="pl-PL" dirty="0"/>
              <a:t>, byłoby True</a:t>
            </a:r>
            <a:br>
              <a:rPr lang="pl-PL" dirty="0"/>
            </a:br>
            <a:r>
              <a:rPr lang="en-US" dirty="0"/>
              <a:t>False</a:t>
            </a:r>
            <a:br>
              <a:rPr lang="pl-PL" dirty="0"/>
            </a:br>
            <a:r>
              <a:rPr lang="en-US" dirty="0"/>
              <a:t>&gt;&gt;&gt; a == b</a:t>
            </a:r>
            <a:br>
              <a:rPr lang="pl-PL" dirty="0"/>
            </a:br>
            <a:r>
              <a:rPr lang="en-US" dirty="0"/>
              <a:t>True</a:t>
            </a:r>
            <a:endParaRPr lang="pl-PL" dirty="0"/>
          </a:p>
        </p:txBody>
      </p:sp>
    </p:spTree>
    <p:extLst>
      <p:ext uri="{BB962C8B-B14F-4D97-AF65-F5344CB8AC3E}">
        <p14:creationId xmlns:p14="http://schemas.microsoft.com/office/powerpoint/2010/main" val="686636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45703D-C893-A69B-4423-5E83F692CE55}"/>
              </a:ext>
            </a:extLst>
          </p:cNvPr>
          <p:cNvSpPr>
            <a:spLocks noGrp="1"/>
          </p:cNvSpPr>
          <p:nvPr>
            <p:ph type="title"/>
          </p:nvPr>
        </p:nvSpPr>
        <p:spPr/>
        <p:txBody>
          <a:bodyPr/>
          <a:lstStyle/>
          <a:p>
            <a:r>
              <a:rPr lang="pl-PL" dirty="0"/>
              <a:t>Operatory and i </a:t>
            </a:r>
            <a:r>
              <a:rPr lang="pl-PL" dirty="0" err="1"/>
              <a:t>or</a:t>
            </a:r>
            <a:endParaRPr lang="pl-PL" dirty="0"/>
          </a:p>
        </p:txBody>
      </p:sp>
      <p:sp>
        <p:nvSpPr>
          <p:cNvPr id="3" name="Symbol zastępczy zawartości 2">
            <a:extLst>
              <a:ext uri="{FF2B5EF4-FFF2-40B4-BE49-F238E27FC236}">
                <a16:creationId xmlns:a16="http://schemas.microsoft.com/office/drawing/2014/main" id="{01C41180-12C3-E164-864A-0FCDD3A24458}"/>
              </a:ext>
            </a:extLst>
          </p:cNvPr>
          <p:cNvSpPr>
            <a:spLocks noGrp="1"/>
          </p:cNvSpPr>
          <p:nvPr>
            <p:ph idx="1"/>
          </p:nvPr>
        </p:nvSpPr>
        <p:spPr/>
        <p:txBody>
          <a:bodyPr/>
          <a:lstStyle/>
          <a:p>
            <a:r>
              <a:rPr lang="pl-PL" dirty="0"/>
              <a:t>Gdy łączymy ich wiele, kończą się wykonywać gdy tylko wiadomo jaka będzie wartość logiczna. Wykonują się od lewej do prawej, np.</a:t>
            </a:r>
            <a:br>
              <a:rPr lang="pl-PL" dirty="0"/>
            </a:br>
            <a:r>
              <a:rPr lang="pl-PL" dirty="0"/>
              <a:t>funkcja1(x) and funkcja2(x) and funkcja3(x) </a:t>
            </a:r>
            <a:br>
              <a:rPr lang="pl-PL" dirty="0"/>
            </a:br>
            <a:r>
              <a:rPr lang="pl-PL" dirty="0"/>
              <a:t>zwróci </a:t>
            </a:r>
            <a:r>
              <a:rPr lang="pl-PL" dirty="0" err="1"/>
              <a:t>False</a:t>
            </a:r>
            <a:r>
              <a:rPr lang="pl-PL" dirty="0"/>
              <a:t> jeśli funkcja1(x) będzie </a:t>
            </a:r>
            <a:r>
              <a:rPr lang="pl-PL" dirty="0" err="1"/>
              <a:t>False</a:t>
            </a:r>
            <a:r>
              <a:rPr lang="pl-PL" dirty="0"/>
              <a:t> (nie będzie już liczyć funkcji 2 i 3)</a:t>
            </a:r>
          </a:p>
          <a:p>
            <a:r>
              <a:rPr lang="pl-PL" dirty="0"/>
              <a:t>Kiedy te operatory są używane na nie-boolowskich wartościach, zwracają ostatnią wartość która była obliczana, np.</a:t>
            </a:r>
            <a:br>
              <a:rPr lang="pl-PL" dirty="0"/>
            </a:br>
            <a:r>
              <a:rPr lang="pl-PL" dirty="0"/>
              <a:t>'' </a:t>
            </a:r>
            <a:r>
              <a:rPr lang="pl-PL" dirty="0" err="1"/>
              <a:t>or</a:t>
            </a:r>
            <a:r>
              <a:rPr lang="pl-PL" dirty="0"/>
              <a:t> 'test1' </a:t>
            </a:r>
            <a:r>
              <a:rPr lang="pl-PL" dirty="0" err="1"/>
              <a:t>or</a:t>
            </a:r>
            <a:r>
              <a:rPr lang="pl-PL" dirty="0"/>
              <a:t> 'koniec' # zwróci 'test1'</a:t>
            </a:r>
            <a:br>
              <a:rPr lang="pl-PL" dirty="0"/>
            </a:br>
            <a:r>
              <a:rPr lang="pl-PL" dirty="0"/>
              <a:t>'' and 'test1' and 'koniec' # zwróci ''</a:t>
            </a:r>
          </a:p>
        </p:txBody>
      </p:sp>
    </p:spTree>
    <p:extLst>
      <p:ext uri="{BB962C8B-B14F-4D97-AF65-F5344CB8AC3E}">
        <p14:creationId xmlns:p14="http://schemas.microsoft.com/office/powerpoint/2010/main" val="38426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C2322-C402-45D0-BC2F-D8D52585DD4E}"/>
              </a:ext>
            </a:extLst>
          </p:cNvPr>
          <p:cNvSpPr>
            <a:spLocks noGrp="1"/>
          </p:cNvSpPr>
          <p:nvPr>
            <p:ph type="title"/>
          </p:nvPr>
        </p:nvSpPr>
        <p:spPr/>
        <p:txBody>
          <a:bodyPr/>
          <a:lstStyle/>
          <a:p>
            <a:r>
              <a:rPr lang="pl-PL" dirty="0"/>
              <a:t>Porównywanie sekwencji</a:t>
            </a:r>
          </a:p>
        </p:txBody>
      </p:sp>
      <p:sp>
        <p:nvSpPr>
          <p:cNvPr id="3" name="Symbol zastępczy zawartości 2">
            <a:extLst>
              <a:ext uri="{FF2B5EF4-FFF2-40B4-BE49-F238E27FC236}">
                <a16:creationId xmlns:a16="http://schemas.microsoft.com/office/drawing/2014/main" id="{9FA4909B-0703-619C-045A-0982FFD30C98}"/>
              </a:ext>
            </a:extLst>
          </p:cNvPr>
          <p:cNvSpPr>
            <a:spLocks noGrp="1"/>
          </p:cNvSpPr>
          <p:nvPr>
            <p:ph idx="1"/>
          </p:nvPr>
        </p:nvSpPr>
        <p:spPr/>
        <p:txBody>
          <a:bodyPr/>
          <a:lstStyle/>
          <a:p>
            <a:r>
              <a:rPr lang="pl-PL" dirty="0"/>
              <a:t>Odbywa się element po elemencie, po kolei – jeśli pierwsze elementy nie są równe to od razu mamy wynik porównania, jeśli są równe to przechodzimy do kolejnych elementów. Jeśli jedna sekwencja jest krótsza (a wszystkie jej elementy są takie same jak początek dłuższej) to jest mniejsza. Przykłady:</a:t>
            </a:r>
          </a:p>
        </p:txBody>
      </p:sp>
      <p:pic>
        <p:nvPicPr>
          <p:cNvPr id="5" name="Obraz 4">
            <a:extLst>
              <a:ext uri="{FF2B5EF4-FFF2-40B4-BE49-F238E27FC236}">
                <a16:creationId xmlns:a16="http://schemas.microsoft.com/office/drawing/2014/main" id="{C6F5AD6A-109B-D4F3-738C-248A383D61C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7057" y="3986704"/>
            <a:ext cx="7810222" cy="2556709"/>
          </a:xfrm>
          <a:prstGeom prst="rect">
            <a:avLst/>
          </a:prstGeom>
        </p:spPr>
      </p:pic>
    </p:spTree>
    <p:extLst>
      <p:ext uri="{BB962C8B-B14F-4D97-AF65-F5344CB8AC3E}">
        <p14:creationId xmlns:p14="http://schemas.microsoft.com/office/powerpoint/2010/main" val="124224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66194A-F96D-45F6-A476-122716879B65}"/>
              </a:ext>
            </a:extLst>
          </p:cNvPr>
          <p:cNvSpPr>
            <a:spLocks noGrp="1"/>
          </p:cNvSpPr>
          <p:nvPr>
            <p:ph type="title"/>
          </p:nvPr>
        </p:nvSpPr>
        <p:spPr/>
        <p:txBody>
          <a:bodyPr/>
          <a:lstStyle/>
          <a:p>
            <a:r>
              <a:rPr lang="pl-PL" dirty="0"/>
              <a:t>Zmienne w stringu</a:t>
            </a:r>
          </a:p>
        </p:txBody>
      </p:sp>
      <p:sp>
        <p:nvSpPr>
          <p:cNvPr id="3" name="Symbol zastępczy zawartości 2">
            <a:extLst>
              <a:ext uri="{FF2B5EF4-FFF2-40B4-BE49-F238E27FC236}">
                <a16:creationId xmlns:a16="http://schemas.microsoft.com/office/drawing/2014/main" id="{C58486A8-0B46-6705-D686-A32B825A3323}"/>
              </a:ext>
            </a:extLst>
          </p:cNvPr>
          <p:cNvSpPr>
            <a:spLocks noGrp="1"/>
          </p:cNvSpPr>
          <p:nvPr>
            <p:ph idx="1"/>
          </p:nvPr>
        </p:nvSpPr>
        <p:spPr/>
        <p:txBody>
          <a:bodyPr/>
          <a:lstStyle/>
          <a:p>
            <a:r>
              <a:rPr lang="pl-PL" dirty="0"/>
              <a:t>Litera f oznacza formatowany string, w którym wewnątrz {} mogą być zmienne, wartości, funkcje, w ogólności </a:t>
            </a:r>
            <a:r>
              <a:rPr lang="pl-PL" dirty="0" err="1"/>
              <a:t>jwyrażenia</a:t>
            </a:r>
            <a:r>
              <a:rPr lang="pl-PL" dirty="0"/>
              <a:t>:</a:t>
            </a:r>
          </a:p>
          <a:p>
            <a:endParaRPr lang="pl-PL" dirty="0"/>
          </a:p>
          <a:p>
            <a:endParaRPr lang="pl-PL" dirty="0"/>
          </a:p>
          <a:p>
            <a:r>
              <a:rPr lang="pl-PL" dirty="0"/>
              <a:t>Można też używać metody format (umożliwia np. określenie cyfr po przecinku):</a:t>
            </a:r>
          </a:p>
        </p:txBody>
      </p:sp>
      <p:pic>
        <p:nvPicPr>
          <p:cNvPr id="5" name="Obraz 4">
            <a:extLst>
              <a:ext uri="{FF2B5EF4-FFF2-40B4-BE49-F238E27FC236}">
                <a16:creationId xmlns:a16="http://schemas.microsoft.com/office/drawing/2014/main" id="{B3C3A6E0-9212-2A04-45C2-65C58AB3720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4351" y="3020973"/>
            <a:ext cx="5072248" cy="1240633"/>
          </a:xfrm>
          <a:prstGeom prst="rect">
            <a:avLst/>
          </a:prstGeom>
        </p:spPr>
      </p:pic>
      <p:pic>
        <p:nvPicPr>
          <p:cNvPr id="7" name="Obraz 6">
            <a:extLst>
              <a:ext uri="{FF2B5EF4-FFF2-40B4-BE49-F238E27FC236}">
                <a16:creationId xmlns:a16="http://schemas.microsoft.com/office/drawing/2014/main" id="{27D8FF56-E6CC-3852-0F88-C9B7734E89F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82769" y="4976726"/>
            <a:ext cx="7177048" cy="1401028"/>
          </a:xfrm>
          <a:prstGeom prst="rect">
            <a:avLst/>
          </a:prstGeom>
        </p:spPr>
      </p:pic>
    </p:spTree>
    <p:extLst>
      <p:ext uri="{BB962C8B-B14F-4D97-AF65-F5344CB8AC3E}">
        <p14:creationId xmlns:p14="http://schemas.microsoft.com/office/powerpoint/2010/main" val="2375186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66194A-F96D-45F6-A476-122716879B65}"/>
              </a:ext>
            </a:extLst>
          </p:cNvPr>
          <p:cNvSpPr>
            <a:spLocks noGrp="1"/>
          </p:cNvSpPr>
          <p:nvPr>
            <p:ph type="title"/>
          </p:nvPr>
        </p:nvSpPr>
        <p:spPr/>
        <p:txBody>
          <a:bodyPr/>
          <a:lstStyle/>
          <a:p>
            <a:r>
              <a:rPr lang="pl-PL" dirty="0"/>
              <a:t>Zmienne w stringu</a:t>
            </a:r>
          </a:p>
        </p:txBody>
      </p:sp>
      <p:pic>
        <p:nvPicPr>
          <p:cNvPr id="6" name="Obraz 5">
            <a:extLst>
              <a:ext uri="{FF2B5EF4-FFF2-40B4-BE49-F238E27FC236}">
                <a16:creationId xmlns:a16="http://schemas.microsoft.com/office/drawing/2014/main" id="{7EA82C68-0414-0E27-BC84-C814624579E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70278" y="2612572"/>
            <a:ext cx="9554102" cy="4174122"/>
          </a:xfrm>
          <a:prstGeom prst="rect">
            <a:avLst/>
          </a:prstGeom>
        </p:spPr>
      </p:pic>
      <p:sp>
        <p:nvSpPr>
          <p:cNvPr id="8" name="Prostokąt 7">
            <a:extLst>
              <a:ext uri="{FF2B5EF4-FFF2-40B4-BE49-F238E27FC236}">
                <a16:creationId xmlns:a16="http://schemas.microsoft.com/office/drawing/2014/main" id="{639B0CAF-B63D-B588-D70A-21AED32024E6}"/>
              </a:ext>
            </a:extLst>
          </p:cNvPr>
          <p:cNvSpPr/>
          <p:nvPr/>
        </p:nvSpPr>
        <p:spPr>
          <a:xfrm>
            <a:off x="770278" y="3827771"/>
            <a:ext cx="9682405" cy="761007"/>
          </a:xfrm>
          <a:prstGeom prst="rect">
            <a:avLst/>
          </a:prstGeom>
          <a:solidFill>
            <a:srgbClr val="1A1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 name="Symbol zastępczy zawartości 2">
            <a:extLst>
              <a:ext uri="{FF2B5EF4-FFF2-40B4-BE49-F238E27FC236}">
                <a16:creationId xmlns:a16="http://schemas.microsoft.com/office/drawing/2014/main" id="{C58486A8-0B46-6705-D686-A32B825A3323}"/>
              </a:ext>
            </a:extLst>
          </p:cNvPr>
          <p:cNvSpPr>
            <a:spLocks noGrp="1"/>
          </p:cNvSpPr>
          <p:nvPr>
            <p:ph idx="1"/>
          </p:nvPr>
        </p:nvSpPr>
        <p:spPr/>
        <p:txBody>
          <a:bodyPr/>
          <a:lstStyle/>
          <a:p>
            <a:r>
              <a:rPr lang="pl-PL" dirty="0"/>
              <a:t>Jeśli po wyrażeniu w {} jest dwukropek, to co po nim określa format:</a:t>
            </a:r>
          </a:p>
          <a:p>
            <a:endParaRPr lang="pl-PL" dirty="0"/>
          </a:p>
          <a:p>
            <a:endParaRPr lang="pl-PL" dirty="0"/>
          </a:p>
          <a:p>
            <a:r>
              <a:rPr lang="pl-PL" dirty="0"/>
              <a:t>Można wykorzystać to do justowania kolumn:</a:t>
            </a:r>
          </a:p>
        </p:txBody>
      </p:sp>
    </p:spTree>
    <p:extLst>
      <p:ext uri="{BB962C8B-B14F-4D97-AF65-F5344CB8AC3E}">
        <p14:creationId xmlns:p14="http://schemas.microsoft.com/office/powerpoint/2010/main" val="89057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CEC9CE-E9E4-A4F4-B2EC-F29BF8258DCB}"/>
              </a:ext>
            </a:extLst>
          </p:cNvPr>
          <p:cNvSpPr>
            <a:spLocks noGrp="1"/>
          </p:cNvSpPr>
          <p:nvPr>
            <p:ph type="title"/>
          </p:nvPr>
        </p:nvSpPr>
        <p:spPr/>
        <p:txBody>
          <a:bodyPr/>
          <a:lstStyle/>
          <a:p>
            <a:r>
              <a:rPr lang="pl-PL" dirty="0"/>
              <a:t>Uzupełnienie: instrukcja </a:t>
            </a:r>
            <a:r>
              <a:rPr lang="pl-PL" dirty="0" err="1"/>
              <a:t>continue</a:t>
            </a:r>
            <a:endParaRPr lang="pl-PL" dirty="0"/>
          </a:p>
        </p:txBody>
      </p:sp>
      <p:sp>
        <p:nvSpPr>
          <p:cNvPr id="3" name="Symbol zastępczy zawartości 2">
            <a:extLst>
              <a:ext uri="{FF2B5EF4-FFF2-40B4-BE49-F238E27FC236}">
                <a16:creationId xmlns:a16="http://schemas.microsoft.com/office/drawing/2014/main" id="{8ED7155E-7A96-E253-7336-2CEF0CB42E26}"/>
              </a:ext>
            </a:extLst>
          </p:cNvPr>
          <p:cNvSpPr>
            <a:spLocks noGrp="1"/>
          </p:cNvSpPr>
          <p:nvPr>
            <p:ph idx="1"/>
          </p:nvPr>
        </p:nvSpPr>
        <p:spPr/>
        <p:txBody>
          <a:bodyPr/>
          <a:lstStyle/>
          <a:p>
            <a:r>
              <a:rPr lang="pl-PL" dirty="0" err="1"/>
              <a:t>continue</a:t>
            </a:r>
            <a:r>
              <a:rPr lang="pl-PL" dirty="0"/>
              <a:t> powoduje przejście do następnej iteracji pętli</a:t>
            </a:r>
          </a:p>
          <a:p>
            <a:r>
              <a:rPr lang="pl-PL" dirty="0" err="1"/>
              <a:t>break</a:t>
            </a:r>
            <a:r>
              <a:rPr lang="pl-PL" dirty="0"/>
              <a:t> powoduje wyjście z pętli</a:t>
            </a:r>
          </a:p>
          <a:p>
            <a:r>
              <a:rPr lang="pl-PL" dirty="0"/>
              <a:t>oba dotyczą najbardziej wewnętrznej pętli w której są (w przypadku zagnieżdżonych pętli te zewnętrzne będą się dalej wykonywać normalnie)</a:t>
            </a:r>
          </a:p>
        </p:txBody>
      </p:sp>
    </p:spTree>
    <p:extLst>
      <p:ext uri="{BB962C8B-B14F-4D97-AF65-F5344CB8AC3E}">
        <p14:creationId xmlns:p14="http://schemas.microsoft.com/office/powerpoint/2010/main" val="969055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7D966D-297A-3915-706A-028AA05587C9}"/>
              </a:ext>
            </a:extLst>
          </p:cNvPr>
          <p:cNvSpPr>
            <a:spLocks noGrp="1"/>
          </p:cNvSpPr>
          <p:nvPr>
            <p:ph type="title"/>
          </p:nvPr>
        </p:nvSpPr>
        <p:spPr/>
        <p:txBody>
          <a:bodyPr/>
          <a:lstStyle/>
          <a:p>
            <a:r>
              <a:rPr lang="pl-PL" dirty="0"/>
              <a:t>Zmienne w stringu</a:t>
            </a:r>
          </a:p>
        </p:txBody>
      </p:sp>
      <p:sp>
        <p:nvSpPr>
          <p:cNvPr id="3" name="Symbol zastępczy zawartości 2">
            <a:extLst>
              <a:ext uri="{FF2B5EF4-FFF2-40B4-BE49-F238E27FC236}">
                <a16:creationId xmlns:a16="http://schemas.microsoft.com/office/drawing/2014/main" id="{F2D48541-C01E-9F2C-5E47-E111B8E069F8}"/>
              </a:ext>
            </a:extLst>
          </p:cNvPr>
          <p:cNvSpPr>
            <a:spLocks noGrp="1"/>
          </p:cNvSpPr>
          <p:nvPr>
            <p:ph idx="1"/>
          </p:nvPr>
        </p:nvSpPr>
        <p:spPr>
          <a:xfrm>
            <a:off x="550862" y="1400134"/>
            <a:ext cx="11641137" cy="4514105"/>
          </a:xfrm>
        </p:spPr>
        <p:txBody>
          <a:bodyPr>
            <a:normAutofit/>
          </a:bodyPr>
          <a:lstStyle/>
          <a:p>
            <a:r>
              <a:rPr lang="pl-PL" dirty="0"/>
              <a:t>Argumenty format() mają numery 0,1,2… (lub nazwy), można się do nich odwołać:</a:t>
            </a:r>
          </a:p>
          <a:p>
            <a:pPr marL="0" indent="0">
              <a:buNone/>
            </a:pPr>
            <a:br>
              <a:rPr lang="pl-PL" dirty="0"/>
            </a:br>
            <a:endParaRPr lang="pl-PL" dirty="0"/>
          </a:p>
          <a:p>
            <a:r>
              <a:rPr lang="pl-PL" dirty="0"/>
              <a:t>format() może przyjąć jako argument słownik (ma numer 0):</a:t>
            </a:r>
          </a:p>
          <a:p>
            <a:endParaRPr lang="pl-PL" dirty="0"/>
          </a:p>
          <a:p>
            <a:pPr marL="0" indent="0">
              <a:buNone/>
            </a:pPr>
            <a:endParaRPr lang="pl-PL" dirty="0"/>
          </a:p>
          <a:p>
            <a:r>
              <a:rPr lang="pl-PL" dirty="0"/>
              <a:t>Można go rozpakować, wtedy nie trzeba odwoływać się do argumentu 0:</a:t>
            </a:r>
          </a:p>
          <a:p>
            <a:endParaRPr lang="pl-PL" dirty="0"/>
          </a:p>
        </p:txBody>
      </p:sp>
      <p:pic>
        <p:nvPicPr>
          <p:cNvPr id="5" name="Obraz 4">
            <a:extLst>
              <a:ext uri="{FF2B5EF4-FFF2-40B4-BE49-F238E27FC236}">
                <a16:creationId xmlns:a16="http://schemas.microsoft.com/office/drawing/2014/main" id="{C2848F21-6694-3BE1-D148-A3F4C17F279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33618" y="1896648"/>
            <a:ext cx="9206668" cy="1119987"/>
          </a:xfrm>
          <a:prstGeom prst="rect">
            <a:avLst/>
          </a:prstGeom>
        </p:spPr>
      </p:pic>
      <p:pic>
        <p:nvPicPr>
          <p:cNvPr id="7" name="Obraz 6">
            <a:extLst>
              <a:ext uri="{FF2B5EF4-FFF2-40B4-BE49-F238E27FC236}">
                <a16:creationId xmlns:a16="http://schemas.microsoft.com/office/drawing/2014/main" id="{A86B3A4A-EE1D-C513-AAE9-D35F063F06D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33618" y="3578927"/>
            <a:ext cx="9206668" cy="1508437"/>
          </a:xfrm>
          <a:prstGeom prst="rect">
            <a:avLst/>
          </a:prstGeom>
        </p:spPr>
      </p:pic>
      <p:pic>
        <p:nvPicPr>
          <p:cNvPr id="9" name="Obraz 8">
            <a:extLst>
              <a:ext uri="{FF2B5EF4-FFF2-40B4-BE49-F238E27FC236}">
                <a16:creationId xmlns:a16="http://schemas.microsoft.com/office/drawing/2014/main" id="{F287AB66-A7D4-0140-AD4D-8EE47365A2A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11556" y="5699990"/>
            <a:ext cx="11212716" cy="751144"/>
          </a:xfrm>
          <a:prstGeom prst="rect">
            <a:avLst/>
          </a:prstGeom>
        </p:spPr>
      </p:pic>
    </p:spTree>
    <p:extLst>
      <p:ext uri="{BB962C8B-B14F-4D97-AF65-F5344CB8AC3E}">
        <p14:creationId xmlns:p14="http://schemas.microsoft.com/office/powerpoint/2010/main" val="3214997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B7488D7-360F-E4AE-74DE-737071F339EA}"/>
              </a:ext>
            </a:extLst>
          </p:cNvPr>
          <p:cNvSpPr>
            <a:spLocks noGrp="1"/>
          </p:cNvSpPr>
          <p:nvPr>
            <p:ph type="title"/>
          </p:nvPr>
        </p:nvSpPr>
        <p:spPr/>
        <p:txBody>
          <a:bodyPr/>
          <a:lstStyle/>
          <a:p>
            <a:r>
              <a:rPr lang="pl-PL" dirty="0"/>
              <a:t>Plik jako skrypt vs plik jako moduł</a:t>
            </a:r>
          </a:p>
        </p:txBody>
      </p:sp>
      <p:sp>
        <p:nvSpPr>
          <p:cNvPr id="3" name="Symbol zastępczy zawartości 2">
            <a:extLst>
              <a:ext uri="{FF2B5EF4-FFF2-40B4-BE49-F238E27FC236}">
                <a16:creationId xmlns:a16="http://schemas.microsoft.com/office/drawing/2014/main" id="{79CB3B32-938B-FB5A-EDAE-99B61D1C0E20}"/>
              </a:ext>
            </a:extLst>
          </p:cNvPr>
          <p:cNvSpPr>
            <a:spLocks noGrp="1"/>
          </p:cNvSpPr>
          <p:nvPr>
            <p:ph idx="1"/>
          </p:nvPr>
        </p:nvSpPr>
        <p:spPr>
          <a:xfrm>
            <a:off x="0" y="2113199"/>
            <a:ext cx="11887200" cy="3979625"/>
          </a:xfrm>
        </p:spPr>
        <p:txBody>
          <a:bodyPr>
            <a:normAutofit/>
          </a:bodyPr>
          <a:lstStyle/>
          <a:p>
            <a:r>
              <a:rPr lang="pl-PL" dirty="0"/>
              <a:t>Każdy plik w </a:t>
            </a:r>
            <a:r>
              <a:rPr lang="pl-PL" dirty="0" err="1"/>
              <a:t>pythonie</a:t>
            </a:r>
            <a:r>
              <a:rPr lang="pl-PL" dirty="0"/>
              <a:t> możemy albo uruchomić: </a:t>
            </a:r>
            <a:r>
              <a:rPr lang="pl-PL" dirty="0" err="1"/>
              <a:t>python</a:t>
            </a:r>
            <a:r>
              <a:rPr lang="pl-PL" dirty="0"/>
              <a:t> plik.py</a:t>
            </a:r>
            <a:br>
              <a:rPr lang="pl-PL" dirty="0"/>
            </a:br>
            <a:r>
              <a:rPr lang="pl-PL" dirty="0"/>
              <a:t>albo zaimportować (o ile ma rozszerzenie .</a:t>
            </a:r>
            <a:r>
              <a:rPr lang="pl-PL" dirty="0" err="1"/>
              <a:t>py</a:t>
            </a:r>
            <a:r>
              <a:rPr lang="pl-PL" dirty="0"/>
              <a:t>): import plik # wewnątrz innego pliku</a:t>
            </a:r>
          </a:p>
          <a:p>
            <a:r>
              <a:rPr lang="pl-PL" dirty="0"/>
              <a:t>Jeśli napisaliśmy dobry skrypt który zawiera przydatne funkcje i chcemy go wykorzystać jako moduł, jest jedna przeszkoda: wszystko co skrypt wykonywał wykona się automatycznie po zaimportowaniu! Ale wykonując skrypt chcemy żeby on to robił – gdyby tylko plik wiedział kiedy jest importowany a kiedy wykonywany…</a:t>
            </a:r>
          </a:p>
          <a:p>
            <a:r>
              <a:rPr lang="pl-PL" dirty="0"/>
              <a:t>Zmienna specjalna __</a:t>
            </a:r>
            <a:r>
              <a:rPr lang="pl-PL" dirty="0" err="1"/>
              <a:t>name</a:t>
            </a:r>
            <a:r>
              <a:rPr lang="pl-PL" dirty="0"/>
              <a:t>__ użyta wewnątrz pliku ma różną wartość w zależności czy jest importowany (wtedy to nazwa pliku) czy wykonywany (wtedy to __</a:t>
            </a:r>
            <a:r>
              <a:rPr lang="pl-PL" dirty="0" err="1"/>
              <a:t>main</a:t>
            </a:r>
            <a:r>
              <a:rPr lang="pl-PL" dirty="0"/>
              <a:t>__)</a:t>
            </a:r>
          </a:p>
        </p:txBody>
      </p:sp>
    </p:spTree>
    <p:extLst>
      <p:ext uri="{BB962C8B-B14F-4D97-AF65-F5344CB8AC3E}">
        <p14:creationId xmlns:p14="http://schemas.microsoft.com/office/powerpoint/2010/main" val="234047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stęga: nachylona w dół 4">
            <a:extLst>
              <a:ext uri="{FF2B5EF4-FFF2-40B4-BE49-F238E27FC236}">
                <a16:creationId xmlns:a16="http://schemas.microsoft.com/office/drawing/2014/main" id="{D45275E8-3E8B-8842-B971-EB4F4A8BD977}"/>
              </a:ext>
            </a:extLst>
          </p:cNvPr>
          <p:cNvSpPr/>
          <p:nvPr/>
        </p:nvSpPr>
        <p:spPr>
          <a:xfrm>
            <a:off x="234892" y="5949892"/>
            <a:ext cx="7155810" cy="847288"/>
          </a:xfrm>
          <a:prstGeom prst="ribbon">
            <a:avLst>
              <a:gd name="adj1" fmla="val 16667"/>
              <a:gd name="adj2" fmla="val 68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ytuł 1">
            <a:extLst>
              <a:ext uri="{FF2B5EF4-FFF2-40B4-BE49-F238E27FC236}">
                <a16:creationId xmlns:a16="http://schemas.microsoft.com/office/drawing/2014/main" id="{5B7488D7-360F-E4AE-74DE-737071F339EA}"/>
              </a:ext>
            </a:extLst>
          </p:cNvPr>
          <p:cNvSpPr>
            <a:spLocks noGrp="1"/>
          </p:cNvSpPr>
          <p:nvPr>
            <p:ph type="title"/>
          </p:nvPr>
        </p:nvSpPr>
        <p:spPr/>
        <p:txBody>
          <a:bodyPr/>
          <a:lstStyle/>
          <a:p>
            <a:r>
              <a:rPr lang="pl-PL" dirty="0"/>
              <a:t>Plik jako skrypt vs plik jako moduł</a:t>
            </a:r>
          </a:p>
        </p:txBody>
      </p:sp>
      <p:sp>
        <p:nvSpPr>
          <p:cNvPr id="3" name="Symbol zastępczy zawartości 2">
            <a:extLst>
              <a:ext uri="{FF2B5EF4-FFF2-40B4-BE49-F238E27FC236}">
                <a16:creationId xmlns:a16="http://schemas.microsoft.com/office/drawing/2014/main" id="{79CB3B32-938B-FB5A-EDAE-99B61D1C0E20}"/>
              </a:ext>
            </a:extLst>
          </p:cNvPr>
          <p:cNvSpPr>
            <a:spLocks noGrp="1"/>
          </p:cNvSpPr>
          <p:nvPr>
            <p:ph idx="1"/>
          </p:nvPr>
        </p:nvSpPr>
        <p:spPr>
          <a:xfrm>
            <a:off x="0" y="2113199"/>
            <a:ext cx="11887200" cy="4744801"/>
          </a:xfrm>
        </p:spPr>
        <p:txBody>
          <a:bodyPr>
            <a:normAutofit/>
          </a:bodyPr>
          <a:lstStyle/>
          <a:p>
            <a:r>
              <a:rPr lang="pl-PL" dirty="0"/>
              <a:t>Przykład: plik z jedną linijką:</a:t>
            </a:r>
            <a:br>
              <a:rPr lang="pl-PL" dirty="0"/>
            </a:br>
            <a:r>
              <a:rPr lang="pl-PL" dirty="0" err="1"/>
              <a:t>print</a:t>
            </a:r>
            <a:r>
              <a:rPr lang="pl-PL" dirty="0"/>
              <a:t>(__</a:t>
            </a:r>
            <a:r>
              <a:rPr lang="pl-PL" dirty="0" err="1"/>
              <a:t>name</a:t>
            </a:r>
            <a:r>
              <a:rPr lang="pl-PL" dirty="0"/>
              <a:t>__) # plik nazywa się plik.py</a:t>
            </a:r>
          </a:p>
          <a:p>
            <a:r>
              <a:rPr lang="pl-PL" dirty="0" err="1"/>
              <a:t>python</a:t>
            </a:r>
            <a:r>
              <a:rPr lang="pl-PL" dirty="0"/>
              <a:t> plik.py      # wypisuje __</a:t>
            </a:r>
            <a:r>
              <a:rPr lang="pl-PL" dirty="0" err="1"/>
              <a:t>main</a:t>
            </a:r>
            <a:r>
              <a:rPr lang="pl-PL" dirty="0"/>
              <a:t>__</a:t>
            </a:r>
          </a:p>
          <a:p>
            <a:r>
              <a:rPr lang="pl-PL" dirty="0" err="1"/>
              <a:t>python</a:t>
            </a:r>
            <a:br>
              <a:rPr lang="pl-PL" dirty="0"/>
            </a:br>
            <a:r>
              <a:rPr lang="pl-PL" dirty="0"/>
              <a:t>&gt;&gt;&gt; import plik     # wypisuje plik</a:t>
            </a:r>
          </a:p>
          <a:p>
            <a:r>
              <a:rPr lang="pl-PL" dirty="0"/>
              <a:t>Wniosek: możemy używać funkcji z naszych skryptów i wciąż uruchamiać skrypty jako skrypty, wystarczy żeby część główna skryptu była wewnątrz:</a:t>
            </a:r>
          </a:p>
          <a:p>
            <a:pPr marL="0" indent="0">
              <a:buNone/>
            </a:pPr>
            <a:r>
              <a:rPr lang="pl-PL" dirty="0"/>
              <a:t>		</a:t>
            </a:r>
            <a:r>
              <a:rPr lang="pl-PL" dirty="0" err="1"/>
              <a:t>if</a:t>
            </a:r>
            <a:r>
              <a:rPr lang="pl-PL" dirty="0"/>
              <a:t> __</a:t>
            </a:r>
            <a:r>
              <a:rPr lang="pl-PL" dirty="0" err="1"/>
              <a:t>name</a:t>
            </a:r>
            <a:r>
              <a:rPr lang="pl-PL" dirty="0"/>
              <a:t>__ == "__</a:t>
            </a:r>
            <a:r>
              <a:rPr lang="pl-PL" dirty="0" err="1"/>
              <a:t>main</a:t>
            </a:r>
            <a:r>
              <a:rPr lang="pl-PL" dirty="0"/>
              <a:t>__":</a:t>
            </a:r>
          </a:p>
        </p:txBody>
      </p:sp>
    </p:spTree>
    <p:extLst>
      <p:ext uri="{BB962C8B-B14F-4D97-AF65-F5344CB8AC3E}">
        <p14:creationId xmlns:p14="http://schemas.microsoft.com/office/powerpoint/2010/main" val="1625322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4C3A7D-992C-45C9-AE79-CC239BDCB3D5}"/>
              </a:ext>
            </a:extLst>
          </p:cNvPr>
          <p:cNvSpPr>
            <a:spLocks noGrp="1"/>
          </p:cNvSpPr>
          <p:nvPr>
            <p:ph type="title"/>
          </p:nvPr>
        </p:nvSpPr>
        <p:spPr/>
        <p:txBody>
          <a:bodyPr/>
          <a:lstStyle/>
          <a:p>
            <a:r>
              <a:rPr lang="pl-PL" dirty="0"/>
              <a:t>Zalety funkcji </a:t>
            </a:r>
            <a:r>
              <a:rPr lang="pl-PL" dirty="0" err="1"/>
              <a:t>main</a:t>
            </a:r>
            <a:endParaRPr lang="pl-PL" dirty="0"/>
          </a:p>
        </p:txBody>
      </p:sp>
      <p:sp>
        <p:nvSpPr>
          <p:cNvPr id="3" name="Symbol zastępczy zawartości 2">
            <a:extLst>
              <a:ext uri="{FF2B5EF4-FFF2-40B4-BE49-F238E27FC236}">
                <a16:creationId xmlns:a16="http://schemas.microsoft.com/office/drawing/2014/main" id="{E50E0F67-36C2-CFC0-31AA-273B3128C2F6}"/>
              </a:ext>
            </a:extLst>
          </p:cNvPr>
          <p:cNvSpPr>
            <a:spLocks noGrp="1"/>
          </p:cNvSpPr>
          <p:nvPr>
            <p:ph idx="1"/>
          </p:nvPr>
        </p:nvSpPr>
        <p:spPr/>
        <p:txBody>
          <a:bodyPr/>
          <a:lstStyle/>
          <a:p>
            <a:r>
              <a:rPr lang="pl-PL" dirty="0"/>
              <a:t>Jeśli czasami chcemy wywołać część główną skryptu po zaimportowaniu go, wystarczy wywołać odpowiednią funkcję</a:t>
            </a:r>
          </a:p>
          <a:p>
            <a:r>
              <a:rPr lang="pl-PL" dirty="0"/>
              <a:t>Można do tej funkcji przekazywać argumenty</a:t>
            </a:r>
          </a:p>
          <a:p>
            <a:r>
              <a:rPr lang="pl-PL" dirty="0"/>
              <a:t>Nie używamy wtedy zmiennych globalnych (zmienne wewnątrz </a:t>
            </a:r>
            <a:br>
              <a:rPr lang="pl-PL" dirty="0"/>
            </a:br>
            <a:r>
              <a:rPr lang="pl-PL" dirty="0" err="1"/>
              <a:t>if</a:t>
            </a:r>
            <a:r>
              <a:rPr lang="pl-PL" dirty="0"/>
              <a:t> __</a:t>
            </a:r>
            <a:r>
              <a:rPr lang="pl-PL" dirty="0" err="1"/>
              <a:t>name</a:t>
            </a:r>
            <a:r>
              <a:rPr lang="pl-PL" dirty="0"/>
              <a:t>__ == "__</a:t>
            </a:r>
            <a:r>
              <a:rPr lang="pl-PL" dirty="0" err="1"/>
              <a:t>main</a:t>
            </a:r>
            <a:r>
              <a:rPr lang="pl-PL" dirty="0"/>
              <a:t>__": wciąż są globalne) – gdy importujemy plik, wszystkie zmienne globalne z tego pliku stają się też globalne w naszym pliku!</a:t>
            </a:r>
          </a:p>
        </p:txBody>
      </p:sp>
    </p:spTree>
    <p:extLst>
      <p:ext uri="{BB962C8B-B14F-4D97-AF65-F5344CB8AC3E}">
        <p14:creationId xmlns:p14="http://schemas.microsoft.com/office/powerpoint/2010/main" val="1401924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F3248E-5701-34BD-9EBB-513FDFB35D5B}"/>
              </a:ext>
            </a:extLst>
          </p:cNvPr>
          <p:cNvSpPr>
            <a:spLocks noGrp="1"/>
          </p:cNvSpPr>
          <p:nvPr>
            <p:ph type="title"/>
          </p:nvPr>
        </p:nvSpPr>
        <p:spPr/>
        <p:txBody>
          <a:bodyPr/>
          <a:lstStyle/>
          <a:p>
            <a:r>
              <a:rPr lang="pl-PL" dirty="0"/>
              <a:t>Struktura porządnego pliku .</a:t>
            </a:r>
            <a:r>
              <a:rPr lang="pl-PL" dirty="0" err="1"/>
              <a:t>py</a:t>
            </a:r>
            <a:endParaRPr lang="pl-PL" dirty="0"/>
          </a:p>
        </p:txBody>
      </p:sp>
      <p:sp>
        <p:nvSpPr>
          <p:cNvPr id="3" name="Symbol zastępczy zawartości 2">
            <a:extLst>
              <a:ext uri="{FF2B5EF4-FFF2-40B4-BE49-F238E27FC236}">
                <a16:creationId xmlns:a16="http://schemas.microsoft.com/office/drawing/2014/main" id="{6BD75004-081E-FDFB-11D3-CA8C3A7E018B}"/>
              </a:ext>
            </a:extLst>
          </p:cNvPr>
          <p:cNvSpPr>
            <a:spLocks noGrp="1"/>
          </p:cNvSpPr>
          <p:nvPr>
            <p:ph idx="1"/>
          </p:nvPr>
        </p:nvSpPr>
        <p:spPr/>
        <p:txBody>
          <a:bodyPr/>
          <a:lstStyle/>
          <a:p>
            <a:r>
              <a:rPr lang="pl-PL" dirty="0"/>
              <a:t>Importowanie odpowiednich modułów</a:t>
            </a:r>
          </a:p>
          <a:p>
            <a:pPr lvl="1"/>
            <a:r>
              <a:rPr lang="pl-PL" dirty="0"/>
              <a:t>wyjątek: moduły potrzebne tylko w danej funkcji</a:t>
            </a:r>
          </a:p>
          <a:p>
            <a:r>
              <a:rPr lang="pl-PL" dirty="0"/>
              <a:t>Definicje różnych klas, funkcji itp.</a:t>
            </a:r>
          </a:p>
          <a:p>
            <a:r>
              <a:rPr lang="pl-PL" dirty="0"/>
              <a:t>def </a:t>
            </a:r>
            <a:r>
              <a:rPr lang="pl-PL" dirty="0" err="1"/>
              <a:t>main</a:t>
            </a:r>
            <a:r>
              <a:rPr lang="pl-PL" dirty="0"/>
              <a:t>(): # zawartość funkcji </a:t>
            </a:r>
            <a:r>
              <a:rPr lang="pl-PL" dirty="0" err="1"/>
              <a:t>main</a:t>
            </a:r>
            <a:r>
              <a:rPr lang="pl-PL" dirty="0"/>
              <a:t>, jak chcemy to z argumentami</a:t>
            </a:r>
          </a:p>
          <a:p>
            <a:r>
              <a:rPr lang="pl-PL" dirty="0" err="1"/>
              <a:t>if</a:t>
            </a:r>
            <a:r>
              <a:rPr lang="pl-PL" dirty="0"/>
              <a:t> __</a:t>
            </a:r>
            <a:r>
              <a:rPr lang="pl-PL" dirty="0" err="1"/>
              <a:t>name</a:t>
            </a:r>
            <a:r>
              <a:rPr lang="pl-PL" dirty="0"/>
              <a:t>__ == "__</a:t>
            </a:r>
            <a:r>
              <a:rPr lang="pl-PL" dirty="0" err="1"/>
              <a:t>main</a:t>
            </a:r>
            <a:r>
              <a:rPr lang="pl-PL" dirty="0"/>
              <a:t>__":</a:t>
            </a:r>
            <a:br>
              <a:rPr lang="pl-PL" dirty="0"/>
            </a:br>
            <a:r>
              <a:rPr lang="pl-PL" dirty="0"/>
              <a:t>	</a:t>
            </a:r>
            <a:r>
              <a:rPr lang="pl-PL" dirty="0" err="1"/>
              <a:t>main</a:t>
            </a:r>
            <a:r>
              <a:rPr lang="pl-PL" dirty="0"/>
              <a:t>()</a:t>
            </a:r>
          </a:p>
        </p:txBody>
      </p:sp>
    </p:spTree>
    <p:extLst>
      <p:ext uri="{BB962C8B-B14F-4D97-AF65-F5344CB8AC3E}">
        <p14:creationId xmlns:p14="http://schemas.microsoft.com/office/powerpoint/2010/main" val="116206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916075-F077-018C-8B00-7EFB957EB028}"/>
              </a:ext>
            </a:extLst>
          </p:cNvPr>
          <p:cNvSpPr>
            <a:spLocks noGrp="1"/>
          </p:cNvSpPr>
          <p:nvPr>
            <p:ph type="title"/>
          </p:nvPr>
        </p:nvSpPr>
        <p:spPr/>
        <p:txBody>
          <a:bodyPr/>
          <a:lstStyle/>
          <a:p>
            <a:r>
              <a:rPr lang="pl-PL" dirty="0"/>
              <a:t>Funkcja </a:t>
            </a:r>
            <a:r>
              <a:rPr lang="pl-PL" dirty="0" err="1"/>
              <a:t>dir</a:t>
            </a:r>
            <a:endParaRPr lang="pl-PL" dirty="0"/>
          </a:p>
        </p:txBody>
      </p:sp>
      <p:sp>
        <p:nvSpPr>
          <p:cNvPr id="3" name="Symbol zastępczy zawartości 2">
            <a:extLst>
              <a:ext uri="{FF2B5EF4-FFF2-40B4-BE49-F238E27FC236}">
                <a16:creationId xmlns:a16="http://schemas.microsoft.com/office/drawing/2014/main" id="{5A3B18A3-CD52-D9DA-09C2-0C53C7BF0514}"/>
              </a:ext>
            </a:extLst>
          </p:cNvPr>
          <p:cNvSpPr>
            <a:spLocks noGrp="1"/>
          </p:cNvSpPr>
          <p:nvPr>
            <p:ph idx="1"/>
          </p:nvPr>
        </p:nvSpPr>
        <p:spPr/>
        <p:txBody>
          <a:bodyPr/>
          <a:lstStyle/>
          <a:p>
            <a:r>
              <a:rPr lang="pl-PL" dirty="0" err="1"/>
              <a:t>dir</a:t>
            </a:r>
            <a:r>
              <a:rPr lang="pl-PL" dirty="0"/>
              <a:t>(</a:t>
            </a:r>
            <a:r>
              <a:rPr lang="pl-PL" dirty="0" err="1"/>
              <a:t>nazwa_modułu</a:t>
            </a:r>
            <a:r>
              <a:rPr lang="pl-PL" dirty="0"/>
              <a:t>) pozwala sprawdzić jakie nazwy oferuje dany moduł</a:t>
            </a:r>
          </a:p>
          <a:p>
            <a:r>
              <a:rPr lang="pl-PL" dirty="0" err="1"/>
              <a:t>dir</a:t>
            </a:r>
            <a:r>
              <a:rPr lang="pl-PL" dirty="0"/>
              <a:t>() zwraca listę wszystkich aktualnie używanych nazw (w skrypcie lub w trybie interaktywnym)</a:t>
            </a:r>
          </a:p>
        </p:txBody>
      </p:sp>
    </p:spTree>
    <p:extLst>
      <p:ext uri="{BB962C8B-B14F-4D97-AF65-F5344CB8AC3E}">
        <p14:creationId xmlns:p14="http://schemas.microsoft.com/office/powerpoint/2010/main" val="465364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01B956-B5B3-EDCB-3984-EB6A8848705F}"/>
              </a:ext>
            </a:extLst>
          </p:cNvPr>
          <p:cNvSpPr>
            <a:spLocks noGrp="1"/>
          </p:cNvSpPr>
          <p:nvPr>
            <p:ph type="title"/>
          </p:nvPr>
        </p:nvSpPr>
        <p:spPr/>
        <p:txBody>
          <a:bodyPr/>
          <a:lstStyle/>
          <a:p>
            <a:r>
              <a:rPr lang="pl-PL" dirty="0" err="1"/>
              <a:t>Prompt</a:t>
            </a:r>
            <a:r>
              <a:rPr lang="pl-PL" dirty="0"/>
              <a:t> w trybie interaktywnym</a:t>
            </a:r>
          </a:p>
        </p:txBody>
      </p:sp>
      <p:sp>
        <p:nvSpPr>
          <p:cNvPr id="3" name="Symbol zastępczy zawartości 2">
            <a:extLst>
              <a:ext uri="{FF2B5EF4-FFF2-40B4-BE49-F238E27FC236}">
                <a16:creationId xmlns:a16="http://schemas.microsoft.com/office/drawing/2014/main" id="{76B6B4FF-9AAB-0040-0EA4-FFA8EC85535A}"/>
              </a:ext>
            </a:extLst>
          </p:cNvPr>
          <p:cNvSpPr>
            <a:spLocks noGrp="1"/>
          </p:cNvSpPr>
          <p:nvPr>
            <p:ph idx="1"/>
          </p:nvPr>
        </p:nvSpPr>
        <p:spPr/>
        <p:txBody>
          <a:bodyPr>
            <a:normAutofit/>
          </a:bodyPr>
          <a:lstStyle/>
          <a:p>
            <a:r>
              <a:rPr lang="pl-PL" dirty="0"/>
              <a:t>Domyślne &gt;&gt;&gt; można zmienić, są zmienną w bibliotece </a:t>
            </a:r>
            <a:r>
              <a:rPr lang="pl-PL" dirty="0" err="1"/>
              <a:t>sys</a:t>
            </a:r>
            <a:br>
              <a:rPr lang="pl-PL" dirty="0"/>
            </a:br>
            <a:r>
              <a:rPr lang="fr-FR" dirty="0"/>
              <a:t>&gt;&gt;&gt; import sys</a:t>
            </a:r>
            <a:br>
              <a:rPr lang="pl-PL" dirty="0"/>
            </a:br>
            <a:r>
              <a:rPr lang="fr-FR" dirty="0"/>
              <a:t>&gt;&gt;&gt; sys.ps1</a:t>
            </a:r>
            <a:br>
              <a:rPr lang="pl-PL" dirty="0"/>
            </a:br>
            <a:r>
              <a:rPr lang="fr-FR" dirty="0"/>
              <a:t>'&gt;&gt;&gt; '</a:t>
            </a:r>
            <a:br>
              <a:rPr lang="pl-PL" dirty="0"/>
            </a:br>
            <a:r>
              <a:rPr lang="fr-FR" dirty="0"/>
              <a:t>&gt;&gt;&gt; sys.ps2</a:t>
            </a:r>
            <a:br>
              <a:rPr lang="pl-PL" dirty="0"/>
            </a:br>
            <a:r>
              <a:rPr lang="fr-FR" dirty="0"/>
              <a:t>'... '</a:t>
            </a:r>
            <a:br>
              <a:rPr lang="pl-PL" dirty="0"/>
            </a:br>
            <a:r>
              <a:rPr lang="fr-FR" dirty="0"/>
              <a:t>&gt;&gt;&gt; sys.ps1 = '</a:t>
            </a:r>
            <a:r>
              <a:rPr lang="pl-PL" dirty="0"/>
              <a:t>&gt;</a:t>
            </a:r>
            <a:r>
              <a:rPr lang="fr-FR" dirty="0"/>
              <a:t>'</a:t>
            </a:r>
            <a:br>
              <a:rPr lang="pl-PL" dirty="0"/>
            </a:br>
            <a:r>
              <a:rPr lang="pl-PL" dirty="0"/>
              <a:t>&gt; </a:t>
            </a:r>
            <a:r>
              <a:rPr lang="pl-PL" dirty="0" err="1"/>
              <a:t>print</a:t>
            </a:r>
            <a:r>
              <a:rPr lang="pl-PL" dirty="0"/>
              <a:t>("po zamknięciu interpretera wróci do normy")</a:t>
            </a:r>
          </a:p>
        </p:txBody>
      </p:sp>
    </p:spTree>
    <p:extLst>
      <p:ext uri="{BB962C8B-B14F-4D97-AF65-F5344CB8AC3E}">
        <p14:creationId xmlns:p14="http://schemas.microsoft.com/office/powerpoint/2010/main" val="393171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AFCC47-56D7-43A2-E111-AB5DEDD5C51E}"/>
              </a:ext>
            </a:extLst>
          </p:cNvPr>
          <p:cNvSpPr>
            <a:spLocks noGrp="1"/>
          </p:cNvSpPr>
          <p:nvPr>
            <p:ph type="title"/>
          </p:nvPr>
        </p:nvSpPr>
        <p:spPr/>
        <p:txBody>
          <a:bodyPr/>
          <a:lstStyle/>
          <a:p>
            <a:r>
              <a:rPr lang="pl-PL" dirty="0"/>
              <a:t>Pakiety</a:t>
            </a:r>
          </a:p>
        </p:txBody>
      </p:sp>
      <p:sp>
        <p:nvSpPr>
          <p:cNvPr id="3" name="Symbol zastępczy zawartości 2">
            <a:extLst>
              <a:ext uri="{FF2B5EF4-FFF2-40B4-BE49-F238E27FC236}">
                <a16:creationId xmlns:a16="http://schemas.microsoft.com/office/drawing/2014/main" id="{F5D639F2-A6CD-4B34-CFED-81599A8D02EA}"/>
              </a:ext>
            </a:extLst>
          </p:cNvPr>
          <p:cNvSpPr>
            <a:spLocks noGrp="1"/>
          </p:cNvSpPr>
          <p:nvPr>
            <p:ph idx="1"/>
          </p:nvPr>
        </p:nvSpPr>
        <p:spPr>
          <a:xfrm>
            <a:off x="550863" y="2113199"/>
            <a:ext cx="11090274" cy="4744801"/>
          </a:xfrm>
        </p:spPr>
        <p:txBody>
          <a:bodyPr>
            <a:normAutofit/>
          </a:bodyPr>
          <a:lstStyle/>
          <a:p>
            <a:r>
              <a:rPr lang="pl-PL" dirty="0"/>
              <a:t>Wiele modułów możemy pogrupować je w pakiet</a:t>
            </a:r>
          </a:p>
          <a:p>
            <a:r>
              <a:rPr lang="pl-PL" dirty="0"/>
              <a:t>Pakiet ma strukturę katalogu</a:t>
            </a:r>
          </a:p>
          <a:p>
            <a:r>
              <a:rPr lang="pl-PL" dirty="0"/>
              <a:t>__init__.py konieczne, by katalog był pakietem</a:t>
            </a:r>
          </a:p>
          <a:p>
            <a:r>
              <a:rPr lang="pl-PL" dirty="0"/>
              <a:t>Przy imporcie nazwy podkatalogów oddziela kropka</a:t>
            </a:r>
          </a:p>
          <a:p>
            <a:r>
              <a:rPr lang="pl-PL" dirty="0"/>
              <a:t>import </a:t>
            </a:r>
            <a:r>
              <a:rPr lang="pl-PL" dirty="0" err="1"/>
              <a:t>sound.effects.echo</a:t>
            </a:r>
            <a:r>
              <a:rPr lang="pl-PL" dirty="0"/>
              <a:t> # pełna ścieżka</a:t>
            </a:r>
            <a:br>
              <a:rPr lang="pl-PL" dirty="0"/>
            </a:br>
            <a:r>
              <a:rPr lang="pl-PL" dirty="0" err="1"/>
              <a:t>sound.effects.echo.echofilter</a:t>
            </a:r>
            <a:r>
              <a:rPr lang="pl-PL" dirty="0"/>
              <a:t>(</a:t>
            </a:r>
            <a:r>
              <a:rPr lang="pl-PL" dirty="0" err="1"/>
              <a:t>input</a:t>
            </a:r>
            <a:r>
              <a:rPr lang="pl-PL" dirty="0"/>
              <a:t>, </a:t>
            </a:r>
            <a:r>
              <a:rPr lang="pl-PL" dirty="0" err="1"/>
              <a:t>output</a:t>
            </a:r>
            <a:r>
              <a:rPr lang="pl-PL" dirty="0"/>
              <a:t>, </a:t>
            </a:r>
            <a:r>
              <a:rPr lang="pl-PL" dirty="0" err="1"/>
              <a:t>atten</a:t>
            </a:r>
            <a:r>
              <a:rPr lang="pl-PL" dirty="0"/>
              <a:t>=4)</a:t>
            </a:r>
          </a:p>
          <a:p>
            <a:r>
              <a:rPr lang="en-US" dirty="0"/>
              <a:t>from </a:t>
            </a:r>
            <a:r>
              <a:rPr lang="en-US" dirty="0" err="1"/>
              <a:t>sound.effects</a:t>
            </a:r>
            <a:r>
              <a:rPr lang="en-US" dirty="0"/>
              <a:t> import echo</a:t>
            </a:r>
            <a:r>
              <a:rPr lang="pl-PL" dirty="0"/>
              <a:t> # tylko dany moduł</a:t>
            </a:r>
            <a:br>
              <a:rPr lang="pl-PL" dirty="0"/>
            </a:br>
            <a:r>
              <a:rPr lang="sv-SE" dirty="0"/>
              <a:t>echo.echofilter(input, output, atten=4)</a:t>
            </a:r>
            <a:endParaRPr lang="pl-PL" dirty="0"/>
          </a:p>
        </p:txBody>
      </p:sp>
      <p:pic>
        <p:nvPicPr>
          <p:cNvPr id="5" name="Obraz 4">
            <a:extLst>
              <a:ext uri="{FF2B5EF4-FFF2-40B4-BE49-F238E27FC236}">
                <a16:creationId xmlns:a16="http://schemas.microsoft.com/office/drawing/2014/main" id="{333993BB-1E8A-176D-50BF-321E6667365C}"/>
              </a:ext>
            </a:extLst>
          </p:cNvPr>
          <p:cNvPicPr>
            <a:picLocks noChangeAspect="1"/>
          </p:cNvPicPr>
          <p:nvPr/>
        </p:nvPicPr>
        <p:blipFill rotWithShape="1">
          <a:blip r:embed="rId2">
            <a:clrChange>
              <a:clrFrom>
                <a:srgbClr val="FFFFFF"/>
              </a:clrFrom>
              <a:clrTo>
                <a:srgbClr val="FFFFFF">
                  <a:alpha val="0"/>
                </a:srgbClr>
              </a:clrTo>
            </a:clrChange>
          </a:blip>
          <a:srcRect l="3525"/>
          <a:stretch/>
        </p:blipFill>
        <p:spPr>
          <a:xfrm>
            <a:off x="8288323" y="-1"/>
            <a:ext cx="3903678" cy="6955866"/>
          </a:xfrm>
          <a:prstGeom prst="rect">
            <a:avLst/>
          </a:prstGeom>
        </p:spPr>
      </p:pic>
    </p:spTree>
    <p:extLst>
      <p:ext uri="{BB962C8B-B14F-4D97-AF65-F5344CB8AC3E}">
        <p14:creationId xmlns:p14="http://schemas.microsoft.com/office/powerpoint/2010/main" val="3806120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AFCC47-56D7-43A2-E111-AB5DEDD5C51E}"/>
              </a:ext>
            </a:extLst>
          </p:cNvPr>
          <p:cNvSpPr>
            <a:spLocks noGrp="1"/>
          </p:cNvSpPr>
          <p:nvPr>
            <p:ph type="title"/>
          </p:nvPr>
        </p:nvSpPr>
        <p:spPr/>
        <p:txBody>
          <a:bodyPr/>
          <a:lstStyle/>
          <a:p>
            <a:r>
              <a:rPr lang="pl-PL" dirty="0"/>
              <a:t>Pakiety</a:t>
            </a:r>
          </a:p>
        </p:txBody>
      </p:sp>
      <p:sp>
        <p:nvSpPr>
          <p:cNvPr id="3" name="Symbol zastępczy zawartości 2">
            <a:extLst>
              <a:ext uri="{FF2B5EF4-FFF2-40B4-BE49-F238E27FC236}">
                <a16:creationId xmlns:a16="http://schemas.microsoft.com/office/drawing/2014/main" id="{F5D639F2-A6CD-4B34-CFED-81599A8D02EA}"/>
              </a:ext>
            </a:extLst>
          </p:cNvPr>
          <p:cNvSpPr>
            <a:spLocks noGrp="1"/>
          </p:cNvSpPr>
          <p:nvPr>
            <p:ph idx="1"/>
          </p:nvPr>
        </p:nvSpPr>
        <p:spPr>
          <a:xfrm>
            <a:off x="550863" y="2113199"/>
            <a:ext cx="11090274" cy="4744801"/>
          </a:xfrm>
        </p:spPr>
        <p:txBody>
          <a:bodyPr>
            <a:normAutofit/>
          </a:bodyPr>
          <a:lstStyle/>
          <a:p>
            <a:r>
              <a:rPr lang="pl-PL" dirty="0"/>
              <a:t>Importowanie wewnątrz pakietu:</a:t>
            </a:r>
            <a:br>
              <a:rPr lang="pl-PL" dirty="0"/>
            </a:br>
            <a:r>
              <a:rPr lang="pl-PL" dirty="0"/>
              <a:t># jesteśmy w module surround.py</a:t>
            </a:r>
            <a:br>
              <a:rPr lang="pl-PL" dirty="0"/>
            </a:br>
            <a:r>
              <a:rPr lang="en-US" dirty="0"/>
              <a:t>from . import echo</a:t>
            </a:r>
            <a:r>
              <a:rPr lang="pl-PL" dirty="0"/>
              <a:t>            # ten sam katalog</a:t>
            </a:r>
            <a:br>
              <a:rPr lang="pl-PL" dirty="0"/>
            </a:br>
            <a:r>
              <a:rPr lang="en-US" dirty="0"/>
              <a:t>from .. import formats</a:t>
            </a:r>
            <a:r>
              <a:rPr lang="pl-PL" dirty="0"/>
              <a:t>    # pakiet katalog wyżej</a:t>
            </a:r>
            <a:br>
              <a:rPr lang="pl-PL" dirty="0"/>
            </a:br>
            <a:r>
              <a:rPr lang="en-US" dirty="0"/>
              <a:t>from ..filters import equalizer</a:t>
            </a:r>
            <a:endParaRPr lang="pl-PL" dirty="0"/>
          </a:p>
        </p:txBody>
      </p:sp>
      <p:pic>
        <p:nvPicPr>
          <p:cNvPr id="5" name="Obraz 4">
            <a:extLst>
              <a:ext uri="{FF2B5EF4-FFF2-40B4-BE49-F238E27FC236}">
                <a16:creationId xmlns:a16="http://schemas.microsoft.com/office/drawing/2014/main" id="{333993BB-1E8A-176D-50BF-321E6667365C}"/>
              </a:ext>
            </a:extLst>
          </p:cNvPr>
          <p:cNvPicPr>
            <a:picLocks noChangeAspect="1"/>
          </p:cNvPicPr>
          <p:nvPr/>
        </p:nvPicPr>
        <p:blipFill rotWithShape="1">
          <a:blip r:embed="rId2">
            <a:clrChange>
              <a:clrFrom>
                <a:srgbClr val="FFFFFF"/>
              </a:clrFrom>
              <a:clrTo>
                <a:srgbClr val="FFFFFF">
                  <a:alpha val="0"/>
                </a:srgbClr>
              </a:clrTo>
            </a:clrChange>
          </a:blip>
          <a:srcRect l="3525"/>
          <a:stretch/>
        </p:blipFill>
        <p:spPr>
          <a:xfrm>
            <a:off x="8288323" y="-1"/>
            <a:ext cx="3903678" cy="6955866"/>
          </a:xfrm>
          <a:prstGeom prst="rect">
            <a:avLst/>
          </a:prstGeom>
        </p:spPr>
      </p:pic>
    </p:spTree>
    <p:extLst>
      <p:ext uri="{BB962C8B-B14F-4D97-AF65-F5344CB8AC3E}">
        <p14:creationId xmlns:p14="http://schemas.microsoft.com/office/powerpoint/2010/main" val="209212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D849B8-084B-BD7A-56C6-BC54D37D8C08}"/>
              </a:ext>
            </a:extLst>
          </p:cNvPr>
          <p:cNvSpPr>
            <a:spLocks noGrp="1"/>
          </p:cNvSpPr>
          <p:nvPr>
            <p:ph type="title"/>
          </p:nvPr>
        </p:nvSpPr>
        <p:spPr/>
        <p:txBody>
          <a:bodyPr/>
          <a:lstStyle/>
          <a:p>
            <a:r>
              <a:rPr lang="pl-PL" dirty="0"/>
              <a:t>Metody list</a:t>
            </a:r>
          </a:p>
        </p:txBody>
      </p:sp>
      <p:sp>
        <p:nvSpPr>
          <p:cNvPr id="3" name="Symbol zastępczy zawartości 2">
            <a:extLst>
              <a:ext uri="{FF2B5EF4-FFF2-40B4-BE49-F238E27FC236}">
                <a16:creationId xmlns:a16="http://schemas.microsoft.com/office/drawing/2014/main" id="{9A106C99-60B0-688A-149B-2B65A73DC870}"/>
              </a:ext>
            </a:extLst>
          </p:cNvPr>
          <p:cNvSpPr>
            <a:spLocks noGrp="1"/>
          </p:cNvSpPr>
          <p:nvPr>
            <p:ph idx="1"/>
          </p:nvPr>
        </p:nvSpPr>
        <p:spPr>
          <a:xfrm>
            <a:off x="550863" y="2113199"/>
            <a:ext cx="11267326" cy="4504577"/>
          </a:xfrm>
        </p:spPr>
        <p:txBody>
          <a:bodyPr>
            <a:normAutofit/>
          </a:bodyPr>
          <a:lstStyle/>
          <a:p>
            <a:r>
              <a:rPr lang="pl-PL" dirty="0"/>
              <a:t>Wywołujemy je tak: </a:t>
            </a:r>
            <a:r>
              <a:rPr lang="pl-PL" dirty="0" err="1"/>
              <a:t>a.metoda</a:t>
            </a:r>
            <a:r>
              <a:rPr lang="pl-PL" dirty="0"/>
              <a:t>()</a:t>
            </a:r>
          </a:p>
          <a:p>
            <a:r>
              <a:rPr lang="pl-PL" dirty="0" err="1"/>
              <a:t>append</a:t>
            </a:r>
            <a:r>
              <a:rPr lang="pl-PL" dirty="0"/>
              <a:t>(x) dodaje x na koniec, tak jak a[len(a):] = [x]</a:t>
            </a:r>
          </a:p>
          <a:p>
            <a:r>
              <a:rPr lang="pl-PL" dirty="0" err="1"/>
              <a:t>extend</a:t>
            </a:r>
            <a:r>
              <a:rPr lang="pl-PL" dirty="0"/>
              <a:t>(</a:t>
            </a:r>
            <a:r>
              <a:rPr lang="pl-PL" dirty="0" err="1"/>
              <a:t>itobj</a:t>
            </a:r>
            <a:r>
              <a:rPr lang="pl-PL" dirty="0"/>
              <a:t>) dodaje na koniec wszystkie elementy z </a:t>
            </a:r>
            <a:r>
              <a:rPr lang="pl-PL" dirty="0" err="1"/>
              <a:t>iterowalnego</a:t>
            </a:r>
            <a:r>
              <a:rPr lang="pl-PL" dirty="0"/>
              <a:t> obiektu </a:t>
            </a:r>
            <a:r>
              <a:rPr lang="pl-PL" dirty="0" err="1"/>
              <a:t>itobj</a:t>
            </a:r>
            <a:endParaRPr lang="pl-PL" dirty="0"/>
          </a:p>
          <a:p>
            <a:r>
              <a:rPr lang="pl-PL" dirty="0"/>
              <a:t>insert(</a:t>
            </a:r>
            <a:r>
              <a:rPr lang="pl-PL" dirty="0" err="1"/>
              <a:t>i,x</a:t>
            </a:r>
            <a:r>
              <a:rPr lang="pl-PL" dirty="0"/>
              <a:t>) wstawia x na pozycję PRZED indeksem i, np. insert(0,x) na początek</a:t>
            </a:r>
          </a:p>
          <a:p>
            <a:r>
              <a:rPr lang="pl-PL" dirty="0" err="1"/>
              <a:t>remove</a:t>
            </a:r>
            <a:r>
              <a:rPr lang="pl-PL" dirty="0"/>
              <a:t>(x) usuwa z listy PIERWSZY element o wartości x</a:t>
            </a:r>
          </a:p>
          <a:p>
            <a:r>
              <a:rPr lang="pl-PL" dirty="0"/>
              <a:t>pop([i]) usuwa z listy ostatni element, OPCJONALNIE ten o indeksie i</a:t>
            </a:r>
            <a:br>
              <a:rPr lang="pl-PL" dirty="0"/>
            </a:br>
            <a:r>
              <a:rPr lang="pl-PL" dirty="0"/>
              <a:t>(w dokumentacji opcjonalne argumenty oznaczamy zwykle nawiasami [])</a:t>
            </a:r>
          </a:p>
          <a:p>
            <a:endParaRPr lang="pl-PL" dirty="0"/>
          </a:p>
        </p:txBody>
      </p:sp>
    </p:spTree>
    <p:extLst>
      <p:ext uri="{BB962C8B-B14F-4D97-AF65-F5344CB8AC3E}">
        <p14:creationId xmlns:p14="http://schemas.microsoft.com/office/powerpoint/2010/main" val="370640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D849B8-084B-BD7A-56C6-BC54D37D8C08}"/>
              </a:ext>
            </a:extLst>
          </p:cNvPr>
          <p:cNvSpPr>
            <a:spLocks noGrp="1"/>
          </p:cNvSpPr>
          <p:nvPr>
            <p:ph type="title"/>
          </p:nvPr>
        </p:nvSpPr>
        <p:spPr>
          <a:xfrm>
            <a:off x="550863" y="549275"/>
            <a:ext cx="11091600" cy="1332000"/>
          </a:xfrm>
        </p:spPr>
        <p:txBody>
          <a:bodyPr/>
          <a:lstStyle/>
          <a:p>
            <a:r>
              <a:rPr lang="pl-PL" dirty="0"/>
              <a:t>Metody list</a:t>
            </a:r>
          </a:p>
        </p:txBody>
      </p:sp>
      <p:sp>
        <p:nvSpPr>
          <p:cNvPr id="3" name="Symbol zastępczy zawartości 2">
            <a:extLst>
              <a:ext uri="{FF2B5EF4-FFF2-40B4-BE49-F238E27FC236}">
                <a16:creationId xmlns:a16="http://schemas.microsoft.com/office/drawing/2014/main" id="{9A106C99-60B0-688A-149B-2B65A73DC870}"/>
              </a:ext>
            </a:extLst>
          </p:cNvPr>
          <p:cNvSpPr>
            <a:spLocks noGrp="1"/>
          </p:cNvSpPr>
          <p:nvPr>
            <p:ph idx="1"/>
          </p:nvPr>
        </p:nvSpPr>
        <p:spPr>
          <a:xfrm>
            <a:off x="550863" y="2113199"/>
            <a:ext cx="11267326" cy="4649551"/>
          </a:xfrm>
        </p:spPr>
        <p:txBody>
          <a:bodyPr>
            <a:normAutofit/>
          </a:bodyPr>
          <a:lstStyle/>
          <a:p>
            <a:r>
              <a:rPr lang="pl-PL" dirty="0" err="1"/>
              <a:t>clear</a:t>
            </a:r>
            <a:r>
              <a:rPr lang="pl-PL" dirty="0"/>
              <a:t>() usuwa wszystkie elementy z listy</a:t>
            </a:r>
          </a:p>
          <a:p>
            <a:r>
              <a:rPr lang="pl-PL" dirty="0"/>
              <a:t>index(x[, start[, end]]) wyszukuje w liście indeks </a:t>
            </a:r>
            <a:br>
              <a:rPr lang="pl-PL" dirty="0"/>
            </a:br>
            <a:r>
              <a:rPr lang="pl-PL" dirty="0"/>
              <a:t>pierwszego elementu o wartości x </a:t>
            </a:r>
            <a:br>
              <a:rPr lang="pl-PL" dirty="0"/>
            </a:br>
            <a:r>
              <a:rPr lang="pl-PL" dirty="0"/>
              <a:t>(opcjonalnie wyszukuje tylko od start do end)</a:t>
            </a:r>
          </a:p>
          <a:p>
            <a:r>
              <a:rPr lang="pl-PL" dirty="0" err="1"/>
              <a:t>count</a:t>
            </a:r>
            <a:r>
              <a:rPr lang="pl-PL" dirty="0"/>
              <a:t>(x) zwraca liczbę elementów o wartości x</a:t>
            </a:r>
          </a:p>
          <a:p>
            <a:r>
              <a:rPr lang="pl-PL" dirty="0"/>
              <a:t>sort(</a:t>
            </a:r>
            <a:r>
              <a:rPr lang="pl-PL" dirty="0" err="1"/>
              <a:t>key</a:t>
            </a:r>
            <a:r>
              <a:rPr lang="pl-PL" dirty="0"/>
              <a:t>=</a:t>
            </a:r>
            <a:r>
              <a:rPr lang="pl-PL" dirty="0" err="1"/>
              <a:t>None</a:t>
            </a:r>
            <a:r>
              <a:rPr lang="pl-PL" dirty="0"/>
              <a:t>, </a:t>
            </a:r>
            <a:r>
              <a:rPr lang="pl-PL" dirty="0" err="1"/>
              <a:t>reverse</a:t>
            </a:r>
            <a:r>
              <a:rPr lang="pl-PL" dirty="0"/>
              <a:t>=</a:t>
            </a:r>
            <a:r>
              <a:rPr lang="pl-PL" dirty="0" err="1"/>
              <a:t>False</a:t>
            </a:r>
            <a:r>
              <a:rPr lang="pl-PL" dirty="0"/>
              <a:t>) sortuje listę, tak jak </a:t>
            </a:r>
            <a:r>
              <a:rPr lang="pl-PL" dirty="0" err="1"/>
              <a:t>sorted</a:t>
            </a:r>
            <a:r>
              <a:rPr lang="pl-PL" dirty="0"/>
              <a:t>()</a:t>
            </a:r>
          </a:p>
          <a:p>
            <a:r>
              <a:rPr lang="pl-PL" dirty="0" err="1"/>
              <a:t>reverse</a:t>
            </a:r>
            <a:r>
              <a:rPr lang="pl-PL" dirty="0"/>
              <a:t>() odwraca kolejność elementów</a:t>
            </a:r>
          </a:p>
          <a:p>
            <a:r>
              <a:rPr lang="pl-PL" dirty="0" err="1"/>
              <a:t>copy</a:t>
            </a:r>
            <a:r>
              <a:rPr lang="pl-PL" dirty="0"/>
              <a:t>() to to samo co a[:]</a:t>
            </a:r>
          </a:p>
        </p:txBody>
      </p:sp>
      <p:pic>
        <p:nvPicPr>
          <p:cNvPr id="1026" name="Picture 2" descr="Najpopularniejsze gry z dzieciństwa! - Kobiece pasje - Polki.pl">
            <a:extLst>
              <a:ext uri="{FF2B5EF4-FFF2-40B4-BE49-F238E27FC236}">
                <a16:creationId xmlns:a16="http://schemas.microsoft.com/office/drawing/2014/main" id="{CC1289AC-3403-F051-CF7A-5F60492245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79" r="1"/>
          <a:stretch/>
        </p:blipFill>
        <p:spPr bwMode="auto">
          <a:xfrm>
            <a:off x="9244012" y="2113199"/>
            <a:ext cx="2947988"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4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92ED66-5D6C-5D2D-82B9-7FD6688C3E74}"/>
              </a:ext>
            </a:extLst>
          </p:cNvPr>
          <p:cNvSpPr>
            <a:spLocks noGrp="1"/>
          </p:cNvSpPr>
          <p:nvPr>
            <p:ph type="title"/>
          </p:nvPr>
        </p:nvSpPr>
        <p:spPr/>
        <p:txBody>
          <a:bodyPr>
            <a:normAutofit/>
          </a:bodyPr>
          <a:lstStyle/>
          <a:p>
            <a:r>
              <a:rPr lang="pl-PL" dirty="0"/>
              <a:t>Do kolejek lepiej użyć </a:t>
            </a:r>
            <a:r>
              <a:rPr lang="pl-PL" dirty="0" err="1"/>
              <a:t>dequeue</a:t>
            </a:r>
            <a:endParaRPr lang="pl-PL" dirty="0"/>
          </a:p>
        </p:txBody>
      </p:sp>
      <p:pic>
        <p:nvPicPr>
          <p:cNvPr id="5" name="Obraz 4">
            <a:extLst>
              <a:ext uri="{FF2B5EF4-FFF2-40B4-BE49-F238E27FC236}">
                <a16:creationId xmlns:a16="http://schemas.microsoft.com/office/drawing/2014/main" id="{9109907E-3392-60B2-FEC0-76536EB3505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3819" y="1971675"/>
            <a:ext cx="11947214" cy="3892549"/>
          </a:xfrm>
          <a:prstGeom prst="rect">
            <a:avLst/>
          </a:prstGeom>
        </p:spPr>
      </p:pic>
    </p:spTree>
    <p:extLst>
      <p:ext uri="{BB962C8B-B14F-4D97-AF65-F5344CB8AC3E}">
        <p14:creationId xmlns:p14="http://schemas.microsoft.com/office/powerpoint/2010/main" val="124691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6AE8B4-24D2-209F-149C-BA9082BBE66C}"/>
              </a:ext>
            </a:extLst>
          </p:cNvPr>
          <p:cNvSpPr>
            <a:spLocks noGrp="1"/>
          </p:cNvSpPr>
          <p:nvPr>
            <p:ph type="title"/>
          </p:nvPr>
        </p:nvSpPr>
        <p:spPr/>
        <p:txBody>
          <a:bodyPr/>
          <a:lstStyle/>
          <a:p>
            <a:r>
              <a:rPr lang="pl-PL" dirty="0"/>
              <a:t>List </a:t>
            </a:r>
            <a:r>
              <a:rPr lang="pl-PL" dirty="0" err="1"/>
              <a:t>comprehension</a:t>
            </a:r>
            <a:endParaRPr lang="pl-PL" dirty="0"/>
          </a:p>
        </p:txBody>
      </p:sp>
      <p:sp>
        <p:nvSpPr>
          <p:cNvPr id="3" name="Symbol zastępczy zawartości 2">
            <a:extLst>
              <a:ext uri="{FF2B5EF4-FFF2-40B4-BE49-F238E27FC236}">
                <a16:creationId xmlns:a16="http://schemas.microsoft.com/office/drawing/2014/main" id="{C1785F40-A352-B597-BA59-D4E6A68C6247}"/>
              </a:ext>
            </a:extLst>
          </p:cNvPr>
          <p:cNvSpPr>
            <a:spLocks noGrp="1"/>
          </p:cNvSpPr>
          <p:nvPr>
            <p:ph idx="1"/>
          </p:nvPr>
        </p:nvSpPr>
        <p:spPr>
          <a:xfrm>
            <a:off x="550863" y="2113199"/>
            <a:ext cx="11090274" cy="4649551"/>
          </a:xfrm>
        </p:spPr>
        <p:txBody>
          <a:bodyPr>
            <a:normAutofit/>
          </a:bodyPr>
          <a:lstStyle/>
          <a:p>
            <a:r>
              <a:rPr lang="pl-PL" dirty="0"/>
              <a:t>Wyrażenia listowe? Przekształcenia list? Odwzorowywanie listy?</a:t>
            </a:r>
          </a:p>
          <a:p>
            <a:r>
              <a:rPr lang="pl-PL" dirty="0"/>
              <a:t>Chodzi o to żeby stworzyć listę iterując po innych obiektach</a:t>
            </a:r>
          </a:p>
          <a:p>
            <a:r>
              <a:rPr lang="pl-PL" dirty="0"/>
              <a:t>Struktura [wyrażenie(zmienna) for zmienna in </a:t>
            </a:r>
            <a:r>
              <a:rPr lang="pl-PL" dirty="0" err="1"/>
              <a:t>iterowalny_obiekt</a:t>
            </a:r>
            <a:r>
              <a:rPr lang="pl-PL" dirty="0"/>
              <a:t>]</a:t>
            </a:r>
            <a:br>
              <a:rPr lang="pl-PL" dirty="0"/>
            </a:br>
            <a:r>
              <a:rPr lang="pl-PL" dirty="0"/>
              <a:t>Po pierwszym for można dodawać kolejne pętle for oraz instrukcje </a:t>
            </a:r>
            <a:r>
              <a:rPr lang="pl-PL" dirty="0" err="1"/>
              <a:t>if</a:t>
            </a:r>
            <a:endParaRPr lang="pl-PL" dirty="0"/>
          </a:p>
          <a:p>
            <a:r>
              <a:rPr lang="pl-PL" dirty="0"/>
              <a:t>Przykład:</a:t>
            </a:r>
            <a:br>
              <a:rPr lang="pl-PL" dirty="0"/>
            </a:br>
            <a:br>
              <a:rPr lang="pl-PL" dirty="0"/>
            </a:br>
            <a:br>
              <a:rPr lang="pl-PL" dirty="0"/>
            </a:br>
            <a:br>
              <a:rPr lang="pl-PL" dirty="0"/>
            </a:br>
            <a:r>
              <a:rPr lang="pl-PL" dirty="0" err="1"/>
              <a:t>Listcomp</a:t>
            </a:r>
            <a:r>
              <a:rPr lang="pl-PL" dirty="0"/>
              <a:t>:</a:t>
            </a:r>
          </a:p>
        </p:txBody>
      </p:sp>
      <p:pic>
        <p:nvPicPr>
          <p:cNvPr id="7" name="Obraz 6">
            <a:extLst>
              <a:ext uri="{FF2B5EF4-FFF2-40B4-BE49-F238E27FC236}">
                <a16:creationId xmlns:a16="http://schemas.microsoft.com/office/drawing/2014/main" id="{035C83B8-3377-013D-13A3-B7D5114247C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77877" y="4359237"/>
            <a:ext cx="7832898" cy="1697005"/>
          </a:xfrm>
          <a:prstGeom prst="rect">
            <a:avLst/>
          </a:prstGeom>
        </p:spPr>
      </p:pic>
      <p:pic>
        <p:nvPicPr>
          <p:cNvPr id="9" name="Obraz 8">
            <a:extLst>
              <a:ext uri="{FF2B5EF4-FFF2-40B4-BE49-F238E27FC236}">
                <a16:creationId xmlns:a16="http://schemas.microsoft.com/office/drawing/2014/main" id="{F932A4F5-1626-2EC3-B7DC-05F66F043CE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206452" y="6263006"/>
            <a:ext cx="7804323" cy="499744"/>
          </a:xfrm>
          <a:prstGeom prst="rect">
            <a:avLst/>
          </a:prstGeom>
        </p:spPr>
      </p:pic>
      <p:sp>
        <p:nvSpPr>
          <p:cNvPr id="10" name="Strzałka: zakrzywiona w lewo 9">
            <a:extLst>
              <a:ext uri="{FF2B5EF4-FFF2-40B4-BE49-F238E27FC236}">
                <a16:creationId xmlns:a16="http://schemas.microsoft.com/office/drawing/2014/main" id="{C3802F93-66F1-A9F3-0009-7D76BCAAC1E5}"/>
              </a:ext>
            </a:extLst>
          </p:cNvPr>
          <p:cNvSpPr/>
          <p:nvPr/>
        </p:nvSpPr>
        <p:spPr>
          <a:xfrm>
            <a:off x="10144125" y="4895850"/>
            <a:ext cx="1047750" cy="18669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861817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6AE8B4-24D2-209F-149C-BA9082BBE66C}"/>
              </a:ext>
            </a:extLst>
          </p:cNvPr>
          <p:cNvSpPr>
            <a:spLocks noGrp="1"/>
          </p:cNvSpPr>
          <p:nvPr>
            <p:ph type="title"/>
          </p:nvPr>
        </p:nvSpPr>
        <p:spPr/>
        <p:txBody>
          <a:bodyPr/>
          <a:lstStyle/>
          <a:p>
            <a:r>
              <a:rPr lang="pl-PL" dirty="0"/>
              <a:t>List </a:t>
            </a:r>
            <a:r>
              <a:rPr lang="pl-PL" dirty="0" err="1"/>
              <a:t>comprehension</a:t>
            </a:r>
            <a:endParaRPr lang="pl-PL" dirty="0"/>
          </a:p>
        </p:txBody>
      </p:sp>
      <p:sp>
        <p:nvSpPr>
          <p:cNvPr id="3" name="Symbol zastępczy zawartości 2">
            <a:extLst>
              <a:ext uri="{FF2B5EF4-FFF2-40B4-BE49-F238E27FC236}">
                <a16:creationId xmlns:a16="http://schemas.microsoft.com/office/drawing/2014/main" id="{C1785F40-A352-B597-BA59-D4E6A68C6247}"/>
              </a:ext>
            </a:extLst>
          </p:cNvPr>
          <p:cNvSpPr>
            <a:spLocks noGrp="1"/>
          </p:cNvSpPr>
          <p:nvPr>
            <p:ph idx="1"/>
          </p:nvPr>
        </p:nvSpPr>
        <p:spPr>
          <a:xfrm>
            <a:off x="550863" y="2113199"/>
            <a:ext cx="11090274" cy="4649551"/>
          </a:xfrm>
        </p:spPr>
        <p:txBody>
          <a:bodyPr>
            <a:normAutofit/>
          </a:bodyPr>
          <a:lstStyle/>
          <a:p>
            <a:r>
              <a:rPr lang="pl-PL" dirty="0"/>
              <a:t>Bardziej skomplikowany przykład:</a:t>
            </a:r>
          </a:p>
        </p:txBody>
      </p:sp>
      <p:grpSp>
        <p:nvGrpSpPr>
          <p:cNvPr id="8" name="Grupa 7">
            <a:extLst>
              <a:ext uri="{FF2B5EF4-FFF2-40B4-BE49-F238E27FC236}">
                <a16:creationId xmlns:a16="http://schemas.microsoft.com/office/drawing/2014/main" id="{2B5E75E3-0330-1042-2F18-EF5791D2D261}"/>
              </a:ext>
            </a:extLst>
          </p:cNvPr>
          <p:cNvGrpSpPr/>
          <p:nvPr/>
        </p:nvGrpSpPr>
        <p:grpSpPr>
          <a:xfrm>
            <a:off x="752326" y="2705023"/>
            <a:ext cx="7239149" cy="3733877"/>
            <a:chOff x="1409551" y="2838373"/>
            <a:chExt cx="5772447" cy="2971953"/>
          </a:xfrm>
        </p:grpSpPr>
        <p:pic>
          <p:nvPicPr>
            <p:cNvPr id="5" name="Obraz 4">
              <a:extLst>
                <a:ext uri="{FF2B5EF4-FFF2-40B4-BE49-F238E27FC236}">
                  <a16:creationId xmlns:a16="http://schemas.microsoft.com/office/drawing/2014/main" id="{D36FEB01-A64D-9BFC-20C9-091BCA704A1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09551" y="2838373"/>
              <a:ext cx="5772447" cy="2971953"/>
            </a:xfrm>
            <a:prstGeom prst="rect">
              <a:avLst/>
            </a:prstGeom>
          </p:spPr>
        </p:pic>
        <p:sp>
          <p:nvSpPr>
            <p:cNvPr id="6" name="Prostokąt 5">
              <a:extLst>
                <a:ext uri="{FF2B5EF4-FFF2-40B4-BE49-F238E27FC236}">
                  <a16:creationId xmlns:a16="http://schemas.microsoft.com/office/drawing/2014/main" id="{D4DE7EB4-C828-FD8E-AB50-CA0B2F6CE4A7}"/>
                </a:ext>
              </a:extLst>
            </p:cNvPr>
            <p:cNvSpPr/>
            <p:nvPr/>
          </p:nvSpPr>
          <p:spPr>
            <a:xfrm>
              <a:off x="1409551" y="3571848"/>
              <a:ext cx="3000524" cy="438150"/>
            </a:xfrm>
            <a:prstGeom prst="rect">
              <a:avLst/>
            </a:prstGeom>
            <a:solidFill>
              <a:srgbClr val="1A1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grpSp>
      <p:sp>
        <p:nvSpPr>
          <p:cNvPr id="10" name="Strzałka: zakrzywiona w lewo 9">
            <a:extLst>
              <a:ext uri="{FF2B5EF4-FFF2-40B4-BE49-F238E27FC236}">
                <a16:creationId xmlns:a16="http://schemas.microsoft.com/office/drawing/2014/main" id="{6DA82DC7-4DFA-3C70-C4BB-6906204FAF40}"/>
              </a:ext>
            </a:extLst>
          </p:cNvPr>
          <p:cNvSpPr/>
          <p:nvPr/>
        </p:nvSpPr>
        <p:spPr>
          <a:xfrm flipV="1">
            <a:off x="8192938" y="2705023"/>
            <a:ext cx="1389212" cy="23935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spTree>
    <p:extLst>
      <p:ext uri="{BB962C8B-B14F-4D97-AF65-F5344CB8AC3E}">
        <p14:creationId xmlns:p14="http://schemas.microsoft.com/office/powerpoint/2010/main" val="173451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6AE8B4-24D2-209F-149C-BA9082BBE66C}"/>
              </a:ext>
            </a:extLst>
          </p:cNvPr>
          <p:cNvSpPr>
            <a:spLocks noGrp="1"/>
          </p:cNvSpPr>
          <p:nvPr>
            <p:ph type="title"/>
          </p:nvPr>
        </p:nvSpPr>
        <p:spPr/>
        <p:txBody>
          <a:bodyPr/>
          <a:lstStyle/>
          <a:p>
            <a:r>
              <a:rPr lang="pl-PL" dirty="0"/>
              <a:t>List </a:t>
            </a:r>
            <a:r>
              <a:rPr lang="pl-PL" dirty="0" err="1"/>
              <a:t>comprehension</a:t>
            </a:r>
            <a:endParaRPr lang="pl-PL" dirty="0"/>
          </a:p>
        </p:txBody>
      </p:sp>
      <p:sp>
        <p:nvSpPr>
          <p:cNvPr id="3" name="Symbol zastępczy zawartości 2">
            <a:extLst>
              <a:ext uri="{FF2B5EF4-FFF2-40B4-BE49-F238E27FC236}">
                <a16:creationId xmlns:a16="http://schemas.microsoft.com/office/drawing/2014/main" id="{C1785F40-A352-B597-BA59-D4E6A68C6247}"/>
              </a:ext>
            </a:extLst>
          </p:cNvPr>
          <p:cNvSpPr>
            <a:spLocks noGrp="1"/>
          </p:cNvSpPr>
          <p:nvPr>
            <p:ph idx="1"/>
          </p:nvPr>
        </p:nvSpPr>
        <p:spPr>
          <a:xfrm>
            <a:off x="549538" y="1370249"/>
            <a:ext cx="11090274" cy="4649551"/>
          </a:xfrm>
        </p:spPr>
        <p:txBody>
          <a:bodyPr>
            <a:normAutofit/>
          </a:bodyPr>
          <a:lstStyle/>
          <a:p>
            <a:r>
              <a:rPr lang="pl-PL" dirty="0"/>
              <a:t>Wyrażenia mogą zawierać funkcje, metody i używać wielowymiarowych list:</a:t>
            </a:r>
          </a:p>
        </p:txBody>
      </p:sp>
      <p:pic>
        <p:nvPicPr>
          <p:cNvPr id="7" name="Obraz 6">
            <a:extLst>
              <a:ext uri="{FF2B5EF4-FFF2-40B4-BE49-F238E27FC236}">
                <a16:creationId xmlns:a16="http://schemas.microsoft.com/office/drawing/2014/main" id="{2064F26C-B89D-38A6-9CD0-6E702AF603C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0798" y="1805281"/>
            <a:ext cx="8763202" cy="4941708"/>
          </a:xfrm>
          <a:prstGeom prst="rect">
            <a:avLst/>
          </a:prstGeom>
        </p:spPr>
      </p:pic>
    </p:spTree>
    <p:extLst>
      <p:ext uri="{BB962C8B-B14F-4D97-AF65-F5344CB8AC3E}">
        <p14:creationId xmlns:p14="http://schemas.microsoft.com/office/powerpoint/2010/main" val="245436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6AE8B4-24D2-209F-149C-BA9082BBE66C}"/>
              </a:ext>
            </a:extLst>
          </p:cNvPr>
          <p:cNvSpPr>
            <a:spLocks noGrp="1"/>
          </p:cNvSpPr>
          <p:nvPr>
            <p:ph type="title"/>
          </p:nvPr>
        </p:nvSpPr>
        <p:spPr/>
        <p:txBody>
          <a:bodyPr/>
          <a:lstStyle/>
          <a:p>
            <a:r>
              <a:rPr lang="pl-PL" dirty="0"/>
              <a:t>List </a:t>
            </a:r>
            <a:r>
              <a:rPr lang="pl-PL" dirty="0" err="1"/>
              <a:t>comprehension</a:t>
            </a:r>
            <a:endParaRPr lang="pl-PL" dirty="0"/>
          </a:p>
        </p:txBody>
      </p:sp>
      <p:sp>
        <p:nvSpPr>
          <p:cNvPr id="3" name="Symbol zastępczy zawartości 2">
            <a:extLst>
              <a:ext uri="{FF2B5EF4-FFF2-40B4-BE49-F238E27FC236}">
                <a16:creationId xmlns:a16="http://schemas.microsoft.com/office/drawing/2014/main" id="{C1785F40-A352-B597-BA59-D4E6A68C6247}"/>
              </a:ext>
            </a:extLst>
          </p:cNvPr>
          <p:cNvSpPr>
            <a:spLocks noGrp="1"/>
          </p:cNvSpPr>
          <p:nvPr>
            <p:ph idx="1"/>
          </p:nvPr>
        </p:nvSpPr>
        <p:spPr>
          <a:xfrm>
            <a:off x="550863" y="2113199"/>
            <a:ext cx="11090274" cy="4649551"/>
          </a:xfrm>
        </p:spPr>
        <p:txBody>
          <a:bodyPr>
            <a:normAutofit/>
          </a:bodyPr>
          <a:lstStyle/>
          <a:p>
            <a:r>
              <a:rPr lang="pl-PL" dirty="0"/>
              <a:t>Wyrażenia listowe można zagnieżdżać…</a:t>
            </a:r>
          </a:p>
          <a:p>
            <a:endParaRPr lang="pl-PL" dirty="0"/>
          </a:p>
          <a:p>
            <a:endParaRPr lang="pl-PL" dirty="0"/>
          </a:p>
          <a:p>
            <a:endParaRPr lang="pl-PL" dirty="0"/>
          </a:p>
          <a:p>
            <a:r>
              <a:rPr lang="pl-PL" dirty="0"/>
              <a:t>… ale czasem są lepsze narzędzia:</a:t>
            </a:r>
          </a:p>
        </p:txBody>
      </p:sp>
      <p:grpSp>
        <p:nvGrpSpPr>
          <p:cNvPr id="12" name="Grupa 11">
            <a:extLst>
              <a:ext uri="{FF2B5EF4-FFF2-40B4-BE49-F238E27FC236}">
                <a16:creationId xmlns:a16="http://schemas.microsoft.com/office/drawing/2014/main" id="{70FFB384-B6F2-9DAD-F92F-4461B2006EB2}"/>
              </a:ext>
            </a:extLst>
          </p:cNvPr>
          <p:cNvGrpSpPr/>
          <p:nvPr/>
        </p:nvGrpSpPr>
        <p:grpSpPr>
          <a:xfrm>
            <a:off x="717123" y="2641709"/>
            <a:ext cx="5416828" cy="1908775"/>
            <a:chOff x="3387586" y="2163536"/>
            <a:chExt cx="5416828" cy="1908775"/>
          </a:xfrm>
        </p:grpSpPr>
        <p:pic>
          <p:nvPicPr>
            <p:cNvPr id="7" name="Obraz 6">
              <a:extLst>
                <a:ext uri="{FF2B5EF4-FFF2-40B4-BE49-F238E27FC236}">
                  <a16:creationId xmlns:a16="http://schemas.microsoft.com/office/drawing/2014/main" id="{0133208D-14F0-23BD-EDE7-02E6EB08D945}"/>
                </a:ext>
              </a:extLst>
            </p:cNvPr>
            <p:cNvPicPr>
              <a:picLocks noChangeAspect="1"/>
            </p:cNvPicPr>
            <p:nvPr/>
          </p:nvPicPr>
          <p:blipFill rotWithShape="1">
            <a:blip r:embed="rId2">
              <a:clrChange>
                <a:clrFrom>
                  <a:srgbClr val="FFFFFF"/>
                </a:clrFrom>
                <a:clrTo>
                  <a:srgbClr val="FFFFFF">
                    <a:alpha val="0"/>
                  </a:srgbClr>
                </a:clrTo>
              </a:clrChange>
            </a:blip>
            <a:srcRect b="51609"/>
            <a:stretch/>
          </p:blipFill>
          <p:spPr>
            <a:xfrm>
              <a:off x="3387586" y="2163536"/>
              <a:ext cx="5416828" cy="1284515"/>
            </a:xfrm>
            <a:prstGeom prst="rect">
              <a:avLst/>
            </a:prstGeom>
          </p:spPr>
        </p:pic>
        <p:pic>
          <p:nvPicPr>
            <p:cNvPr id="11" name="Obraz 10">
              <a:extLst>
                <a:ext uri="{FF2B5EF4-FFF2-40B4-BE49-F238E27FC236}">
                  <a16:creationId xmlns:a16="http://schemas.microsoft.com/office/drawing/2014/main" id="{4CEE6466-B658-E064-2BD4-322137AA18B4}"/>
                </a:ext>
              </a:extLst>
            </p:cNvPr>
            <p:cNvPicPr>
              <a:picLocks noChangeAspect="1"/>
            </p:cNvPicPr>
            <p:nvPr/>
          </p:nvPicPr>
          <p:blipFill rotWithShape="1">
            <a:blip r:embed="rId2">
              <a:clrChange>
                <a:clrFrom>
                  <a:srgbClr val="FFFFFF"/>
                </a:clrFrom>
                <a:clrTo>
                  <a:srgbClr val="FFFFFF">
                    <a:alpha val="0"/>
                  </a:srgbClr>
                </a:clrTo>
              </a:clrChange>
            </a:blip>
            <a:srcRect t="76483" b="-1"/>
            <a:stretch/>
          </p:blipFill>
          <p:spPr>
            <a:xfrm>
              <a:off x="3387586" y="3448051"/>
              <a:ext cx="5416828" cy="624260"/>
            </a:xfrm>
            <a:prstGeom prst="rect">
              <a:avLst/>
            </a:prstGeom>
          </p:spPr>
        </p:pic>
      </p:grpSp>
      <p:pic>
        <p:nvPicPr>
          <p:cNvPr id="14" name="Obraz 13">
            <a:extLst>
              <a:ext uri="{FF2B5EF4-FFF2-40B4-BE49-F238E27FC236}">
                <a16:creationId xmlns:a16="http://schemas.microsoft.com/office/drawing/2014/main" id="{1005E9CD-51E8-DADF-72CC-DECEB9FB7114}"/>
              </a:ext>
            </a:extLst>
          </p:cNvPr>
          <p:cNvPicPr>
            <a:picLocks noChangeAspect="1"/>
          </p:cNvPicPr>
          <p:nvPr/>
        </p:nvPicPr>
        <p:blipFill rotWithShape="1">
          <a:blip r:embed="rId3">
            <a:clrChange>
              <a:clrFrom>
                <a:srgbClr val="FFFFFF"/>
              </a:clrFrom>
              <a:clrTo>
                <a:srgbClr val="FFFFFF">
                  <a:alpha val="0"/>
                </a:srgbClr>
              </a:clrTo>
            </a:clrChange>
          </a:blip>
          <a:srcRect t="1" r="1615" b="1913"/>
          <a:stretch/>
        </p:blipFill>
        <p:spPr>
          <a:xfrm>
            <a:off x="664282" y="5323780"/>
            <a:ext cx="5461280" cy="665673"/>
          </a:xfrm>
          <a:prstGeom prst="rect">
            <a:avLst/>
          </a:prstGeom>
        </p:spPr>
      </p:pic>
      <p:sp>
        <p:nvSpPr>
          <p:cNvPr id="15" name="Strzałka: zakrzywiona w lewo 14">
            <a:extLst>
              <a:ext uri="{FF2B5EF4-FFF2-40B4-BE49-F238E27FC236}">
                <a16:creationId xmlns:a16="http://schemas.microsoft.com/office/drawing/2014/main" id="{B3207DEE-2650-327F-8A19-39D2CCC1E78B}"/>
              </a:ext>
            </a:extLst>
          </p:cNvPr>
          <p:cNvSpPr/>
          <p:nvPr/>
        </p:nvSpPr>
        <p:spPr>
          <a:xfrm>
            <a:off x="6238981" y="4056951"/>
            <a:ext cx="1047750" cy="18669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2234416230"/>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
  <TotalTime>1082</TotalTime>
  <Words>1529</Words>
  <Application>Microsoft Office PowerPoint</Application>
  <PresentationFormat>Panoramiczny</PresentationFormat>
  <Paragraphs>123</Paragraphs>
  <Slides>28</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28</vt:i4>
      </vt:variant>
    </vt:vector>
  </HeadingPairs>
  <TitlesOfParts>
    <vt:vector size="32" baseType="lpstr">
      <vt:lpstr>Arial</vt:lpstr>
      <vt:lpstr>Sitka Heading</vt:lpstr>
      <vt:lpstr>Source Sans Pro</vt:lpstr>
      <vt:lpstr>3DFloatVTI</vt:lpstr>
      <vt:lpstr>Programowanie w Pythonie Więcej o listach, słownikach, zbiorach, stringach… </vt:lpstr>
      <vt:lpstr>Uzupełnienie: instrukcja continue</vt:lpstr>
      <vt:lpstr>Metody list</vt:lpstr>
      <vt:lpstr>Metody list</vt:lpstr>
      <vt:lpstr>Do kolejek lepiej użyć dequeue</vt:lpstr>
      <vt:lpstr>List comprehension</vt:lpstr>
      <vt:lpstr>List comprehension</vt:lpstr>
      <vt:lpstr>List comprehension</vt:lpstr>
      <vt:lpstr>List comprehension</vt:lpstr>
      <vt:lpstr>Instrukcja del</vt:lpstr>
      <vt:lpstr>Tuple - uzupełnienie</vt:lpstr>
      <vt:lpstr>Zbiory - uzupełnienie</vt:lpstr>
      <vt:lpstr>Słowniki - uzupełnienie</vt:lpstr>
      <vt:lpstr>Niektóre techniki pętli</vt:lpstr>
      <vt:lpstr>Co można napisać po if?</vt:lpstr>
      <vt:lpstr>Operatory and i or</vt:lpstr>
      <vt:lpstr>Porównywanie sekwencji</vt:lpstr>
      <vt:lpstr>Zmienne w stringu</vt:lpstr>
      <vt:lpstr>Zmienne w stringu</vt:lpstr>
      <vt:lpstr>Zmienne w stringu</vt:lpstr>
      <vt:lpstr>Plik jako skrypt vs plik jako moduł</vt:lpstr>
      <vt:lpstr>Plik jako skrypt vs plik jako moduł</vt:lpstr>
      <vt:lpstr>Zalety funkcji main</vt:lpstr>
      <vt:lpstr>Struktura porządnego pliku .py</vt:lpstr>
      <vt:lpstr>Funkcja dir</vt:lpstr>
      <vt:lpstr>Prompt w trybie interaktywnym</vt:lpstr>
      <vt:lpstr>Pakiety</vt:lpstr>
      <vt:lpstr>Pakiety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w Pythonie</dc:title>
  <dc:creator>Łukasz Mioduszewski</dc:creator>
  <cp:lastModifiedBy>Łukasz Mioduszewski</cp:lastModifiedBy>
  <cp:revision>25</cp:revision>
  <dcterms:created xsi:type="dcterms:W3CDTF">2022-09-26T23:14:32Z</dcterms:created>
  <dcterms:modified xsi:type="dcterms:W3CDTF">2023-03-28T07:46:39Z</dcterms:modified>
</cp:coreProperties>
</file>