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4" r:id="rId28"/>
    <p:sldId id="282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25,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25,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4" y="549275"/>
            <a:ext cx="11487340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Wreszcie programowanie obiektowe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2023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B091F-E3A0-B318-2923-A626DDAF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Rzutowanie na string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489163-A8AA-59CC-CEBD-185AC3BD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2249"/>
            <a:ext cx="11090274" cy="39796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def </a:t>
            </a:r>
            <a:r>
              <a:rPr lang="en-US" altLang="pl-PL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__str__</a:t>
            </a:r>
            <a:r>
              <a:rPr lang="en-US" altLang="pl-PL" dirty="0">
                <a:latin typeface="Courier New" panose="02070309020205020404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    return </a:t>
            </a:r>
            <a:r>
              <a:rPr lang="en-US" altLang="pl-PL" b="1" dirty="0"/>
              <a:t>string</a:t>
            </a:r>
          </a:p>
          <a:p>
            <a:pPr lvl="1"/>
            <a:r>
              <a:rPr lang="pl-PL" altLang="pl-PL" dirty="0"/>
              <a:t>wywołuje się automatycznie kiedy obiekt trafia do funkcji</a:t>
            </a:r>
            <a:r>
              <a:rPr lang="en-US" altLang="pl-PL" dirty="0"/>
              <a:t> </a:t>
            </a:r>
            <a:r>
              <a:rPr lang="en-US" altLang="pl-PL" dirty="0">
                <a:latin typeface="Courier New" panose="02070309020205020404" pitchFamily="49" charset="0"/>
              </a:rPr>
              <a:t>str</a:t>
            </a:r>
            <a:r>
              <a:rPr lang="en-US" altLang="pl-PL" dirty="0"/>
              <a:t> </a:t>
            </a:r>
            <a:r>
              <a:rPr lang="pl-PL" altLang="pl-PL" dirty="0"/>
              <a:t>albo</a:t>
            </a:r>
            <a:r>
              <a:rPr lang="en-US" altLang="pl-PL" dirty="0"/>
              <a:t> </a:t>
            </a:r>
            <a:r>
              <a:rPr lang="en-US" altLang="pl-PL" dirty="0">
                <a:latin typeface="Courier New" panose="02070309020205020404" pitchFamily="49" charset="0"/>
              </a:rPr>
              <a:t>print</a:t>
            </a:r>
            <a:r>
              <a:rPr lang="en-US" altLang="pl-PL" dirty="0"/>
              <a:t> </a:t>
            </a:r>
            <a:endParaRPr lang="pl-PL" altLang="pl-PL" dirty="0"/>
          </a:p>
          <a:p>
            <a:pPr lvl="1"/>
            <a:r>
              <a:rPr lang="pl-PL" altLang="pl-PL" dirty="0"/>
              <a:t>Przykład:</a:t>
            </a:r>
            <a:endParaRPr lang="en-US" altLang="pl-PL" dirty="0"/>
          </a:p>
          <a:p>
            <a:pPr lvl="2"/>
            <a:endParaRPr lang="en-US" altLang="pl-PL" sz="800" dirty="0"/>
          </a:p>
          <a:p>
            <a:pPr lvl="1">
              <a:buFontTx/>
              <a:buNone/>
            </a:pPr>
            <a:r>
              <a:rPr lang="en-US" altLang="pl-PL" sz="1900" dirty="0">
                <a:latin typeface="Courier New" panose="02070309020205020404" pitchFamily="49" charset="0"/>
              </a:rPr>
              <a:t>def __str__(self):</a:t>
            </a:r>
          </a:p>
          <a:p>
            <a:pPr lvl="1">
              <a:buFontTx/>
              <a:buNone/>
            </a:pPr>
            <a:r>
              <a:rPr lang="en-US" altLang="pl-PL" sz="1900" dirty="0">
                <a:latin typeface="Courier New" panose="02070309020205020404" pitchFamily="49" charset="0"/>
              </a:rPr>
              <a:t>    return "(" + str(</a:t>
            </a:r>
            <a:r>
              <a:rPr lang="en-US" altLang="pl-PL" sz="1900" dirty="0" err="1">
                <a:latin typeface="Courier New" panose="02070309020205020404" pitchFamily="49" charset="0"/>
              </a:rPr>
              <a:t>self.x</a:t>
            </a:r>
            <a:r>
              <a:rPr lang="en-US" altLang="pl-PL" sz="1900" dirty="0">
                <a:latin typeface="Courier New" panose="02070309020205020404" pitchFamily="49" charset="0"/>
              </a:rPr>
              <a:t>) + ", " + str(</a:t>
            </a:r>
            <a:r>
              <a:rPr lang="en-US" altLang="pl-PL" sz="1900" dirty="0" err="1">
                <a:latin typeface="Courier New" panose="02070309020205020404" pitchFamily="49" charset="0"/>
              </a:rPr>
              <a:t>self.y</a:t>
            </a:r>
            <a:r>
              <a:rPr lang="en-US" altLang="pl-PL" sz="1900" dirty="0">
                <a:latin typeface="Courier New" panose="02070309020205020404" pitchFamily="49" charset="0"/>
              </a:rPr>
              <a:t>) + ")"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400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40030-4369-57B0-06FF-C3381FD0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Group 29">
            <a:extLst>
              <a:ext uri="{FF2B5EF4-FFF2-40B4-BE49-F238E27FC236}">
                <a16:creationId xmlns:a16="http://schemas.microsoft.com/office/drawing/2014/main" id="{A0746474-02DC-9124-97B1-B432226CE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22287"/>
              </p:ext>
            </p:extLst>
          </p:nvPr>
        </p:nvGraphicFramePr>
        <p:xfrm>
          <a:off x="549538" y="1533525"/>
          <a:ext cx="8431212" cy="5230813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62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point.py</a:t>
                      </a:r>
                    </a:p>
                  </a:txBody>
                  <a:tcPr marL="41477" marR="41477" marT="41545" marB="4154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19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21</a:t>
                      </a:r>
                    </a:p>
                  </a:txBody>
                  <a:tcPr marL="41477" marR="82954" marT="207724" marB="20772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__init__(self,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distance_from_origin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translate(self,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__(self):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"("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", "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")"</a:t>
                      </a:r>
                    </a:p>
                  </a:txBody>
                  <a:tcPr marL="41477" marR="165909" marT="207724" marB="207724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140030-4369-57B0-06FF-C3381FD0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Inny przykład</a:t>
            </a:r>
          </a:p>
        </p:txBody>
      </p:sp>
      <p:graphicFrame>
        <p:nvGraphicFramePr>
          <p:cNvPr id="4" name="Group 29">
            <a:extLst>
              <a:ext uri="{FF2B5EF4-FFF2-40B4-BE49-F238E27FC236}">
                <a16:creationId xmlns:a16="http://schemas.microsoft.com/office/drawing/2014/main" id="{A0746474-02DC-9124-97B1-B432226CE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97433"/>
              </p:ext>
            </p:extLst>
          </p:nvPr>
        </p:nvGraphicFramePr>
        <p:xfrm>
          <a:off x="549538" y="1533525"/>
          <a:ext cx="8431212" cy="5230813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62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point.py</a:t>
                      </a:r>
                    </a:p>
                  </a:txBody>
                  <a:tcPr marL="41477" marR="41477" marT="41545" marB="4154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19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21</a:t>
                      </a:r>
                    </a:p>
                  </a:txBody>
                  <a:tcPr marL="41477" marR="82954" marT="207724" marB="20772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Circle:</a:t>
                      </a:r>
                    </a:p>
                    <a:p>
                      <a:pPr marL="0" indent="0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def __init__(self, radius):</a:t>
                      </a:r>
                    </a:p>
                    <a:p>
                      <a:pPr marL="0" indent="0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self.radius = radius</a:t>
                      </a:r>
                    </a:p>
                    <a:p>
                      <a:pPr marL="0" indent="0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def get_area(self):</a:t>
                      </a:r>
                    </a:p>
                    <a:p>
                      <a:pPr marL="0" indent="0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(self.radius ** 2) * 3.14</a:t>
                      </a:r>
                    </a:p>
                    <a:p>
                      <a:pPr marL="0" indent="0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def get_perimeter(self):</a:t>
                      </a:r>
                    </a:p>
                    <a:p>
                      <a:pPr marL="0" indent="0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self.radius * 2 * 3.14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1477" marR="165909" marT="207724" marB="207724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3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813108-BCDC-2F12-2346-05C1B06C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Przeładowanie operatorów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03448A-B68A-7D35-7CA4-E44E8ADD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2074826"/>
            <a:ext cx="11764962" cy="478317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Można zdefiniować jak obiekt ma się zachować dla standardowych operatorów: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Więcej operatorów: https://www.geeksforgeeks.org/operator-overloading-in-python/</a:t>
            </a:r>
          </a:p>
          <a:p>
            <a:endParaRPr lang="pl-PL" dirty="0"/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BF4D4016-BC58-CF39-D0EC-BF6148140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26008"/>
              </p:ext>
            </p:extLst>
          </p:nvPr>
        </p:nvGraphicFramePr>
        <p:xfrm>
          <a:off x="550861" y="2783037"/>
          <a:ext cx="5183189" cy="1951440"/>
        </p:xfrm>
        <a:graphic>
          <a:graphicData uri="http://schemas.openxmlformats.org/drawingml/2006/table">
            <a:tbl>
              <a:tblPr/>
              <a:tblGrid>
                <a:gridCol w="1602077">
                  <a:extLst>
                    <a:ext uri="{9D8B030D-6E8A-4147-A177-3AD203B41FA5}">
                      <a16:colId xmlns:a16="http://schemas.microsoft.com/office/drawing/2014/main" val="1166360418"/>
                    </a:ext>
                  </a:extLst>
                </a:gridCol>
                <a:gridCol w="3581112">
                  <a:extLst>
                    <a:ext uri="{9D8B030D-6E8A-4147-A177-3AD203B41FA5}">
                      <a16:colId xmlns:a16="http://schemas.microsoft.com/office/drawing/2014/main" val="3945636258"/>
                    </a:ext>
                  </a:extLst>
                </a:gridCol>
              </a:tblGrid>
              <a:tr h="35521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charset="0"/>
                          <a:cs typeface="Tahoma Bold" charset="0"/>
                          <a:sym typeface="Tahoma Bold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charset="0"/>
                          <a:cs typeface="Tahoma Bold" charset="0"/>
                          <a:sym typeface="Tahoma Bold" charset="0"/>
                        </a:rPr>
                        <a:t>Metoda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Bold" charset="0"/>
                        <a:cs typeface="Tahoma Bold" charset="0"/>
                        <a:sym typeface="Tahoma Bold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23039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sub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437291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add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821708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__mul__(self,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239416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/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en-US" altLang="pl-PL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truediv</a:t>
                      </a:r>
                      <a:r>
                        <a:rPr kumimoji="0" lang="en-US" altLang="pl-P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677647"/>
                  </a:ext>
                </a:extLst>
              </a:tr>
            </a:tbl>
          </a:graphicData>
        </a:graphic>
      </p:graphicFrame>
      <p:graphicFrame>
        <p:nvGraphicFramePr>
          <p:cNvPr id="5" name="Group 80">
            <a:extLst>
              <a:ext uri="{FF2B5EF4-FFF2-40B4-BE49-F238E27FC236}">
                <a16:creationId xmlns:a16="http://schemas.microsoft.com/office/drawing/2014/main" id="{2D698347-DD63-7166-8F52-81495B88B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44589"/>
              </p:ext>
            </p:extLst>
          </p:nvPr>
        </p:nvGraphicFramePr>
        <p:xfrm>
          <a:off x="627060" y="4841874"/>
          <a:ext cx="5183189" cy="798112"/>
        </p:xfrm>
        <a:graphic>
          <a:graphicData uri="http://schemas.openxmlformats.org/drawingml/2006/table">
            <a:tbl>
              <a:tblPr/>
              <a:tblGrid>
                <a:gridCol w="1602077">
                  <a:extLst>
                    <a:ext uri="{9D8B030D-6E8A-4147-A177-3AD203B41FA5}">
                      <a16:colId xmlns:a16="http://schemas.microsoft.com/office/drawing/2014/main" val="2055293566"/>
                    </a:ext>
                  </a:extLst>
                </a:gridCol>
                <a:gridCol w="3581112">
                  <a:extLst>
                    <a:ext uri="{9D8B030D-6E8A-4147-A177-3AD203B41FA5}">
                      <a16:colId xmlns:a16="http://schemas.microsoft.com/office/drawing/2014/main" val="164178620"/>
                    </a:ext>
                  </a:extLst>
                </a:gridCol>
              </a:tblGrid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236098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1724"/>
                  </a:ext>
                </a:extLst>
              </a:tr>
            </a:tbl>
          </a:graphicData>
        </a:graphic>
      </p:graphicFrame>
      <p:graphicFrame>
        <p:nvGraphicFramePr>
          <p:cNvPr id="6" name="Group 79">
            <a:extLst>
              <a:ext uri="{FF2B5EF4-FFF2-40B4-BE49-F238E27FC236}">
                <a16:creationId xmlns:a16="http://schemas.microsoft.com/office/drawing/2014/main" id="{F041674A-DC51-2A33-C22C-AF3086C47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32808"/>
              </p:ext>
            </p:extLst>
          </p:nvPr>
        </p:nvGraphicFramePr>
        <p:xfrm>
          <a:off x="6199185" y="2783037"/>
          <a:ext cx="5183189" cy="2749552"/>
        </p:xfrm>
        <a:graphic>
          <a:graphicData uri="http://schemas.openxmlformats.org/drawingml/2006/table">
            <a:tbl>
              <a:tblPr/>
              <a:tblGrid>
                <a:gridCol w="1602077">
                  <a:extLst>
                    <a:ext uri="{9D8B030D-6E8A-4147-A177-3AD203B41FA5}">
                      <a16:colId xmlns:a16="http://schemas.microsoft.com/office/drawing/2014/main" val="525669380"/>
                    </a:ext>
                  </a:extLst>
                </a:gridCol>
                <a:gridCol w="3581112">
                  <a:extLst>
                    <a:ext uri="{9D8B030D-6E8A-4147-A177-3AD203B41FA5}">
                      <a16:colId xmlns:a16="http://schemas.microsoft.com/office/drawing/2014/main" val="2984170301"/>
                    </a:ext>
                  </a:extLst>
                </a:gridCol>
              </a:tblGrid>
              <a:tr h="35521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charset="0"/>
                          <a:cs typeface="Tahoma Bold" charset="0"/>
                          <a:sym typeface="Tahoma Bold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charset="0"/>
                          <a:cs typeface="Tahoma Bold" charset="0"/>
                          <a:sym typeface="Tahoma Bold" charset="0"/>
                        </a:rPr>
                        <a:t>Metoda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 Bold" charset="0"/>
                        <a:cs typeface="Tahoma Bold" charset="0"/>
                        <a:sym typeface="Tahoma Bold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02795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==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034667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!=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963490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lt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94267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12664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949316"/>
                  </a:ext>
                </a:extLst>
              </a:tr>
              <a:tr h="39905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ge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21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92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D09FBD-AB42-45E7-BF16-05DE83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Przerywnik: zgłaszanie błędów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B79B1F-96CD-2896-5008-6E9492D5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62101"/>
            <a:ext cx="11090274" cy="5295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raise </a:t>
            </a:r>
            <a:r>
              <a:rPr lang="en-US" altLang="pl-PL" b="1" dirty="0" err="1"/>
              <a:t>ExceptionType</a:t>
            </a:r>
            <a:r>
              <a:rPr lang="en-US" altLang="pl-PL" dirty="0">
                <a:latin typeface="Courier New" panose="02070309020205020404" pitchFamily="49" charset="0"/>
              </a:rPr>
              <a:t>("</a:t>
            </a:r>
            <a:r>
              <a:rPr lang="en-US" altLang="pl-PL" b="1" dirty="0"/>
              <a:t>message</a:t>
            </a:r>
            <a:r>
              <a:rPr lang="en-US" altLang="pl-PL" dirty="0">
                <a:latin typeface="Courier New" panose="02070309020205020404" pitchFamily="49" charset="0"/>
              </a:rPr>
              <a:t>")</a:t>
            </a:r>
          </a:p>
          <a:p>
            <a:pPr lvl="1">
              <a:lnSpc>
                <a:spcPct val="80000"/>
              </a:lnSpc>
            </a:pPr>
            <a:endParaRPr lang="en-US" altLang="pl-PL" b="1" dirty="0"/>
          </a:p>
          <a:p>
            <a:pPr lvl="1">
              <a:lnSpc>
                <a:spcPct val="90000"/>
              </a:lnSpc>
            </a:pPr>
            <a:r>
              <a:rPr lang="pl-PL" altLang="pl-PL" dirty="0"/>
              <a:t>Kiedy chcesz aby program wyrzucił taki błąd jaki chcesz:</a:t>
            </a:r>
            <a:endParaRPr lang="en-US" altLang="pl-PL" dirty="0"/>
          </a:p>
          <a:p>
            <a:pPr lvl="1">
              <a:lnSpc>
                <a:spcPct val="90000"/>
              </a:lnSpc>
            </a:pPr>
            <a:r>
              <a:rPr lang="pl-PL" altLang="pl-PL" dirty="0"/>
              <a:t>rodzaje</a:t>
            </a:r>
            <a:r>
              <a:rPr lang="en-US" altLang="pl-PL" dirty="0"/>
              <a:t>: </a:t>
            </a:r>
            <a:r>
              <a:rPr lang="en-US" altLang="pl-PL" sz="2000" dirty="0" err="1">
                <a:latin typeface="Courier New" panose="02070309020205020404" pitchFamily="49" charset="0"/>
              </a:rPr>
              <a:t>ArithmeticError</a:t>
            </a:r>
            <a:r>
              <a:rPr lang="en-US" altLang="pl-PL" dirty="0"/>
              <a:t>, </a:t>
            </a:r>
            <a:r>
              <a:rPr lang="en-US" altLang="pl-PL" sz="2000" dirty="0" err="1">
                <a:latin typeface="Courier New" panose="02070309020205020404" pitchFamily="49" charset="0"/>
              </a:rPr>
              <a:t>AssertionError</a:t>
            </a:r>
            <a:r>
              <a:rPr lang="en-US" altLang="pl-PL" sz="2000" dirty="0"/>
              <a:t>, </a:t>
            </a:r>
            <a:r>
              <a:rPr lang="en-US" altLang="pl-PL" sz="2000" dirty="0" err="1">
                <a:latin typeface="Courier New" panose="02070309020205020404" pitchFamily="49" charset="0"/>
              </a:rPr>
              <a:t>IndexError</a:t>
            </a:r>
            <a:r>
              <a:rPr lang="en-US" altLang="pl-PL" sz="2000" dirty="0"/>
              <a:t>, </a:t>
            </a:r>
            <a:r>
              <a:rPr lang="en-US" altLang="pl-PL" sz="2000" dirty="0" err="1">
                <a:latin typeface="Courier New" panose="02070309020205020404" pitchFamily="49" charset="0"/>
              </a:rPr>
              <a:t>NameError</a:t>
            </a:r>
            <a:r>
              <a:rPr lang="en-US" altLang="pl-PL" sz="2000" dirty="0"/>
              <a:t>, </a:t>
            </a:r>
            <a:r>
              <a:rPr lang="en-US" altLang="pl-PL" sz="2000" dirty="0" err="1">
                <a:latin typeface="Courier New" panose="02070309020205020404" pitchFamily="49" charset="0"/>
              </a:rPr>
              <a:t>SyntaxError</a:t>
            </a:r>
            <a:r>
              <a:rPr lang="en-US" altLang="pl-PL" sz="2000" dirty="0"/>
              <a:t>, </a:t>
            </a:r>
            <a:r>
              <a:rPr lang="en-US" altLang="pl-PL" sz="2000" dirty="0" err="1">
                <a:latin typeface="Courier New" panose="02070309020205020404" pitchFamily="49" charset="0"/>
              </a:rPr>
              <a:t>TypeError</a:t>
            </a:r>
            <a:r>
              <a:rPr lang="en-US" altLang="pl-PL" sz="2000" dirty="0"/>
              <a:t>, </a:t>
            </a:r>
            <a:r>
              <a:rPr lang="en-US" altLang="pl-PL" sz="2000" dirty="0" err="1">
                <a:latin typeface="Courier New" panose="02070309020205020404" pitchFamily="49" charset="0"/>
              </a:rPr>
              <a:t>ValueError</a:t>
            </a:r>
            <a:endParaRPr lang="en-US" altLang="pl-PL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pl-PL" dirty="0"/>
          </a:p>
          <a:p>
            <a:pPr lvl="1">
              <a:lnSpc>
                <a:spcPct val="80000"/>
              </a:lnSpc>
            </a:pPr>
            <a:r>
              <a:rPr lang="pl-PL" altLang="pl-PL" dirty="0"/>
              <a:t>przykład</a:t>
            </a:r>
            <a:r>
              <a:rPr lang="en-US" altLang="pl-PL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pl-PL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/>
              <a:t>	</a:t>
            </a:r>
            <a:r>
              <a:rPr lang="en-US" altLang="pl-PL" sz="2100" dirty="0">
                <a:latin typeface="Courier New" panose="02070309020205020404" pitchFamily="49" charset="0"/>
              </a:rPr>
              <a:t>class </a:t>
            </a:r>
            <a:r>
              <a:rPr lang="en-US" altLang="pl-PL" sz="2100" dirty="0" err="1">
                <a:latin typeface="Courier New" panose="02070309020205020404" pitchFamily="49" charset="0"/>
              </a:rPr>
              <a:t>BankAccount</a:t>
            </a:r>
            <a:r>
              <a:rPr lang="en-US" altLang="pl-PL" sz="21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b="1" dirty="0">
                <a:latin typeface="Courier New" panose="02070309020205020404" pitchFamily="49" charset="0"/>
              </a:rPr>
              <a:t>	    def deposit(self, amount):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    if amount &lt; 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b="1" dirty="0">
                <a:latin typeface="Courier New" panose="02070309020205020404" pitchFamily="49" charset="0"/>
              </a:rPr>
              <a:t>              </a:t>
            </a:r>
            <a:r>
              <a:rPr lang="en-US" altLang="pl-PL" sz="21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raise </a:t>
            </a:r>
            <a:r>
              <a:rPr lang="en-US" altLang="pl-PL" sz="21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ValueError</a:t>
            </a:r>
            <a:r>
              <a:rPr lang="en-US" altLang="pl-PL" sz="21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("negative amount")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    ...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826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840076-6D32-DB9D-351D-715BE5CE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DD035F-6C62-DFCF-2AFC-7006CDCF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class </a:t>
            </a:r>
            <a:r>
              <a:rPr lang="en-US" altLang="pl-PL" b="1" dirty="0"/>
              <a:t>name</a:t>
            </a:r>
            <a:r>
              <a:rPr lang="en-US" altLang="pl-PL" dirty="0">
                <a:latin typeface="Courier New" panose="02070309020205020404" pitchFamily="49" charset="0"/>
              </a:rPr>
              <a:t>(</a:t>
            </a:r>
            <a:r>
              <a:rPr lang="en-US" altLang="pl-PL" b="1" dirty="0"/>
              <a:t>superclass</a:t>
            </a:r>
            <a:r>
              <a:rPr lang="en-US" altLang="pl-PL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    </a:t>
            </a:r>
            <a:r>
              <a:rPr lang="en-US" altLang="pl-PL" b="1" dirty="0"/>
              <a:t>statements</a:t>
            </a:r>
            <a:endParaRPr lang="en-US" altLang="pl-PL" dirty="0">
              <a:latin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pl-PL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pl-PL" altLang="pl-PL" dirty="0"/>
              <a:t>Przykład</a:t>
            </a:r>
            <a:r>
              <a:rPr lang="en-US" altLang="pl-PL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/>
              <a:t>	</a:t>
            </a:r>
            <a:r>
              <a:rPr lang="en-US" altLang="pl-PL" sz="2100" dirty="0">
                <a:latin typeface="Courier New" panose="02070309020205020404" pitchFamily="49" charset="0"/>
              </a:rPr>
              <a:t>class Point3D(</a:t>
            </a:r>
            <a:r>
              <a:rPr lang="en-US" altLang="pl-PL" sz="2100" b="1" dirty="0">
                <a:latin typeface="Courier New" panose="02070309020205020404" pitchFamily="49" charset="0"/>
              </a:rPr>
              <a:t>Point</a:t>
            </a:r>
            <a:r>
              <a:rPr lang="en-US" altLang="pl-PL" sz="2100" dirty="0">
                <a:latin typeface="Courier New" panose="02070309020205020404" pitchFamily="49" charset="0"/>
              </a:rPr>
              <a:t>):   </a:t>
            </a: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# Point3D extends Point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z 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pl-PL" sz="21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pl-PL" altLang="pl-PL" dirty="0"/>
              <a:t>Można dziedziczyć z wielu klas naraz:</a:t>
            </a:r>
            <a:endParaRPr lang="en-US" altLang="pl-PL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sz="8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class </a:t>
            </a:r>
            <a:r>
              <a:rPr lang="en-US" altLang="pl-PL" b="1" dirty="0"/>
              <a:t>name</a:t>
            </a:r>
            <a:r>
              <a:rPr lang="en-US" altLang="pl-PL" dirty="0">
                <a:latin typeface="Courier New" panose="02070309020205020404" pitchFamily="49" charset="0"/>
              </a:rPr>
              <a:t>(</a:t>
            </a:r>
            <a:r>
              <a:rPr lang="en-US" altLang="pl-PL" b="1" dirty="0"/>
              <a:t>superclass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...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superclass</a:t>
            </a:r>
            <a:r>
              <a:rPr lang="en-US" altLang="pl-PL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    </a:t>
            </a:r>
            <a:r>
              <a:rPr lang="en-US" altLang="pl-PL" b="1" dirty="0"/>
              <a:t>statements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32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8FD567-0725-F7DD-7577-21020436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B9FE7B-F7B0-A274-F184-12BBE422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14451"/>
            <a:ext cx="11090274" cy="5648324"/>
          </a:xfrm>
        </p:spPr>
        <p:txBody>
          <a:bodyPr>
            <a:normAutofit/>
          </a:bodyPr>
          <a:lstStyle/>
          <a:p>
            <a:r>
              <a:rPr lang="pl-PL" dirty="0"/>
              <a:t>Możemy wewnątrz nowej klasy używać metod starej klasy:</a:t>
            </a:r>
          </a:p>
          <a:p>
            <a:pPr>
              <a:lnSpc>
                <a:spcPct val="80000"/>
              </a:lnSpc>
              <a:tabLst>
                <a:tab pos="2743200" algn="l"/>
              </a:tabLst>
            </a:pPr>
            <a:r>
              <a:rPr lang="en-US" altLang="pl-PL" b="1" dirty="0" err="1"/>
              <a:t>class</a:t>
            </a:r>
            <a:r>
              <a:rPr lang="en-US" altLang="pl-PL" dirty="0" err="1">
                <a:latin typeface="Courier New" panose="02070309020205020404" pitchFamily="49" charset="0"/>
              </a:rPr>
              <a:t>.</a:t>
            </a:r>
            <a:r>
              <a:rPr lang="en-US" altLang="pl-PL" b="1" dirty="0" err="1"/>
              <a:t>method</a:t>
            </a:r>
            <a:r>
              <a:rPr lang="en-US" altLang="pl-PL" dirty="0">
                <a:latin typeface="Courier New" panose="02070309020205020404" pitchFamily="49" charset="0"/>
              </a:rPr>
              <a:t>(</a:t>
            </a:r>
            <a:r>
              <a:rPr lang="en-US" altLang="pl-PL" b="1" dirty="0"/>
              <a:t>object</a:t>
            </a:r>
            <a:r>
              <a:rPr lang="en-US" altLang="pl-PL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parameters</a:t>
            </a:r>
            <a:r>
              <a:rPr lang="en-US" altLang="pl-PL" dirty="0">
                <a:latin typeface="Courier New" panose="02070309020205020404" pitchFamily="49" charset="0"/>
              </a:rPr>
              <a:t>)</a:t>
            </a:r>
            <a:endParaRPr lang="pl-PL" altLang="pl-PL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2743200" algn="l"/>
              </a:tabLst>
            </a:pPr>
            <a:r>
              <a:rPr lang="pl-PL" altLang="pl-PL" dirty="0"/>
              <a:t>Przykład:</a:t>
            </a:r>
            <a:endParaRPr lang="en-US" altLang="pl-PL" dirty="0"/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dirty="0">
                <a:latin typeface="Courier New" panose="02070309020205020404" pitchFamily="49" charset="0"/>
              </a:rPr>
              <a:t>	class Point3D(Point):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dirty="0">
                <a:latin typeface="Courier New" panose="02070309020205020404" pitchFamily="49" charset="0"/>
              </a:rPr>
              <a:t>	    z = 0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dirty="0">
                <a:latin typeface="Courier New" panose="02070309020205020404" pitchFamily="49" charset="0"/>
              </a:rPr>
              <a:t>	    def __</a:t>
            </a:r>
            <a:r>
              <a:rPr lang="en-US" altLang="pl-PL" sz="2100" dirty="0" err="1">
                <a:latin typeface="Courier New" panose="02070309020205020404" pitchFamily="49" charset="0"/>
              </a:rPr>
              <a:t>init</a:t>
            </a:r>
            <a:r>
              <a:rPr lang="en-US" altLang="pl-PL" sz="2100" dirty="0">
                <a:latin typeface="Courier New" panose="02070309020205020404" pitchFamily="49" charset="0"/>
              </a:rPr>
              <a:t>__(self, x, y, z):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b="1" dirty="0">
                <a:latin typeface="Courier New" panose="02070309020205020404" pitchFamily="49" charset="0"/>
              </a:rPr>
              <a:t>	        Point.__</a:t>
            </a:r>
            <a:r>
              <a:rPr lang="en-US" altLang="pl-PL" sz="2100" b="1" dirty="0" err="1">
                <a:latin typeface="Courier New" panose="02070309020205020404" pitchFamily="49" charset="0"/>
              </a:rPr>
              <a:t>init</a:t>
            </a:r>
            <a:r>
              <a:rPr lang="en-US" altLang="pl-PL" sz="2100" b="1" dirty="0">
                <a:latin typeface="Courier New" panose="02070309020205020404" pitchFamily="49" charset="0"/>
              </a:rPr>
              <a:t>__(self, x, y)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dirty="0">
                <a:latin typeface="Courier New" panose="02070309020205020404" pitchFamily="49" charset="0"/>
              </a:rPr>
              <a:t>	        </a:t>
            </a:r>
            <a:r>
              <a:rPr lang="en-US" altLang="pl-PL" sz="2100" dirty="0" err="1">
                <a:latin typeface="Courier New" panose="02070309020205020404" pitchFamily="49" charset="0"/>
              </a:rPr>
              <a:t>self.z</a:t>
            </a:r>
            <a:r>
              <a:rPr lang="en-US" altLang="pl-PL" sz="2100" dirty="0">
                <a:latin typeface="Courier New" panose="02070309020205020404" pitchFamily="49" charset="0"/>
              </a:rPr>
              <a:t> = z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pl-PL" sz="21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dirty="0">
                <a:latin typeface="Courier New" panose="02070309020205020404" pitchFamily="49" charset="0"/>
              </a:rPr>
              <a:t>	    def translate(self, dx, </a:t>
            </a:r>
            <a:r>
              <a:rPr lang="en-US" altLang="pl-PL" sz="2100" dirty="0" err="1">
                <a:latin typeface="Courier New" panose="02070309020205020404" pitchFamily="49" charset="0"/>
              </a:rPr>
              <a:t>dy</a:t>
            </a:r>
            <a:r>
              <a:rPr lang="en-US" altLang="pl-PL" sz="2100" dirty="0">
                <a:latin typeface="Courier New" panose="02070309020205020404" pitchFamily="49" charset="0"/>
              </a:rPr>
              <a:t>, </a:t>
            </a:r>
            <a:r>
              <a:rPr lang="en-US" altLang="pl-PL" sz="2100" dirty="0" err="1">
                <a:latin typeface="Courier New" panose="02070309020205020404" pitchFamily="49" charset="0"/>
              </a:rPr>
              <a:t>dz</a:t>
            </a:r>
            <a:r>
              <a:rPr lang="en-US" altLang="pl-PL" sz="21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b="1" dirty="0">
                <a:latin typeface="Courier New" panose="02070309020205020404" pitchFamily="49" charset="0"/>
              </a:rPr>
              <a:t>	        </a:t>
            </a:r>
            <a:r>
              <a:rPr lang="en-US" altLang="pl-PL" sz="2100" b="1" dirty="0" err="1">
                <a:latin typeface="Courier New" panose="02070309020205020404" pitchFamily="49" charset="0"/>
              </a:rPr>
              <a:t>Point.translate</a:t>
            </a:r>
            <a:r>
              <a:rPr lang="en-US" altLang="pl-PL" sz="2100" b="1" dirty="0">
                <a:latin typeface="Courier New" panose="02070309020205020404" pitchFamily="49" charset="0"/>
              </a:rPr>
              <a:t>(self, dx, </a:t>
            </a:r>
            <a:r>
              <a:rPr lang="en-US" altLang="pl-PL" sz="2100" b="1" dirty="0" err="1">
                <a:latin typeface="Courier New" panose="02070309020205020404" pitchFamily="49" charset="0"/>
              </a:rPr>
              <a:t>dy</a:t>
            </a:r>
            <a:r>
              <a:rPr lang="en-US" altLang="pl-PL" sz="2100" b="1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pl-PL" sz="2100" dirty="0">
                <a:latin typeface="Courier New" panose="02070309020205020404" pitchFamily="49" charset="0"/>
              </a:rPr>
              <a:t>	        </a:t>
            </a:r>
            <a:r>
              <a:rPr lang="en-US" altLang="pl-PL" sz="2100" dirty="0" err="1">
                <a:latin typeface="Courier New" panose="02070309020205020404" pitchFamily="49" charset="0"/>
              </a:rPr>
              <a:t>self.z</a:t>
            </a:r>
            <a:r>
              <a:rPr lang="en-US" altLang="pl-PL" sz="2100" dirty="0">
                <a:latin typeface="Courier New" panose="02070309020205020404" pitchFamily="49" charset="0"/>
              </a:rPr>
              <a:t> += </a:t>
            </a:r>
            <a:r>
              <a:rPr lang="en-US" altLang="pl-PL" sz="2100" dirty="0" err="1">
                <a:latin typeface="Courier New" panose="02070309020205020404" pitchFamily="49" charset="0"/>
              </a:rPr>
              <a:t>dz</a:t>
            </a:r>
            <a:endParaRPr lang="en-US" altLang="pl-PL" sz="2100" dirty="0">
              <a:latin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534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EF920A-0B15-A43F-3792-2E118D0E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Hermetyzacja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1BB5E-FF7F-F6CF-0774-68A4FC15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Dostęp do pól, które powinny być prywatne, może powodować błędy</a:t>
            </a:r>
          </a:p>
          <a:p>
            <a:r>
              <a:rPr lang="pl-PL" dirty="0"/>
              <a:t>Przykład: </a:t>
            </a:r>
          </a:p>
          <a:p>
            <a:pPr lvl="1"/>
            <a:r>
              <a:rPr lang="pl-PL" dirty="0"/>
              <a:t>Chcemy umożliwić sterowanie w taki sposób, aby przy ustawieniach:</a:t>
            </a:r>
            <a:br>
              <a:rPr lang="pl-PL" dirty="0"/>
            </a:br>
            <a:r>
              <a:rPr lang="pl-PL" dirty="0"/>
              <a:t>cała wstecz, silniki stop, cała naprzód niemożliwa była zmiana z pozycji</a:t>
            </a:r>
            <a:br>
              <a:rPr lang="pl-PL" dirty="0"/>
            </a:br>
            <a:r>
              <a:rPr lang="pl-PL" dirty="0"/>
              <a:t>cała naprzód do cała wstecz i odwrotnie – z pominięciem silniki stop</a:t>
            </a:r>
          </a:p>
          <a:p>
            <a:r>
              <a:rPr lang="pl-PL" dirty="0"/>
              <a:t>Prywatne pola lub metody mają nazwy zaczynające się od </a:t>
            </a:r>
            <a:r>
              <a:rPr lang="pl-PL" b="1" dirty="0"/>
              <a:t>pojedynczego</a:t>
            </a:r>
            <a:r>
              <a:rPr lang="pl-PL" dirty="0"/>
              <a:t> _</a:t>
            </a:r>
          </a:p>
        </p:txBody>
      </p:sp>
    </p:spTree>
    <p:extLst>
      <p:ext uri="{BB962C8B-B14F-4D97-AF65-F5344CB8AC3E}">
        <p14:creationId xmlns:p14="http://schemas.microsoft.com/office/powerpoint/2010/main" val="82732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75716"/>
              </p:ext>
            </p:extLst>
          </p:nvPr>
        </p:nvGraphicFramePr>
        <p:xfrm>
          <a:off x="1817687" y="1454240"/>
          <a:ext cx="9355137" cy="529754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879323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silnik</a:t>
                      </a: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altLang="pl-PL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py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SilnikOkretowy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stany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["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Cała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wstecz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", 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Silniki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STOP", 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Cała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naprzód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"]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self.stan_silnika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self.aktualizuj_silniki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aktualizuj_silniki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(self,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if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 0 and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&gt; 0: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print("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Zmiana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silników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krok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if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&gt; 0 and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 2: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print("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Zmiana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silników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krok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self.stan_silnika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f"Aktualnie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silniki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self.stan_silnika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silniki_naprzod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self.aktualizuj_silniki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silniki_wstecz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self.aktualizuj_silniki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(-1)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66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02741"/>
              </p:ext>
            </p:extLst>
          </p:nvPr>
        </p:nvGraphicFramePr>
        <p:xfrm>
          <a:off x="1817687" y="1454240"/>
          <a:ext cx="9355137" cy="5058908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879323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Dobre działanie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inicjalizacja zmiennej obiektowej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SilnikOkretowy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Silniki STOP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batory.silniki_naprzod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Zmiana silników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Cała naprzód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batory.silniki_naprzod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Cała naprzód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batory.silniki_naprzod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Cała naprzód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batory.silniki_wstecz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Zmiana silników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Silniki STOP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batory.silniki_wstecz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Zmiana silników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Cała wstecz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batory.silniki_wstecz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Cała wstecz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1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967343-383C-C483-B652-042AFA08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F3A43-9388-7A00-5038-AAC1A669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l-PL" altLang="pl-PL" sz="2300" dirty="0"/>
              <a:t>Wszystko w </a:t>
            </a:r>
            <a:r>
              <a:rPr lang="pl-PL" altLang="pl-PL" sz="2300" dirty="0" err="1"/>
              <a:t>Pythonie</a:t>
            </a:r>
            <a:r>
              <a:rPr lang="pl-PL" altLang="pl-PL" sz="2300" dirty="0"/>
              <a:t> jest obiektem, czyli instancją pewnej klasy</a:t>
            </a:r>
          </a:p>
          <a:p>
            <a:pPr>
              <a:lnSpc>
                <a:spcPct val="110000"/>
              </a:lnSpc>
            </a:pPr>
            <a:r>
              <a:rPr lang="pl-PL" altLang="pl-PL" sz="2300" dirty="0"/>
              <a:t>Klasa zawiera </a:t>
            </a:r>
            <a:br>
              <a:rPr lang="pl-PL" altLang="pl-PL" sz="2300" dirty="0"/>
            </a:br>
            <a:r>
              <a:rPr lang="pl-PL" altLang="pl-PL" sz="2300" dirty="0"/>
              <a:t>zmienne (pola, atrybuty)</a:t>
            </a:r>
            <a:br>
              <a:rPr lang="pl-PL" altLang="pl-PL" sz="2300" dirty="0"/>
            </a:br>
            <a:r>
              <a:rPr lang="pl-PL" altLang="pl-PL" sz="2300" dirty="0"/>
              <a:t>i funkcje (metody)</a:t>
            </a:r>
            <a:r>
              <a:rPr lang="en-US" altLang="pl-PL" sz="2300" dirty="0"/>
              <a:t>:</a:t>
            </a:r>
            <a:endParaRPr lang="pl-PL" altLang="pl-PL" sz="2300" dirty="0"/>
          </a:p>
          <a:p>
            <a:pPr>
              <a:lnSpc>
                <a:spcPct val="110000"/>
              </a:lnSpc>
            </a:pPr>
            <a:endParaRPr lang="en-US" altLang="pl-PL" sz="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class </a:t>
            </a:r>
            <a:r>
              <a:rPr lang="en-US" altLang="pl-PL" b="1" dirty="0"/>
              <a:t>name</a:t>
            </a:r>
            <a:r>
              <a:rPr lang="en-US" altLang="pl-PL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    </a:t>
            </a:r>
            <a:r>
              <a:rPr lang="en-US" altLang="pl-PL" b="1" dirty="0"/>
              <a:t>statements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3B33CDE-9878-1889-5C4E-8C307992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3200400"/>
            <a:ext cx="53721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86159"/>
              </p:ext>
            </p:extLst>
          </p:nvPr>
        </p:nvGraphicFramePr>
        <p:xfrm>
          <a:off x="1817687" y="1454240"/>
          <a:ext cx="9355137" cy="5536174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879323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Złe działanie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batory.stan_silnika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Cała wstecz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batory.wskazanie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batory.wskazanie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batory.wskazanie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)# 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batory.stan_silnika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Cała wstecz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batory.aktualizuj_silniki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Aktualnie silniki: Cała naprzód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ręczna zmiana może sprawić, że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odwoływam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się do indeksu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większego niż rozmiar tablicy i zostanie zwrócony błąd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batory.wskazanie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5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batory.aktualizuj_silniki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Traceback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(most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recent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call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last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File "&lt;pyshell#55&gt;",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line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1, in &lt;module&gt;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batory.aktualizuj_silniki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File "/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home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python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idle-src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/0373_silniki_okr_hermet.py", li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self.stan_silnika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self.stany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self.wskazanie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IndexError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list index out of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6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FF6C6F-F725-BC66-CC1F-C30E8B1B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Hermetyzacja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5F0C4F-1E00-6139-651E-7C899C67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Zaczynanie metod i pól od </a:t>
            </a:r>
            <a:r>
              <a:rPr lang="pl-PL" dirty="0" err="1"/>
              <a:t>podkreślnika</a:t>
            </a:r>
            <a:r>
              <a:rPr lang="pl-PL" dirty="0"/>
              <a:t> powoduje, że wywoływanie ich poza klasą nie powoduje błędu</a:t>
            </a:r>
          </a:p>
          <a:p>
            <a:r>
              <a:rPr lang="pl-PL" dirty="0"/>
              <a:t>Pomocne w </a:t>
            </a:r>
            <a:r>
              <a:rPr lang="pl-PL" dirty="0" err="1"/>
              <a:t>debuggingu</a:t>
            </a:r>
            <a:r>
              <a:rPr lang="pl-PL" dirty="0"/>
              <a:t> i przy dużych projektach, ale dla interpretera nie ma znaczenia</a:t>
            </a:r>
          </a:p>
        </p:txBody>
      </p:sp>
    </p:spTree>
    <p:extLst>
      <p:ext uri="{BB962C8B-B14F-4D97-AF65-F5344CB8AC3E}">
        <p14:creationId xmlns:p14="http://schemas.microsoft.com/office/powerpoint/2010/main" val="242941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0B04B-E857-319E-0CBC-D5939EE7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Polimorfizm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F98613-F26B-7A04-2874-9DA3FFC7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Oznacza wielopostaciowość. Pozwala stosować jedną nazwę (metody, operatora lub obiektu) do reprezentowania różnych rzeczy w różnych klasach</a:t>
            </a:r>
          </a:p>
          <a:p>
            <a:r>
              <a:rPr lang="pl-PL" dirty="0"/>
              <a:t>Przykład wbudowany: operator +</a:t>
            </a:r>
          </a:p>
          <a:p>
            <a:r>
              <a:rPr lang="pl-PL" dirty="0"/>
              <a:t>Przykład: klasa Statek i klasy dziedziczące Bryg oraz Fregata</a:t>
            </a:r>
            <a:br>
              <a:rPr lang="pl-PL" dirty="0"/>
            </a:br>
            <a:r>
              <a:rPr lang="pl-PL" dirty="0"/>
              <a:t>Ich </a:t>
            </a:r>
            <a:r>
              <a:rPr lang="pl-PL" dirty="0" err="1"/>
              <a:t>konstruktory</a:t>
            </a:r>
            <a:r>
              <a:rPr lang="pl-PL" dirty="0"/>
              <a:t> wykorzystają funkcję super(). Pozwala to na używanie metod z klasy Statek w klasie potomnej. Obie klasy potomne będą miały metody test() oraz info()</a:t>
            </a:r>
          </a:p>
        </p:txBody>
      </p:sp>
    </p:spTree>
    <p:extLst>
      <p:ext uri="{BB962C8B-B14F-4D97-AF65-F5344CB8AC3E}">
        <p14:creationId xmlns:p14="http://schemas.microsoft.com/office/powerpoint/2010/main" val="15093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57785"/>
              </p:ext>
            </p:extLst>
          </p:nvPr>
        </p:nvGraphicFramePr>
        <p:xfrm>
          <a:off x="1817687" y="1454240"/>
          <a:ext cx="9355137" cy="529754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879323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Statki.py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__(self,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f"Utworzono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{self}.")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nowy_rok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+= 1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return 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__(self,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super().__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/2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info(self):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{__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class__.__name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{self}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{self._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{super().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test(self):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print("To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+ 20)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{super().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()+20}")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1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90361"/>
              </p:ext>
            </p:extLst>
          </p:nvPr>
        </p:nvGraphicFramePr>
        <p:xfrm>
          <a:off x="1817687" y="1454240"/>
          <a:ext cx="9355137" cy="529754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879323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Statki.py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38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__(self,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super().__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"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info(self):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{__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class__.__name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__}")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{self}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{self._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{super().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def test(self):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print("To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</a:t>
                      </a: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40)")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{super().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()+40}")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9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/>
        </p:nvGraphicFramePr>
        <p:xfrm>
          <a:off x="1817687" y="1454240"/>
          <a:ext cx="9355137" cy="529754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879323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Użycie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statek01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(2001)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statek02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(2002)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statek03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(2010) 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(1992)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cutty_sark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(1869)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Utworzono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0x7f22a2ffac50&gt;.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Utworzono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0x7f22a410dba8&gt;.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Utworzono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0x7f22a410dc18&gt;.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Utworzono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0x7f22a2ffadd8&gt;.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Utworzono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0x7f22a2ffad30&gt;.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spis_statkow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[statek01,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statek02, statek03,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cutty_sark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9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02693"/>
              </p:ext>
            </p:extLst>
          </p:nvPr>
        </p:nvGraphicFramePr>
        <p:xfrm>
          <a:off x="171451" y="1454240"/>
          <a:ext cx="11896724" cy="10547467"/>
        </p:xfrm>
        <a:graphic>
          <a:graphicData uri="http://schemas.openxmlformats.org/drawingml/2006/table">
            <a:tbl>
              <a:tblPr/>
              <a:tblGrid>
                <a:gridCol w="714566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182158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Użycie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spis_statkow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print("-----------------------------")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statek.test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print("-----")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statek.info()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-----------------------------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+ 40)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2041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0x7f22a2ffac50&gt;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2001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-----------------------------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+ 20)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2012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0x7f22a2ffada0&gt;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/2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1992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-----------------------------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+ 40)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2042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0x7f22a410dba8&gt;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2002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-----------------------------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+ 20)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2030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0x7f22a410dc18&gt;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/2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2010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-----------------------------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To jest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wywołanie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test-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rok_wodowania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+ 40)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wynik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1909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0x7f22a2ffad30&gt;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1869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0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35716"/>
              </p:ext>
            </p:extLst>
          </p:nvPr>
        </p:nvGraphicFramePr>
        <p:xfrm>
          <a:off x="171451" y="1454240"/>
          <a:ext cx="11896724" cy="5536174"/>
        </p:xfrm>
        <a:graphic>
          <a:graphicData uri="http://schemas.openxmlformats.org/drawingml/2006/table">
            <a:tbl>
              <a:tblPr/>
              <a:tblGrid>
                <a:gridCol w="714566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182158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Użycie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spis_statkow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statek.nowy_rok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 	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spis_statkow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statek.info()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0x7f22a2ffac50&gt;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2002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0x7f22a2ffada0&gt;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/2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1993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0x7f22a410dba8&gt;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2003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0x7f22a410dc18&gt;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/2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2011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Metoda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w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klasie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Obiekt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0x7f22a2ffad30&gt;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typ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/3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maszty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Rok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wodowania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1870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922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0DFF2-F65C-8539-6661-3CEBC13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Sprawdzanie czy obiekt jest danej 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868C4A-FEE4-9904-8D07-86657E4C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1C950D43-1D0E-10C1-B01D-B6C3F555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12999"/>
              </p:ext>
            </p:extLst>
          </p:nvPr>
        </p:nvGraphicFramePr>
        <p:xfrm>
          <a:off x="171451" y="1454240"/>
          <a:ext cx="11896724" cy="7206605"/>
        </p:xfrm>
        <a:graphic>
          <a:graphicData uri="http://schemas.openxmlformats.org/drawingml/2006/table">
            <a:tbl>
              <a:tblPr/>
              <a:tblGrid>
                <a:gridCol w="714566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11182158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Użycie</a:t>
                      </a:r>
                      <a:endParaRPr kumimoji="0" lang="en-US" altLang="pl-P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for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in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spis_statkow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print(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f"isinstance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},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{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)}")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	print("----------")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0x7f22a2ffac50&gt;,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False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0x7f22a2ffac50&gt;,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0x7f22a2ffac50&gt;,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0x7f22a2ffada0&gt;,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0x7f22a2ffada0&gt;,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False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0x7f22a2ffada0&gt;,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0x7f22a410dba8&gt;,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False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0x7f22a410dba8&gt;,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0x7f22a410dba8&gt;,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0x7f22a410dc18&gt;,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0x7f22a410dc18&gt;,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False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0x7f22a410dc18&gt;,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0x7f22a2ffad30&gt;,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Bryg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False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0x7f22a2ffad30&gt;,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isinstance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(&lt;__main__.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Fregata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object at 0x7f22a2ffad30&gt;,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Statek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----------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7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9210F-BACB-B700-3E58-FDE256E4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A3C900-55A3-7983-242A-1A88503A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dirty="0"/>
              <a:t>	</a:t>
            </a:r>
            <a:r>
              <a:rPr lang="en-US" altLang="pl-PL" sz="21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x = 0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y = 0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pl-PL" sz="21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	# main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p1 = Point()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p1.x = 2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p1.y = -5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pl-PL" sz="21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l-PL" altLang="pl-PL" dirty="0"/>
              <a:t>Zmienne można deklarować od razu w klasie (jak tutaj) albo w </a:t>
            </a:r>
            <a:r>
              <a:rPr lang="pl-PL" altLang="pl-PL" dirty="0" err="1"/>
              <a:t>inicjalizatorze</a:t>
            </a:r>
            <a:endParaRPr lang="en-US" altLang="pl-PL" dirty="0"/>
          </a:p>
          <a:p>
            <a:endParaRPr lang="pl-PL" dirty="0"/>
          </a:p>
        </p:txBody>
      </p:sp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0DBD0BA4-FEF3-36D6-96F2-68D5E423B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6334"/>
              </p:ext>
            </p:extLst>
          </p:nvPr>
        </p:nvGraphicFramePr>
        <p:xfrm>
          <a:off x="5334000" y="1905000"/>
          <a:ext cx="2716213" cy="1484313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6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oint.py</a:t>
                      </a:r>
                    </a:p>
                  </a:txBody>
                  <a:tcPr marL="41477" marR="41477" marT="41614" marB="4161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05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1477" marR="82954" marT="208073" marB="20807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 = 0</a:t>
                      </a:r>
                    </a:p>
                  </a:txBody>
                  <a:tcPr marL="41477" marR="165909" marT="208073" marB="208073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8C7A2-E3CC-9C8A-11EB-747F8DF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obiektów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FF839D-5721-F734-BF6F-E044B426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08374"/>
            <a:ext cx="11090274" cy="3979625"/>
          </a:xfrm>
        </p:spPr>
        <p:txBody>
          <a:bodyPr/>
          <a:lstStyle/>
          <a:p>
            <a:r>
              <a:rPr lang="pl-PL" dirty="0"/>
              <a:t>Moduły mogą zawierać klasy, których po zaimportowaniu modułu można użyć</a:t>
            </a:r>
          </a:p>
          <a:p>
            <a:r>
              <a:rPr lang="pl-PL" dirty="0"/>
              <a:t>Do utworzonych obiektów można dodawać nowe pola</a:t>
            </a:r>
          </a:p>
        </p:txBody>
      </p:sp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0847AA16-087B-8CEE-F1C9-38817403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02682"/>
              </p:ext>
            </p:extLst>
          </p:nvPr>
        </p:nvGraphicFramePr>
        <p:xfrm>
          <a:off x="3566319" y="3209925"/>
          <a:ext cx="8431212" cy="3417306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point_main.py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Point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main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 = Point()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p1.x = 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p1.y = -3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Python objects are dynamic (can add fields any time!)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p1.name = "Tyler Durden"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2ADDB7-B243-9917-8C3D-D18ECC2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3A5851-5D0E-34AD-573D-2D1FE3DB0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0863" y="1581150"/>
            <a:ext cx="11090275" cy="5114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</a:t>
            </a:r>
            <a:r>
              <a:rPr lang="pl-PL" altLang="pl-PL" dirty="0">
                <a:latin typeface="Courier New" panose="02070309020205020404" pitchFamily="49" charset="0"/>
              </a:rPr>
              <a:t>Deklarujemy je wewnątrz klasy:</a:t>
            </a:r>
          </a:p>
          <a:p>
            <a:pPr>
              <a:lnSpc>
                <a:spcPct val="90000"/>
              </a:lnSpc>
            </a:pPr>
            <a:r>
              <a:rPr lang="en-US" altLang="pl-PL" dirty="0">
                <a:latin typeface="Courier New" panose="02070309020205020404" pitchFamily="49" charset="0"/>
              </a:rPr>
              <a:t>def </a:t>
            </a:r>
            <a:r>
              <a:rPr lang="en-US" altLang="pl-PL" b="1" dirty="0"/>
              <a:t>name</a:t>
            </a:r>
            <a:r>
              <a:rPr lang="en-US" altLang="pl-PL" dirty="0">
                <a:latin typeface="Courier New" panose="02070309020205020404" pitchFamily="49" charset="0"/>
              </a:rPr>
              <a:t>(self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parameter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...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parameter</a:t>
            </a:r>
            <a:r>
              <a:rPr lang="en-US" altLang="pl-PL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    </a:t>
            </a:r>
            <a:r>
              <a:rPr lang="en-US" altLang="pl-PL" b="1" dirty="0"/>
              <a:t>statements</a:t>
            </a:r>
            <a:endParaRPr lang="pl-PL" altLang="pl-PL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pl-PL" dirty="0">
                <a:latin typeface="Courier New" panose="02070309020205020404" pitchFamily="49" charset="0"/>
              </a:rPr>
              <a:t>self</a:t>
            </a:r>
            <a:r>
              <a:rPr lang="en-US" altLang="pl-PL" dirty="0"/>
              <a:t> </a:t>
            </a:r>
            <a:r>
              <a:rPr lang="pl-PL" altLang="pl-PL" dirty="0"/>
              <a:t>musi być pierwszym parametrem</a:t>
            </a:r>
            <a:endParaRPr lang="en-US" altLang="pl-PL" sz="1200" dirty="0"/>
          </a:p>
          <a:p>
            <a:pPr>
              <a:lnSpc>
                <a:spcPct val="90000"/>
              </a:lnSpc>
            </a:pPr>
            <a:r>
              <a:rPr lang="pl-PL" altLang="pl-PL" dirty="0"/>
              <a:t>do pól odnosimy się poprzez </a:t>
            </a:r>
            <a:r>
              <a:rPr lang="pl-PL" altLang="pl-PL" dirty="0" err="1"/>
              <a:t>self.pole</a:t>
            </a:r>
            <a:endParaRPr lang="en-US" altLang="pl-PL" dirty="0"/>
          </a:p>
          <a:p>
            <a:pPr marL="0" indent="0">
              <a:lnSpc>
                <a:spcPct val="80000"/>
              </a:lnSpc>
              <a:buNone/>
            </a:pPr>
            <a:endParaRPr lang="en-US" altLang="pl-PL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pl-PL" sz="2300" dirty="0">
                <a:latin typeface="Courier New" panose="02070309020205020404" pitchFamily="49" charset="0"/>
              </a:rPr>
              <a:t>	class Point:</a:t>
            </a:r>
          </a:p>
          <a:p>
            <a:pPr>
              <a:lnSpc>
                <a:spcPct val="80000"/>
              </a:lnSpc>
              <a:buNone/>
            </a:pPr>
            <a:r>
              <a:rPr lang="en-US" altLang="pl-PL" sz="2300" b="1" dirty="0">
                <a:latin typeface="Courier New" panose="02070309020205020404" pitchFamily="49" charset="0"/>
              </a:rPr>
              <a:t>	    def translate(self, dx, </a:t>
            </a:r>
            <a:r>
              <a:rPr lang="en-US" altLang="pl-PL" sz="2300" b="1" dirty="0" err="1">
                <a:latin typeface="Courier New" panose="02070309020205020404" pitchFamily="49" charset="0"/>
              </a:rPr>
              <a:t>dy</a:t>
            </a:r>
            <a:r>
              <a:rPr lang="en-US" altLang="pl-PL" sz="2300" b="1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None/>
            </a:pPr>
            <a:r>
              <a:rPr lang="en-US" altLang="pl-PL" sz="2300" dirty="0">
                <a:latin typeface="Courier New" panose="02070309020205020404" pitchFamily="49" charset="0"/>
              </a:rPr>
              <a:t>	        </a:t>
            </a:r>
            <a:r>
              <a:rPr lang="en-US" altLang="pl-PL" sz="2300" b="1" dirty="0" err="1">
                <a:latin typeface="Courier New" panose="02070309020205020404" pitchFamily="49" charset="0"/>
              </a:rPr>
              <a:t>self</a:t>
            </a:r>
            <a:r>
              <a:rPr lang="en-US" altLang="pl-PL" sz="2300" dirty="0" err="1">
                <a:latin typeface="Courier New" panose="02070309020205020404" pitchFamily="49" charset="0"/>
              </a:rPr>
              <a:t>.x</a:t>
            </a:r>
            <a:r>
              <a:rPr lang="en-US" altLang="pl-PL" sz="2300" dirty="0">
                <a:latin typeface="Courier New" panose="02070309020205020404" pitchFamily="49" charset="0"/>
              </a:rPr>
              <a:t> += dx</a:t>
            </a:r>
          </a:p>
          <a:p>
            <a:pPr>
              <a:lnSpc>
                <a:spcPct val="80000"/>
              </a:lnSpc>
              <a:buNone/>
            </a:pPr>
            <a:r>
              <a:rPr lang="en-US" altLang="pl-PL" sz="2300" dirty="0">
                <a:latin typeface="Courier New" panose="02070309020205020404" pitchFamily="49" charset="0"/>
              </a:rPr>
              <a:t>	        </a:t>
            </a:r>
            <a:r>
              <a:rPr lang="en-US" altLang="pl-PL" sz="2300" b="1" dirty="0" err="1">
                <a:latin typeface="Courier New" panose="02070309020205020404" pitchFamily="49" charset="0"/>
              </a:rPr>
              <a:t>self</a:t>
            </a:r>
            <a:r>
              <a:rPr lang="en-US" altLang="pl-PL" sz="2300" dirty="0" err="1">
                <a:latin typeface="Courier New" panose="02070309020205020404" pitchFamily="49" charset="0"/>
              </a:rPr>
              <a:t>.y</a:t>
            </a:r>
            <a:r>
              <a:rPr lang="en-US" altLang="pl-PL" sz="2300" dirty="0">
                <a:latin typeface="Courier New" panose="02070309020205020404" pitchFamily="49" charset="0"/>
              </a:rPr>
              <a:t> += </a:t>
            </a:r>
            <a:r>
              <a:rPr lang="en-US" altLang="pl-PL" sz="2300" dirty="0" err="1">
                <a:latin typeface="Courier New" panose="02070309020205020404" pitchFamily="49" charset="0"/>
              </a:rPr>
              <a:t>dy</a:t>
            </a:r>
            <a:endParaRPr lang="en-US" altLang="pl-PL" sz="23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pl-PL" sz="2300" dirty="0">
                <a:latin typeface="Courier New" panose="02070309020205020404" pitchFamily="49" charset="0"/>
              </a:rPr>
              <a:t>	    ...</a:t>
            </a:r>
          </a:p>
        </p:txBody>
      </p:sp>
    </p:spTree>
    <p:extLst>
      <p:ext uri="{BB962C8B-B14F-4D97-AF65-F5344CB8AC3E}">
        <p14:creationId xmlns:p14="http://schemas.microsoft.com/office/powerpoint/2010/main" val="100423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0106E-3697-644A-11D1-B1F49EE9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z Javą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77B0DC-6C4D-5771-6A97-EF0E4AD4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l-PL" dirty="0"/>
              <a:t>Java: </a:t>
            </a:r>
            <a:r>
              <a:rPr lang="en-US" altLang="pl-PL" dirty="0">
                <a:latin typeface="Courier New" panose="02070309020205020404" pitchFamily="49" charset="0"/>
              </a:rPr>
              <a:t>this</a:t>
            </a:r>
            <a:r>
              <a:rPr lang="en-US" altLang="pl-PL" dirty="0"/>
              <a:t>, implicit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public void translate(int dx, int </a:t>
            </a:r>
            <a:r>
              <a:rPr lang="en-US" altLang="pl-PL" sz="2100" dirty="0" err="1">
                <a:latin typeface="Courier New" panose="02070309020205020404" pitchFamily="49" charset="0"/>
              </a:rPr>
              <a:t>dy</a:t>
            </a:r>
            <a:r>
              <a:rPr lang="en-US" altLang="pl-PL" sz="21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x += dx;      </a:t>
            </a: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pl-PL" sz="2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this.x</a:t>
            </a: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 += dx;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y += </a:t>
            </a:r>
            <a:r>
              <a:rPr lang="en-US" altLang="pl-PL" sz="2100" dirty="0" err="1">
                <a:latin typeface="Courier New" panose="02070309020205020404" pitchFamily="49" charset="0"/>
              </a:rPr>
              <a:t>dy</a:t>
            </a:r>
            <a:r>
              <a:rPr lang="en-US" altLang="pl-PL" sz="2100" dirty="0">
                <a:latin typeface="Courier New" panose="02070309020205020404" pitchFamily="49" charset="0"/>
              </a:rPr>
              <a:t>;      </a:t>
            </a: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pl-PL" sz="2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this.y</a:t>
            </a: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pl-PL" sz="21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dy</a:t>
            </a:r>
            <a:r>
              <a:rPr lang="en-US" altLang="pl-PL" sz="21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pl-PL" dirty="0"/>
          </a:p>
          <a:p>
            <a:pPr>
              <a:lnSpc>
                <a:spcPct val="90000"/>
              </a:lnSpc>
            </a:pPr>
            <a:r>
              <a:rPr lang="en-US" altLang="pl-PL" dirty="0"/>
              <a:t>Python: </a:t>
            </a:r>
            <a:r>
              <a:rPr lang="en-US" altLang="pl-PL" dirty="0">
                <a:latin typeface="Courier New" panose="02070309020205020404" pitchFamily="49" charset="0"/>
              </a:rPr>
              <a:t>self</a:t>
            </a:r>
            <a:r>
              <a:rPr lang="en-US" altLang="pl-PL" dirty="0"/>
              <a:t>, explicit</a:t>
            </a:r>
            <a:endParaRPr lang="en-US" altLang="pl-PL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def translate(</a:t>
            </a:r>
            <a:r>
              <a:rPr lang="en-US" altLang="pl-PL" sz="2100" b="1" dirty="0">
                <a:latin typeface="Courier New" panose="02070309020205020404" pitchFamily="49" charset="0"/>
              </a:rPr>
              <a:t>self</a:t>
            </a:r>
            <a:r>
              <a:rPr lang="en-US" altLang="pl-PL" sz="2100" dirty="0">
                <a:latin typeface="Courier New" panose="02070309020205020404" pitchFamily="49" charset="0"/>
              </a:rPr>
              <a:t>, dx, </a:t>
            </a:r>
            <a:r>
              <a:rPr lang="en-US" altLang="pl-PL" sz="2100" dirty="0" err="1">
                <a:latin typeface="Courier New" panose="02070309020205020404" pitchFamily="49" charset="0"/>
              </a:rPr>
              <a:t>dy</a:t>
            </a:r>
            <a:r>
              <a:rPr lang="en-US" altLang="pl-PL" sz="21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</a:t>
            </a:r>
            <a:r>
              <a:rPr lang="en-US" altLang="pl-PL" sz="2100" b="1" dirty="0" err="1">
                <a:latin typeface="Courier New" panose="02070309020205020404" pitchFamily="49" charset="0"/>
              </a:rPr>
              <a:t>self.x</a:t>
            </a:r>
            <a:r>
              <a:rPr lang="en-US" altLang="pl-PL" sz="21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</a:t>
            </a:r>
            <a:r>
              <a:rPr lang="en-US" altLang="pl-PL" sz="2100" b="1" dirty="0" err="1">
                <a:latin typeface="Courier New" panose="02070309020205020404" pitchFamily="49" charset="0"/>
              </a:rPr>
              <a:t>self.y</a:t>
            </a:r>
            <a:r>
              <a:rPr lang="en-US" altLang="pl-PL" sz="2100" dirty="0">
                <a:latin typeface="Courier New" panose="02070309020205020404" pitchFamily="49" charset="0"/>
              </a:rPr>
              <a:t> += </a:t>
            </a:r>
            <a:r>
              <a:rPr lang="en-US" altLang="pl-PL" sz="2100" dirty="0" err="1">
                <a:latin typeface="Courier New" panose="02070309020205020404" pitchFamily="49" charset="0"/>
              </a:rPr>
              <a:t>dy</a:t>
            </a:r>
            <a:endParaRPr lang="en-US" altLang="pl-PL" sz="2100" dirty="0">
              <a:latin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745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675EB-D591-EA74-3281-CAEAAC2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graphicFrame>
        <p:nvGraphicFramePr>
          <p:cNvPr id="4" name="Group 14">
            <a:extLst>
              <a:ext uri="{FF2B5EF4-FFF2-40B4-BE49-F238E27FC236}">
                <a16:creationId xmlns:a16="http://schemas.microsoft.com/office/drawing/2014/main" id="{5C5F0271-4D97-F180-3D60-B9391730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53343"/>
              </p:ext>
            </p:extLst>
          </p:nvPr>
        </p:nvGraphicFramePr>
        <p:xfrm>
          <a:off x="1760538" y="1600200"/>
          <a:ext cx="8431212" cy="4820275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3990719787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308071220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1917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set_location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(self,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distance_from_origin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dx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self.x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other.x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self.y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other.y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sqrt(dx * dx +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*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dy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4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3099E-1EB2-A8BB-B5C1-FD2E2496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Wywoływanie metod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011764-D69F-80F2-88E3-62BADCC3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28751"/>
            <a:ext cx="11090274" cy="5429250"/>
          </a:xfrm>
        </p:spPr>
        <p:txBody>
          <a:bodyPr>
            <a:normAutofit fontScale="92500" lnSpcReduction="20000"/>
          </a:bodyPr>
          <a:lstStyle/>
          <a:p>
            <a:r>
              <a:rPr lang="pl-PL" altLang="pl-PL" dirty="0"/>
              <a:t>Można na dwa sposoby</a:t>
            </a:r>
            <a:r>
              <a:rPr lang="en-US" altLang="pl-PL" dirty="0"/>
              <a:t>:</a:t>
            </a:r>
          </a:p>
          <a:p>
            <a:pPr lvl="1"/>
            <a:r>
              <a:rPr lang="en-US" altLang="pl-PL" dirty="0"/>
              <a:t>(</a:t>
            </a:r>
            <a:r>
              <a:rPr lang="pl-PL" altLang="pl-PL" dirty="0"/>
              <a:t>wartość parametru</a:t>
            </a:r>
            <a:r>
              <a:rPr lang="en-US" altLang="pl-PL" dirty="0"/>
              <a:t> </a:t>
            </a:r>
            <a:r>
              <a:rPr lang="en-US" altLang="pl-PL" dirty="0">
                <a:latin typeface="Courier New" panose="02070309020205020404" pitchFamily="49" charset="0"/>
              </a:rPr>
              <a:t>self</a:t>
            </a:r>
            <a:r>
              <a:rPr lang="en-US" altLang="pl-PL" dirty="0"/>
              <a:t> </a:t>
            </a:r>
            <a:r>
              <a:rPr lang="pl-PL" altLang="pl-PL" dirty="0"/>
              <a:t>może być jawna lub niejawna</a:t>
            </a:r>
            <a:r>
              <a:rPr lang="en-US" altLang="pl-PL" dirty="0"/>
              <a:t>)</a:t>
            </a:r>
          </a:p>
          <a:p>
            <a:pPr lvl="1"/>
            <a:endParaRPr lang="en-US" altLang="pl-PL" dirty="0"/>
          </a:p>
          <a:p>
            <a:pPr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</a:t>
            </a:r>
            <a:r>
              <a:rPr lang="en-US" altLang="pl-PL" dirty="0"/>
              <a:t>1)</a:t>
            </a:r>
            <a:r>
              <a:rPr lang="en-US" altLang="pl-PL" dirty="0">
                <a:latin typeface="Courier New" panose="02070309020205020404" pitchFamily="49" charset="0"/>
              </a:rPr>
              <a:t>	</a:t>
            </a:r>
            <a:r>
              <a:rPr lang="en-US" altLang="pl-PL" b="1" dirty="0" err="1"/>
              <a:t>object</a:t>
            </a:r>
            <a:r>
              <a:rPr lang="en-US" altLang="pl-PL" dirty="0" err="1">
                <a:latin typeface="Courier New" panose="02070309020205020404" pitchFamily="49" charset="0"/>
              </a:rPr>
              <a:t>.</a:t>
            </a:r>
            <a:r>
              <a:rPr lang="en-US" altLang="pl-PL" b="1" dirty="0" err="1"/>
              <a:t>method</a:t>
            </a:r>
            <a:r>
              <a:rPr lang="en-US" altLang="pl-PL" dirty="0">
                <a:latin typeface="Courier New" panose="02070309020205020404" pitchFamily="49" charset="0"/>
              </a:rPr>
              <a:t>(</a:t>
            </a:r>
            <a:r>
              <a:rPr lang="en-US" altLang="pl-PL" b="1" dirty="0"/>
              <a:t>parameters</a:t>
            </a:r>
            <a:r>
              <a:rPr lang="en-US" altLang="pl-PL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pl-PL" dirty="0"/>
              <a:t>	 </a:t>
            </a:r>
            <a:r>
              <a:rPr lang="pl-PL" altLang="pl-PL" dirty="0"/>
              <a:t>albo (po co jest ten drugi sposób, okaże się później)</a:t>
            </a:r>
            <a:endParaRPr lang="en-US" altLang="pl-PL" dirty="0"/>
          </a:p>
          <a:p>
            <a:pPr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</a:t>
            </a:r>
            <a:r>
              <a:rPr lang="en-US" altLang="pl-PL" dirty="0"/>
              <a:t>2)</a:t>
            </a:r>
            <a:r>
              <a:rPr lang="en-US" altLang="pl-PL" dirty="0">
                <a:latin typeface="Courier New" panose="02070309020205020404" pitchFamily="49" charset="0"/>
              </a:rPr>
              <a:t>	</a:t>
            </a:r>
            <a:r>
              <a:rPr lang="en-US" altLang="pl-PL" b="1" dirty="0" err="1"/>
              <a:t>Class</a:t>
            </a:r>
            <a:r>
              <a:rPr lang="en-US" altLang="pl-PL" dirty="0" err="1">
                <a:latin typeface="Courier New" panose="02070309020205020404" pitchFamily="49" charset="0"/>
              </a:rPr>
              <a:t>.</a:t>
            </a:r>
            <a:r>
              <a:rPr lang="en-US" altLang="pl-PL" b="1" dirty="0" err="1"/>
              <a:t>method</a:t>
            </a:r>
            <a:r>
              <a:rPr lang="en-US" altLang="pl-PL" dirty="0">
                <a:latin typeface="Courier New" panose="02070309020205020404" pitchFamily="49" charset="0"/>
              </a:rPr>
              <a:t>(</a:t>
            </a:r>
            <a:r>
              <a:rPr lang="en-US" altLang="pl-PL" b="1" dirty="0"/>
              <a:t>object</a:t>
            </a:r>
            <a:r>
              <a:rPr lang="en-US" altLang="pl-PL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parameters</a:t>
            </a:r>
            <a:r>
              <a:rPr lang="en-US" altLang="pl-PL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endParaRPr lang="en-US" altLang="pl-PL" dirty="0">
              <a:latin typeface="Courier New" panose="02070309020205020404" pitchFamily="49" charset="0"/>
            </a:endParaRPr>
          </a:p>
          <a:p>
            <a:r>
              <a:rPr lang="pl-PL" altLang="pl-PL" dirty="0"/>
              <a:t>Przykład</a:t>
            </a:r>
            <a:r>
              <a:rPr lang="en-US" altLang="pl-PL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p = Point(3, -4)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b="1" dirty="0" err="1">
                <a:latin typeface="Courier New" panose="02070309020205020404" pitchFamily="49" charset="0"/>
              </a:rPr>
              <a:t>p.translate</a:t>
            </a:r>
            <a:r>
              <a:rPr lang="en-US" altLang="pl-PL" dirty="0">
                <a:latin typeface="Courier New" panose="02070309020205020404" pitchFamily="49" charset="0"/>
              </a:rPr>
              <a:t>(1, 5)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b="1" dirty="0" err="1">
                <a:latin typeface="Courier New" panose="02070309020205020404" pitchFamily="49" charset="0"/>
              </a:rPr>
              <a:t>Point.translate</a:t>
            </a:r>
            <a:r>
              <a:rPr lang="en-US" altLang="pl-PL" dirty="0">
                <a:latin typeface="Courier New" panose="02070309020205020404" pitchFamily="49" charset="0"/>
              </a:rPr>
              <a:t>(</a:t>
            </a:r>
            <a:r>
              <a:rPr lang="en-US" altLang="pl-PL" b="1" dirty="0">
                <a:latin typeface="Courier New" panose="02070309020205020404" pitchFamily="49" charset="0"/>
              </a:rPr>
              <a:t>p</a:t>
            </a:r>
            <a:r>
              <a:rPr lang="en-US" altLang="pl-PL" dirty="0">
                <a:latin typeface="Courier New" panose="02070309020205020404" pitchFamily="49" charset="0"/>
              </a:rPr>
              <a:t>, 1, 5)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397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2E8A8E-6FB0-43CB-DD56-641F265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Inicjalizator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3251AA-E4A5-6E2B-F03C-21AB323A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7800"/>
            <a:ext cx="11090274" cy="5410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def </a:t>
            </a:r>
            <a:r>
              <a:rPr lang="en-US" altLang="pl-PL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pl-PL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init</a:t>
            </a:r>
            <a:r>
              <a:rPr lang="en-US" altLang="pl-PL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pl-PL" dirty="0">
                <a:latin typeface="Courier New" panose="02070309020205020404" pitchFamily="49" charset="0"/>
              </a:rPr>
              <a:t>(self</a:t>
            </a:r>
            <a:r>
              <a:rPr lang="en-US" altLang="pl-PL" b="1" dirty="0"/>
              <a:t>, parameter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...</a:t>
            </a:r>
            <a:r>
              <a:rPr lang="en-US" altLang="pl-PL" b="1" dirty="0">
                <a:latin typeface="Courier New" panose="02070309020205020404" pitchFamily="49" charset="0"/>
              </a:rPr>
              <a:t>, </a:t>
            </a:r>
            <a:r>
              <a:rPr lang="en-US" altLang="pl-PL" b="1" dirty="0"/>
              <a:t>parameter</a:t>
            </a:r>
            <a:r>
              <a:rPr lang="en-US" altLang="pl-PL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l-PL" dirty="0">
                <a:latin typeface="Courier New" panose="02070309020205020404" pitchFamily="49" charset="0"/>
              </a:rPr>
              <a:t>	    </a:t>
            </a:r>
            <a:r>
              <a:rPr lang="en-US" altLang="pl-PL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pl-PL" b="1" dirty="0"/>
          </a:p>
          <a:p>
            <a:pPr lvl="1">
              <a:lnSpc>
                <a:spcPct val="80000"/>
              </a:lnSpc>
            </a:pPr>
            <a:r>
              <a:rPr lang="pl-PL" altLang="pl-PL" dirty="0" err="1"/>
              <a:t>Inicjalizator</a:t>
            </a:r>
            <a:r>
              <a:rPr lang="pl-PL" altLang="pl-PL" dirty="0"/>
              <a:t> to specjalna metoda o nazwie</a:t>
            </a:r>
            <a:r>
              <a:rPr lang="en-US" altLang="pl-PL" dirty="0"/>
              <a:t> </a:t>
            </a:r>
            <a:r>
              <a:rPr lang="en-US" altLang="pl-PL" dirty="0">
                <a:latin typeface="Courier New" panose="02070309020205020404" pitchFamily="49" charset="0"/>
              </a:rPr>
              <a:t>__</a:t>
            </a:r>
            <a:r>
              <a:rPr lang="en-US" altLang="pl-PL" dirty="0" err="1">
                <a:latin typeface="Courier New" panose="02070309020205020404" pitchFamily="49" charset="0"/>
              </a:rPr>
              <a:t>init</a:t>
            </a:r>
            <a:r>
              <a:rPr lang="en-US" altLang="pl-PL" dirty="0">
                <a:latin typeface="Courier New" panose="02070309020205020404" pitchFamily="49" charset="0"/>
              </a:rPr>
              <a:t>__</a:t>
            </a:r>
            <a:endParaRPr lang="en-US" altLang="pl-PL" dirty="0"/>
          </a:p>
          <a:p>
            <a:pPr lvl="2">
              <a:lnSpc>
                <a:spcPct val="80000"/>
              </a:lnSpc>
            </a:pPr>
            <a:endParaRPr lang="en-US" altLang="pl-PL" dirty="0"/>
          </a:p>
          <a:p>
            <a:pPr lvl="1">
              <a:lnSpc>
                <a:spcPct val="80000"/>
              </a:lnSpc>
            </a:pPr>
            <a:r>
              <a:rPr lang="pl-PL" altLang="pl-PL" dirty="0"/>
              <a:t>Przykład</a:t>
            </a:r>
            <a:r>
              <a:rPr lang="en-US" altLang="pl-PL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pl-PL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/>
              <a:t>	</a:t>
            </a:r>
            <a:r>
              <a:rPr lang="en-US" altLang="pl-PL" sz="21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def __</a:t>
            </a:r>
            <a:r>
              <a:rPr lang="en-US" altLang="pl-PL" sz="2100" dirty="0" err="1">
                <a:latin typeface="Courier New" panose="02070309020205020404" pitchFamily="49" charset="0"/>
              </a:rPr>
              <a:t>init</a:t>
            </a:r>
            <a:r>
              <a:rPr lang="en-US" altLang="pl-PL" sz="2100" dirty="0">
                <a:latin typeface="Courier New" panose="02070309020205020404" pitchFamily="49" charset="0"/>
              </a:rPr>
              <a:t>__(self, x, 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    </a:t>
            </a:r>
            <a:r>
              <a:rPr lang="en-US" altLang="pl-PL" sz="2100" dirty="0" err="1">
                <a:latin typeface="Courier New" panose="02070309020205020404" pitchFamily="49" charset="0"/>
              </a:rPr>
              <a:t>self.x</a:t>
            </a:r>
            <a:r>
              <a:rPr lang="en-US" altLang="pl-PL" sz="2100" dirty="0">
                <a:latin typeface="Courier New" panose="02070309020205020404" pitchFamily="49" charset="0"/>
              </a:rPr>
              <a:t> = 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    </a:t>
            </a:r>
            <a:r>
              <a:rPr lang="en-US" altLang="pl-PL" sz="2100" dirty="0" err="1">
                <a:latin typeface="Courier New" panose="02070309020205020404" pitchFamily="49" charset="0"/>
              </a:rPr>
              <a:t>self.y</a:t>
            </a:r>
            <a:r>
              <a:rPr lang="en-US" altLang="pl-PL" sz="2100" dirty="0">
                <a:latin typeface="Courier New" panose="02070309020205020404" pitchFamily="49" charset="0"/>
              </a:rPr>
              <a:t> = 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pl-PL" sz="2100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</a:pPr>
            <a:endParaRPr lang="en-US" altLang="pl-PL" dirty="0"/>
          </a:p>
          <a:p>
            <a:pPr lvl="2"/>
            <a:r>
              <a:rPr lang="pl-PL" altLang="pl-PL" dirty="0"/>
              <a:t>Zagadka: jak napisać </a:t>
            </a:r>
            <a:r>
              <a:rPr lang="pl-PL" altLang="pl-PL" dirty="0" err="1"/>
              <a:t>inicjalizator</a:t>
            </a:r>
            <a:r>
              <a:rPr lang="pl-PL" altLang="pl-PL" dirty="0"/>
              <a:t>, gdzie</a:t>
            </a:r>
            <a:br>
              <a:rPr lang="en-US" altLang="pl-PL" dirty="0"/>
            </a:br>
            <a:r>
              <a:rPr lang="en-US" altLang="pl-PL" dirty="0">
                <a:latin typeface="Courier New" panose="02070309020205020404" pitchFamily="49" charset="0"/>
              </a:rPr>
              <a:t>Point()</a:t>
            </a:r>
            <a:r>
              <a:rPr lang="en-US" altLang="pl-PL" dirty="0"/>
              <a:t> </a:t>
            </a:r>
            <a:r>
              <a:rPr lang="pl-PL" altLang="pl-PL" dirty="0"/>
              <a:t>bez parametrów daje punkt</a:t>
            </a:r>
            <a:r>
              <a:rPr lang="en-US" altLang="pl-PL" dirty="0"/>
              <a:t> (0, 0)?</a:t>
            </a:r>
            <a:endParaRPr lang="en-US" altLang="pl-PL" sz="1900" dirty="0">
              <a:latin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052362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3217</Words>
  <Application>Microsoft Office PowerPoint</Application>
  <PresentationFormat>Panoramiczny</PresentationFormat>
  <Paragraphs>687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5" baseType="lpstr">
      <vt:lpstr>Arial</vt:lpstr>
      <vt:lpstr>Courier New</vt:lpstr>
      <vt:lpstr>Sitka Heading</vt:lpstr>
      <vt:lpstr>Source Sans Pro</vt:lpstr>
      <vt:lpstr>Tahoma</vt:lpstr>
      <vt:lpstr>Tahoma Bold</vt:lpstr>
      <vt:lpstr>3DFloatVTI</vt:lpstr>
      <vt:lpstr>Programowanie w Pythonie Wreszcie programowanie obiektowe</vt:lpstr>
      <vt:lpstr>Klasy</vt:lpstr>
      <vt:lpstr>Przykład</vt:lpstr>
      <vt:lpstr>Tworzenie obiektów</vt:lpstr>
      <vt:lpstr>Metody</vt:lpstr>
      <vt:lpstr>Porównanie z Javą</vt:lpstr>
      <vt:lpstr>Przykład</vt:lpstr>
      <vt:lpstr>Wywoływanie metod</vt:lpstr>
      <vt:lpstr>Inicjalizator</vt:lpstr>
      <vt:lpstr>Rzutowanie na string</vt:lpstr>
      <vt:lpstr>Przykład</vt:lpstr>
      <vt:lpstr>Inny przykład</vt:lpstr>
      <vt:lpstr>Przeładowanie operatorów</vt:lpstr>
      <vt:lpstr>Przerywnik: zgłaszanie błędów</vt:lpstr>
      <vt:lpstr>Dziedziczenie</vt:lpstr>
      <vt:lpstr>Dziedziczenie</vt:lpstr>
      <vt:lpstr>Hermetyzacja</vt:lpstr>
      <vt:lpstr>Przykład</vt:lpstr>
      <vt:lpstr>Przykład</vt:lpstr>
      <vt:lpstr>Przykład</vt:lpstr>
      <vt:lpstr>Hermetyzacja</vt:lpstr>
      <vt:lpstr>Polimorfizm</vt:lpstr>
      <vt:lpstr>Przykład</vt:lpstr>
      <vt:lpstr>Przykład</vt:lpstr>
      <vt:lpstr>Przykład</vt:lpstr>
      <vt:lpstr>Przykład</vt:lpstr>
      <vt:lpstr>Przykład</vt:lpstr>
      <vt:lpstr>Sprawdzanie czy obiekt jest danej klasy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36</cp:revision>
  <dcterms:created xsi:type="dcterms:W3CDTF">2022-09-26T23:14:32Z</dcterms:created>
  <dcterms:modified xsi:type="dcterms:W3CDTF">2023-04-25T10:02:14Z</dcterms:modified>
</cp:coreProperties>
</file>