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304" r:id="rId10"/>
    <p:sldId id="305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6" r:id="rId24"/>
    <p:sldId id="307" r:id="rId25"/>
    <p:sldId id="310" r:id="rId26"/>
    <p:sldId id="257" r:id="rId27"/>
    <p:sldId id="308" r:id="rId28"/>
    <p:sldId id="309" r:id="rId29"/>
    <p:sldId id="311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4" y="549275"/>
            <a:ext cx="11487340" cy="1534160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 dirty="0"/>
            </a:br>
            <a:r>
              <a:rPr lang="pl-PL" sz="4800" dirty="0"/>
              <a:t>Pliki i wyjątki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958EB9-06B2-78B8-9195-F36040DC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with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15DDFA-C9DF-0B97-7205-FF801324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3979625"/>
          </a:xfrm>
        </p:spPr>
        <p:txBody>
          <a:bodyPr/>
          <a:lstStyle/>
          <a:p>
            <a:r>
              <a:rPr lang="pl-PL" dirty="0"/>
              <a:t>with funkcja() as </a:t>
            </a:r>
            <a:r>
              <a:rPr lang="pl-PL" dirty="0" err="1"/>
              <a:t>wynikFunkcji</a:t>
            </a:r>
            <a:r>
              <a:rPr lang="pl-PL" dirty="0"/>
              <a:t>: wykonuje blok instrukcji używający obiektu przechowywanego w zmiennej </a:t>
            </a:r>
            <a:r>
              <a:rPr lang="pl-PL" dirty="0" err="1"/>
              <a:t>wynikFunkcji</a:t>
            </a:r>
            <a:r>
              <a:rPr lang="pl-PL" dirty="0"/>
              <a:t>, który nie będzie dostępny po wyjściu z tego bloku. Niektóre klasy (jak klasa obiektu plikowego) mają zdefiniowane destruktory, które automatycznie zamykają co trzeba, więc używając konstrukcji with nie trzeba pamiętać o zamknięciu pliku</a:t>
            </a:r>
          </a:p>
          <a:p>
            <a:r>
              <a:rPr lang="pl-PL" dirty="0"/>
              <a:t>Czy del f też wywołuje destruktor?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42C4EF-BEA1-B3D2-9DE1-809DD7A6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5787" y="4533880"/>
            <a:ext cx="5242777" cy="147297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119AAA8-FB41-D999-94D3-A0DD2F1BA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751"/>
          <a:stretch/>
        </p:blipFill>
        <p:spPr>
          <a:xfrm>
            <a:off x="4992215" y="4409228"/>
            <a:ext cx="7199785" cy="1539560"/>
          </a:xfrm>
          <a:prstGeom prst="rect">
            <a:avLst/>
          </a:prstGeom>
        </p:spPr>
      </p:pic>
      <p:sp>
        <p:nvSpPr>
          <p:cNvPr id="8" name="Znak „niedozwolone” 7">
            <a:extLst>
              <a:ext uri="{FF2B5EF4-FFF2-40B4-BE49-F238E27FC236}">
                <a16:creationId xmlns:a16="http://schemas.microsoft.com/office/drawing/2014/main" id="{34644E24-1CFA-1F17-34E1-9D96E91D68AC}"/>
              </a:ext>
            </a:extLst>
          </p:cNvPr>
          <p:cNvSpPr/>
          <p:nvPr/>
        </p:nvSpPr>
        <p:spPr>
          <a:xfrm>
            <a:off x="7095012" y="3903977"/>
            <a:ext cx="3000375" cy="28289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Uśmiechnięta buźka 8">
            <a:extLst>
              <a:ext uri="{FF2B5EF4-FFF2-40B4-BE49-F238E27FC236}">
                <a16:creationId xmlns:a16="http://schemas.microsoft.com/office/drawing/2014/main" id="{BEC5A87F-ECA1-174B-96B0-863F3D00770B}"/>
              </a:ext>
            </a:extLst>
          </p:cNvPr>
          <p:cNvSpPr/>
          <p:nvPr/>
        </p:nvSpPr>
        <p:spPr>
          <a:xfrm>
            <a:off x="2008877" y="5948788"/>
            <a:ext cx="886725" cy="90921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04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38F72-05FD-E6C6-EC05-92862CE3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Serializacja</a:t>
            </a:r>
            <a:r>
              <a:rPr lang="pl-PL" dirty="0"/>
              <a:t> w </a:t>
            </a:r>
            <a:r>
              <a:rPr lang="pl-PL" dirty="0" err="1"/>
              <a:t>jsonie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D08ADF-3C28-E8A7-C643-05273A36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31562" cy="4640026"/>
          </a:xfrm>
        </p:spPr>
        <p:txBody>
          <a:bodyPr/>
          <a:lstStyle/>
          <a:p>
            <a:r>
              <a:rPr lang="pl-PL" dirty="0"/>
              <a:t>moduł </a:t>
            </a:r>
            <a:r>
              <a:rPr lang="pl-PL" dirty="0" err="1"/>
              <a:t>json</a:t>
            </a:r>
            <a:r>
              <a:rPr lang="pl-PL" dirty="0"/>
              <a:t> umożliwia konwersję list i słowników na string w formacie </a:t>
            </a:r>
            <a:r>
              <a:rPr lang="pl-PL" dirty="0" err="1"/>
              <a:t>json</a:t>
            </a:r>
            <a:r>
              <a:rPr lang="pl-PL" dirty="0"/>
              <a:t>: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Aby zapisać obiekt x w formie stringa </a:t>
            </a:r>
            <a:r>
              <a:rPr lang="pl-PL" dirty="0" err="1"/>
              <a:t>json</a:t>
            </a:r>
            <a:r>
              <a:rPr lang="pl-PL" dirty="0"/>
              <a:t> w obiekcie plikowym f, używamy:</a:t>
            </a:r>
            <a:br>
              <a:rPr lang="pl-PL" dirty="0"/>
            </a:br>
            <a:r>
              <a:rPr lang="pl-PL" dirty="0" err="1"/>
              <a:t>json.dump</a:t>
            </a:r>
            <a:r>
              <a:rPr lang="pl-PL" dirty="0"/>
              <a:t>(</a:t>
            </a:r>
            <a:r>
              <a:rPr lang="pl-PL" dirty="0" err="1"/>
              <a:t>x,f</a:t>
            </a:r>
            <a:r>
              <a:rPr lang="pl-PL" dirty="0"/>
              <a:t>)</a:t>
            </a:r>
          </a:p>
          <a:p>
            <a:r>
              <a:rPr lang="pl-PL" dirty="0"/>
              <a:t>W drugą stronę (</a:t>
            </a:r>
            <a:r>
              <a:rPr lang="pl-PL" dirty="0" err="1"/>
              <a:t>deserializacja</a:t>
            </a:r>
            <a:r>
              <a:rPr lang="pl-PL" dirty="0"/>
              <a:t>): x = </a:t>
            </a:r>
            <a:r>
              <a:rPr lang="pl-PL" dirty="0" err="1"/>
              <a:t>json.load</a:t>
            </a:r>
            <a:r>
              <a:rPr lang="pl-PL" dirty="0"/>
              <a:t>(f)</a:t>
            </a:r>
          </a:p>
          <a:p>
            <a:r>
              <a:rPr lang="pl-PL" dirty="0"/>
              <a:t>Uwaga: </a:t>
            </a:r>
            <a:r>
              <a:rPr lang="pl-PL" dirty="0" err="1"/>
              <a:t>json</a:t>
            </a:r>
            <a:r>
              <a:rPr lang="pl-PL" dirty="0"/>
              <a:t> używa tylko kodowania utf-8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4B085AA-6E5F-16F7-A4A2-0DB6FD4C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171" y="2590777"/>
            <a:ext cx="6829529" cy="14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A8929-9986-9B08-16AA-8627D7FE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Serializacja</a:t>
            </a:r>
            <a:r>
              <a:rPr lang="pl-PL" dirty="0"/>
              <a:t> w piklach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8F7C03-6879-53D6-D6B4-565B0B3A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808398"/>
            <a:ext cx="11090274" cy="4878151"/>
          </a:xfrm>
        </p:spPr>
        <p:txBody>
          <a:bodyPr/>
          <a:lstStyle/>
          <a:p>
            <a:r>
              <a:rPr lang="pl-PL" dirty="0"/>
              <a:t>moduł </a:t>
            </a:r>
            <a:r>
              <a:rPr lang="pl-PL" dirty="0" err="1"/>
              <a:t>pickle</a:t>
            </a:r>
            <a:r>
              <a:rPr lang="pl-PL" dirty="0"/>
              <a:t> umożliwia </a:t>
            </a:r>
            <a:r>
              <a:rPr lang="pl-PL" dirty="0" err="1"/>
              <a:t>serializację</a:t>
            </a:r>
            <a:r>
              <a:rPr lang="pl-PL" dirty="0"/>
              <a:t> wszystkiego (w tym obiektów które automatycznie się wykonują i mogą uszkodzić twój komputer)</a:t>
            </a:r>
          </a:p>
          <a:p>
            <a:r>
              <a:rPr lang="pl-PL" dirty="0"/>
              <a:t>Zapisuje i odczytuje pliki w trybie binarnym, są małe ale nieczytelne</a:t>
            </a:r>
          </a:p>
          <a:p>
            <a:r>
              <a:rPr lang="pl-PL" dirty="0" err="1"/>
              <a:t>pickle.dump</a:t>
            </a:r>
            <a:r>
              <a:rPr lang="pl-PL" dirty="0"/>
              <a:t>(</a:t>
            </a:r>
            <a:r>
              <a:rPr lang="pl-PL" dirty="0" err="1"/>
              <a:t>obj,file</a:t>
            </a:r>
            <a:r>
              <a:rPr lang="pl-PL" dirty="0"/>
              <a:t>) zapisuje obiekt </a:t>
            </a:r>
            <a:r>
              <a:rPr lang="pl-PL" dirty="0" err="1"/>
              <a:t>obj</a:t>
            </a:r>
            <a:r>
              <a:rPr lang="pl-PL" dirty="0"/>
              <a:t> do obiektu plikowego file</a:t>
            </a:r>
          </a:p>
          <a:p>
            <a:r>
              <a:rPr lang="pl-PL" dirty="0" err="1"/>
              <a:t>pickle.dumps</a:t>
            </a:r>
            <a:r>
              <a:rPr lang="pl-PL" dirty="0"/>
              <a:t>(</a:t>
            </a:r>
            <a:r>
              <a:rPr lang="pl-PL" dirty="0" err="1"/>
              <a:t>obj</a:t>
            </a:r>
            <a:r>
              <a:rPr lang="pl-PL" dirty="0"/>
              <a:t>) zwraca obiekt </a:t>
            </a:r>
            <a:r>
              <a:rPr lang="pl-PL" dirty="0" err="1"/>
              <a:t>bytes</a:t>
            </a:r>
            <a:r>
              <a:rPr lang="pl-PL" dirty="0"/>
              <a:t> zawierający piklowany obiekt</a:t>
            </a:r>
          </a:p>
          <a:p>
            <a:r>
              <a:rPr lang="pl-PL" dirty="0" err="1"/>
              <a:t>pickle.load</a:t>
            </a:r>
            <a:r>
              <a:rPr lang="pl-PL" dirty="0"/>
              <a:t>(file) zwraca </a:t>
            </a:r>
            <a:r>
              <a:rPr lang="pl-PL" dirty="0" err="1"/>
              <a:t>zdeserialozowany</a:t>
            </a:r>
            <a:r>
              <a:rPr lang="pl-PL" dirty="0"/>
              <a:t> obiekt z pliku </a:t>
            </a:r>
            <a:r>
              <a:rPr lang="pl-PL" dirty="0" err="1"/>
              <a:t>piklowego</a:t>
            </a:r>
            <a:r>
              <a:rPr lang="pl-PL" dirty="0"/>
              <a:t> file</a:t>
            </a:r>
          </a:p>
          <a:p>
            <a:r>
              <a:rPr lang="pl-PL" dirty="0" err="1"/>
              <a:t>pickle.loads</a:t>
            </a:r>
            <a:r>
              <a:rPr lang="pl-PL" dirty="0"/>
              <a:t>(data) robi to samo, tyle że z obiektu </a:t>
            </a:r>
            <a:r>
              <a:rPr lang="pl-PL" dirty="0" err="1"/>
              <a:t>bytes</a:t>
            </a:r>
            <a:r>
              <a:rPr lang="pl-PL" dirty="0"/>
              <a:t> o nazwie data</a:t>
            </a:r>
          </a:p>
          <a:p>
            <a:r>
              <a:rPr lang="pl-PL" dirty="0"/>
              <a:t>Są różne wersje protokołu </a:t>
            </a:r>
            <a:r>
              <a:rPr lang="pl-PL" dirty="0" err="1"/>
              <a:t>pickle</a:t>
            </a:r>
            <a:r>
              <a:rPr lang="pl-PL" dirty="0"/>
              <a:t>, w argumencie </a:t>
            </a:r>
            <a:r>
              <a:rPr lang="pl-PL" dirty="0" err="1"/>
              <a:t>protocol</a:t>
            </a:r>
            <a:r>
              <a:rPr lang="pl-PL" dirty="0"/>
              <a:t> wybierz właściwy</a:t>
            </a:r>
          </a:p>
        </p:txBody>
      </p:sp>
    </p:spTree>
    <p:extLst>
      <p:ext uri="{BB962C8B-B14F-4D97-AF65-F5344CB8AC3E}">
        <p14:creationId xmlns:p14="http://schemas.microsoft.com/office/powerpoint/2010/main" val="12075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C2A42D-CCE3-5E21-61F4-F9B41A28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Błędy i wyjątki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890E0B-9BB3-D03E-0F4B-A9FD9D76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4506676"/>
          </a:xfrm>
        </p:spPr>
        <p:txBody>
          <a:bodyPr>
            <a:normAutofit/>
          </a:bodyPr>
          <a:lstStyle/>
          <a:p>
            <a:r>
              <a:rPr lang="pl-PL" dirty="0"/>
              <a:t>Jeśli nasz kod jest zły mamy </a:t>
            </a:r>
            <a:r>
              <a:rPr lang="pl-PL" dirty="0" err="1"/>
              <a:t>SyntaxError</a:t>
            </a:r>
            <a:r>
              <a:rPr lang="pl-PL" dirty="0"/>
              <a:t> i błąd, ale czasami błędy są do uniknięcia – np. działania x/y nie można wykonać jeśli y wynosi 0, a to ile wynosi y może zależeć od użytkownika itp.</a:t>
            </a:r>
          </a:p>
          <a:p>
            <a:r>
              <a:rPr lang="pl-PL" dirty="0"/>
              <a:t>Wyjątki zwykle zatrzymują działanie programu, ale możemy je łapać konstrukcją </a:t>
            </a:r>
            <a:r>
              <a:rPr lang="pl-PL" dirty="0" err="1"/>
              <a:t>try</a:t>
            </a:r>
            <a:r>
              <a:rPr lang="pl-PL" dirty="0"/>
              <a:t>: blok instrukcji </a:t>
            </a:r>
            <a:r>
              <a:rPr lang="pl-PL" dirty="0" err="1"/>
              <a:t>except</a:t>
            </a:r>
            <a:r>
              <a:rPr lang="pl-PL" dirty="0"/>
              <a:t> (rodzaje wyjątków): blok instrukcji </a:t>
            </a:r>
          </a:p>
          <a:p>
            <a:pPr lvl="1"/>
            <a:r>
              <a:rPr lang="pl-PL" dirty="0"/>
              <a:t>blok instrukcji po </a:t>
            </a:r>
            <a:r>
              <a:rPr lang="pl-PL" dirty="0" err="1"/>
              <a:t>try</a:t>
            </a:r>
            <a:r>
              <a:rPr lang="pl-PL" dirty="0"/>
              <a:t> jest wykonywany (aż się skończy albo wystąpi wyjątek)</a:t>
            </a:r>
          </a:p>
          <a:p>
            <a:pPr lvl="1"/>
            <a:r>
              <a:rPr lang="pl-PL" dirty="0"/>
              <a:t>Gdy wystąpi wyjątek tego typu co w </a:t>
            </a:r>
            <a:r>
              <a:rPr lang="pl-PL" dirty="0" err="1"/>
              <a:t>except</a:t>
            </a:r>
            <a:r>
              <a:rPr lang="pl-PL" dirty="0"/>
              <a:t>, wykonywany jest blok instrukcji po </a:t>
            </a:r>
            <a:r>
              <a:rPr lang="pl-PL" dirty="0" err="1"/>
              <a:t>except</a:t>
            </a:r>
            <a:endParaRPr lang="pl-PL" dirty="0"/>
          </a:p>
          <a:p>
            <a:pPr lvl="1"/>
            <a:r>
              <a:rPr lang="pl-PL" dirty="0"/>
              <a:t>Gdy wystąpi inny wyjątek, jest przekazywany do </a:t>
            </a:r>
            <a:r>
              <a:rPr lang="pl-PL" dirty="0" err="1"/>
              <a:t>try</a:t>
            </a:r>
            <a:r>
              <a:rPr lang="pl-PL" dirty="0"/>
              <a:t> wyższego poziomu, jeżeli jest</a:t>
            </a:r>
          </a:p>
        </p:txBody>
      </p:sp>
    </p:spTree>
    <p:extLst>
      <p:ext uri="{BB962C8B-B14F-4D97-AF65-F5344CB8AC3E}">
        <p14:creationId xmlns:p14="http://schemas.microsoft.com/office/powerpoint/2010/main" val="98026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E910A-7D49-6DA0-2F49-AABA7D2D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</a:t>
            </a:r>
            <a:r>
              <a:rPr lang="pl-PL" dirty="0" err="1"/>
              <a:t>try</a:t>
            </a:r>
            <a:r>
              <a:rPr lang="pl-PL" dirty="0"/>
              <a:t> - 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1EEFDE-EB94-7133-216E-19613796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Może być wiele różnych </a:t>
            </a:r>
            <a:r>
              <a:rPr lang="pl-PL" dirty="0" err="1"/>
              <a:t>except</a:t>
            </a:r>
            <a:r>
              <a:rPr lang="pl-PL" dirty="0"/>
              <a:t>, każde może obsługiwać wiele wyjątków: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7F02AB9-4313-1D79-78AD-88227C08E9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38" y="1663665"/>
            <a:ext cx="9153868" cy="211776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CB9EF1E-F492-7F8F-3FF2-17EEE034A2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197" y="4702658"/>
            <a:ext cx="8827578" cy="9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32607-8F74-7C9F-B51A-CE329C88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01600"/>
            <a:ext cx="11091600" cy="1332000"/>
          </a:xfrm>
        </p:spPr>
        <p:txBody>
          <a:bodyPr/>
          <a:lstStyle/>
          <a:p>
            <a:r>
              <a:rPr lang="pl-PL" dirty="0"/>
              <a:t>Własne wyjątki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FB73E8-3811-3F01-0640-A912C5A0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2113199"/>
            <a:ext cx="11090274" cy="3979625"/>
          </a:xfrm>
        </p:spPr>
        <p:txBody>
          <a:bodyPr/>
          <a:lstStyle/>
          <a:p>
            <a:r>
              <a:rPr lang="pl-PL" dirty="0"/>
              <a:t>Wyjątki zgłaszamy</a:t>
            </a:r>
            <a:br>
              <a:rPr lang="pl-PL" dirty="0"/>
            </a:br>
            <a:r>
              <a:rPr lang="pl-PL" dirty="0"/>
              <a:t>poleceniem </a:t>
            </a:r>
            <a:r>
              <a:rPr lang="pl-PL" dirty="0" err="1"/>
              <a:t>raise</a:t>
            </a:r>
            <a:endParaRPr lang="pl-PL" dirty="0"/>
          </a:p>
          <a:p>
            <a:r>
              <a:rPr lang="pl-PL" dirty="0" err="1"/>
              <a:t>raise</a:t>
            </a:r>
            <a:r>
              <a:rPr lang="pl-PL" dirty="0"/>
              <a:t> bez żadnego</a:t>
            </a:r>
            <a:br>
              <a:rPr lang="pl-PL" dirty="0"/>
            </a:br>
            <a:r>
              <a:rPr lang="pl-PL" dirty="0"/>
              <a:t>wyjątku zgłasza ten</a:t>
            </a:r>
            <a:br>
              <a:rPr lang="pl-PL" dirty="0"/>
            </a:br>
            <a:r>
              <a:rPr lang="pl-PL" dirty="0"/>
              <a:t>sam co poprzednio</a:t>
            </a:r>
          </a:p>
        </p:txBody>
      </p:sp>
      <p:graphicFrame>
        <p:nvGraphicFramePr>
          <p:cNvPr id="4" name="Group 15">
            <a:extLst>
              <a:ext uri="{FF2B5EF4-FFF2-40B4-BE49-F238E27FC236}">
                <a16:creationId xmlns:a16="http://schemas.microsoft.com/office/drawing/2014/main" id="{20139B59-741D-DAF1-5CBD-FF7C91BC2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23741"/>
              </p:ext>
            </p:extLst>
          </p:nvPr>
        </p:nvGraphicFramePr>
        <p:xfrm>
          <a:off x="7724775" y="1312174"/>
          <a:ext cx="4467225" cy="5545826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157256348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41746806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Wypisuje B, C, D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030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B(Exception):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pass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C(B):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pass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D(C):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pass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for </a:t>
                      </a: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in [B, C, D]: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try: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raise </a:t>
                      </a: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except D: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print("D")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except C: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print("C")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except B: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print("B")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99464"/>
                  </a:ext>
                </a:extLst>
              </a:tr>
            </a:tbl>
          </a:graphicData>
        </a:graphic>
      </p:graphicFrame>
      <p:graphicFrame>
        <p:nvGraphicFramePr>
          <p:cNvPr id="5" name="Group 15">
            <a:extLst>
              <a:ext uri="{FF2B5EF4-FFF2-40B4-BE49-F238E27FC236}">
                <a16:creationId xmlns:a16="http://schemas.microsoft.com/office/drawing/2014/main" id="{4AB7C5B2-ECAC-9E2D-2C30-C577EE9C2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95064"/>
              </p:ext>
            </p:extLst>
          </p:nvPr>
        </p:nvGraphicFramePr>
        <p:xfrm>
          <a:off x="3257550" y="1312174"/>
          <a:ext cx="4467225" cy="5545826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157256348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41746806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Wypisuje B, B, B        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030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B(Exception):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pass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C(B):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pass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D(C):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pass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for </a:t>
                      </a: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in [B, C, D]: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try: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raise </a:t>
                      </a: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except 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print("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except C: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print("C")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except 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print("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9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4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E3ADFA-E8B4-4DB4-04DA-92214661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Przekazywanie argumentów wyjątkom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144600-F95A-E929-1B21-D284F51F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46474"/>
            <a:ext cx="12125324" cy="3979625"/>
          </a:xfrm>
        </p:spPr>
        <p:txBody>
          <a:bodyPr/>
          <a:lstStyle/>
          <a:p>
            <a:r>
              <a:rPr lang="pl-PL" dirty="0"/>
              <a:t>Konstrukcja </a:t>
            </a:r>
            <a:r>
              <a:rPr lang="pl-PL" dirty="0" err="1"/>
              <a:t>except</a:t>
            </a:r>
            <a:r>
              <a:rPr lang="pl-PL" dirty="0"/>
              <a:t> wyjątek as zmienna: pozwala używać wyjątku. Tworząc wyjątek możemy przekazać konstruktorowi argumenty, np. </a:t>
            </a:r>
            <a:r>
              <a:rPr lang="pl-PL" dirty="0" err="1"/>
              <a:t>raise</a:t>
            </a:r>
            <a:r>
              <a:rPr lang="pl-PL" dirty="0"/>
              <a:t> </a:t>
            </a:r>
            <a:r>
              <a:rPr lang="pl-PL" dirty="0" err="1"/>
              <a:t>NameError</a:t>
            </a:r>
            <a:r>
              <a:rPr lang="pl-PL" dirty="0"/>
              <a:t>('</a:t>
            </a:r>
            <a:r>
              <a:rPr lang="pl-PL" dirty="0" err="1"/>
              <a:t>HiThere</a:t>
            </a:r>
            <a:r>
              <a:rPr lang="pl-PL" dirty="0"/>
              <a:t>')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44619E7-DCCA-CF78-A015-737D454B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763" y="2683489"/>
            <a:ext cx="8984987" cy="42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8A2D4-2903-8D09-EEA0-39C2EFB9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 wyjątków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6C59AD-B16D-00E1-1082-D063F7EAD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13" y="1560749"/>
            <a:ext cx="11090274" cy="3979625"/>
          </a:xfrm>
        </p:spPr>
        <p:txBody>
          <a:bodyPr/>
          <a:lstStyle/>
          <a:p>
            <a:r>
              <a:rPr lang="pl-PL" dirty="0"/>
              <a:t>Większość wyjątków pochodzi od </a:t>
            </a:r>
            <a:r>
              <a:rPr lang="pl-PL" dirty="0" err="1"/>
              <a:t>Exception</a:t>
            </a:r>
            <a:r>
              <a:rPr lang="pl-PL" dirty="0"/>
              <a:t>, które pochodzi od </a:t>
            </a:r>
            <a:r>
              <a:rPr lang="pl-PL" dirty="0" err="1"/>
              <a:t>BaseException</a:t>
            </a:r>
            <a:endParaRPr lang="pl-PL" dirty="0"/>
          </a:p>
          <a:p>
            <a:r>
              <a:rPr lang="pl-PL" dirty="0" err="1"/>
              <a:t>Exception</a:t>
            </a:r>
            <a:r>
              <a:rPr lang="pl-PL" dirty="0"/>
              <a:t> posiada metodę </a:t>
            </a:r>
            <a:r>
              <a:rPr lang="pl-PL" dirty="0" err="1"/>
              <a:t>add_note</a:t>
            </a:r>
            <a:r>
              <a:rPr lang="pl-PL" dirty="0"/>
              <a:t>(string), pozwala dodawać notatki</a:t>
            </a:r>
          </a:p>
          <a:p>
            <a:endParaRPr lang="pl-PL" dirty="0"/>
          </a:p>
          <a:p>
            <a:r>
              <a:rPr lang="pl-PL" dirty="0"/>
              <a:t>W przykładzie po prawej</a:t>
            </a:r>
            <a:br>
              <a:rPr lang="pl-PL" dirty="0"/>
            </a:br>
            <a:r>
              <a:rPr lang="pl-PL" dirty="0" err="1"/>
              <a:t>OSError</a:t>
            </a:r>
            <a:r>
              <a:rPr lang="pl-PL" dirty="0"/>
              <a:t> i </a:t>
            </a:r>
            <a:r>
              <a:rPr lang="pl-PL" dirty="0" err="1"/>
              <a:t>Exception</a:t>
            </a:r>
            <a:r>
              <a:rPr lang="pl-PL" dirty="0"/>
              <a:t> to klasy,</a:t>
            </a:r>
            <a:br>
              <a:rPr lang="pl-PL" dirty="0"/>
            </a:br>
            <a:r>
              <a:rPr lang="pl-PL" dirty="0"/>
              <a:t>a </a:t>
            </a:r>
            <a:r>
              <a:rPr lang="pl-PL" dirty="0" err="1"/>
              <a:t>err</a:t>
            </a:r>
            <a:r>
              <a:rPr lang="pl-PL" dirty="0"/>
              <a:t> to konkretny wyjątek </a:t>
            </a:r>
            <a:br>
              <a:rPr lang="pl-PL" dirty="0"/>
            </a:br>
            <a:r>
              <a:rPr lang="pl-PL" dirty="0"/>
              <a:t>(obiekt z danej klasy)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4B7540B-5E1C-7ECC-0C24-AF4245BBCE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0887" y="2742573"/>
            <a:ext cx="7621588" cy="41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CF2835-08BE-83D9-D857-E51C96B7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Try</a:t>
            </a:r>
            <a:r>
              <a:rPr lang="pl-PL" dirty="0"/>
              <a:t> </a:t>
            </a:r>
            <a:r>
              <a:rPr lang="pl-PL" dirty="0" err="1"/>
              <a:t>except</a:t>
            </a:r>
            <a:r>
              <a:rPr lang="pl-PL" dirty="0"/>
              <a:t> </a:t>
            </a:r>
            <a:r>
              <a:rPr lang="pl-PL" dirty="0" err="1"/>
              <a:t>else</a:t>
            </a:r>
            <a:r>
              <a:rPr lang="pl-PL" dirty="0"/>
              <a:t>, gdy wykona się dobrze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CC3520-75E9-B9A1-3C34-B89BFDA7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Blok instrukcji po </a:t>
            </a:r>
            <a:r>
              <a:rPr lang="pl-PL" dirty="0" err="1"/>
              <a:t>else</a:t>
            </a:r>
            <a:r>
              <a:rPr lang="pl-PL" dirty="0"/>
              <a:t> wykonuje się wtedy, kiedy nie było wyjątku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1B7C3C-AC3A-7190-7AC2-D316E292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922" y="2682833"/>
            <a:ext cx="8907119" cy="28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AC376F-16C3-D291-F8BC-37B4D370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Wyjątki przy obsłudze wyjątków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B6B389-EDAF-B052-E088-3B605028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403012" cy="3979625"/>
          </a:xfrm>
        </p:spPr>
        <p:txBody>
          <a:bodyPr/>
          <a:lstStyle/>
          <a:p>
            <a:r>
              <a:rPr lang="pl-PL" dirty="0"/>
              <a:t>konstrukcja </a:t>
            </a:r>
            <a:r>
              <a:rPr lang="pl-PL" dirty="0" err="1"/>
              <a:t>raise</a:t>
            </a:r>
            <a:r>
              <a:rPr lang="pl-PL" dirty="0"/>
              <a:t> </a:t>
            </a:r>
            <a:r>
              <a:rPr lang="pl-PL" dirty="0" err="1"/>
              <a:t>konstruktorWyjątku</a:t>
            </a:r>
            <a:r>
              <a:rPr lang="pl-PL" dirty="0"/>
              <a:t> from wyjątek pozwala zgłosić wyjątek na podstawie istniejącego wyjątku</a:t>
            </a:r>
          </a:p>
          <a:p>
            <a:r>
              <a:rPr lang="pl-PL" dirty="0"/>
              <a:t>Wyjątki zgłaszane w bloku </a:t>
            </a:r>
            <a:r>
              <a:rPr lang="pl-PL" dirty="0" err="1"/>
              <a:t>except</a:t>
            </a:r>
            <a:r>
              <a:rPr lang="pl-PL" dirty="0"/>
              <a:t> spowodują wypisanie także tego oryginalnego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A628EA7-1D6B-066B-5260-F7B5A0DDC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9147"/>
          <a:stretch/>
        </p:blipFill>
        <p:spPr>
          <a:xfrm>
            <a:off x="790418" y="3638599"/>
            <a:ext cx="7572532" cy="33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98ED4D-AA5D-66CE-632B-7756D244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2F1E58-CA6F-09A7-F697-EA7678C8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31562" cy="3979625"/>
          </a:xfrm>
        </p:spPr>
        <p:txBody>
          <a:bodyPr/>
          <a:lstStyle/>
          <a:p>
            <a:r>
              <a:rPr lang="pl-PL" dirty="0"/>
              <a:t>Aby szybciej ładować moduły, </a:t>
            </a:r>
            <a:r>
              <a:rPr lang="pl-PL" dirty="0" err="1"/>
              <a:t>Python</a:t>
            </a:r>
            <a:r>
              <a:rPr lang="pl-PL" dirty="0"/>
              <a:t> tworzy katalog __</a:t>
            </a:r>
            <a:r>
              <a:rPr lang="pl-PL" dirty="0" err="1"/>
              <a:t>pycache</a:t>
            </a:r>
            <a:r>
              <a:rPr lang="pl-PL" dirty="0"/>
              <a:t>__ w którym są one </a:t>
            </a:r>
            <a:r>
              <a:rPr lang="pl-PL" dirty="0" err="1"/>
              <a:t>pre</a:t>
            </a:r>
            <a:r>
              <a:rPr lang="pl-PL" dirty="0"/>
              <a:t>-kompilowane do plików binarnych </a:t>
            </a:r>
            <a:r>
              <a:rPr lang="pl-PL" dirty="0" err="1"/>
              <a:t>wykonywach</a:t>
            </a:r>
            <a:r>
              <a:rPr lang="pl-PL" dirty="0"/>
              <a:t> przez maszynę wirtualną (</a:t>
            </a:r>
            <a:r>
              <a:rPr lang="pl-PL" dirty="0" err="1"/>
              <a:t>CPython</a:t>
            </a:r>
            <a:r>
              <a:rPr lang="pl-PL" dirty="0"/>
              <a:t> pozwala zmienić moduł w taki plik z rozszerzeniem .</a:t>
            </a:r>
            <a:r>
              <a:rPr lang="pl-PL" dirty="0" err="1"/>
              <a:t>pyc</a:t>
            </a:r>
            <a:r>
              <a:rPr lang="pl-PL" dirty="0"/>
              <a:t>)</a:t>
            </a:r>
          </a:p>
          <a:p>
            <a:r>
              <a:rPr lang="pl-PL" dirty="0"/>
              <a:t>Wszystko to dzieje się automatycznie, nie trzeba się martwić o to czy uruchamiamy .</a:t>
            </a:r>
            <a:r>
              <a:rPr lang="pl-PL" dirty="0" err="1"/>
              <a:t>py</a:t>
            </a:r>
            <a:r>
              <a:rPr lang="pl-PL" dirty="0"/>
              <a:t> czy .</a:t>
            </a:r>
            <a:r>
              <a:rPr lang="pl-PL" dirty="0" err="1"/>
              <a:t>pyc</a:t>
            </a:r>
            <a:r>
              <a:rPr lang="pl-PL" dirty="0"/>
              <a:t>, </a:t>
            </a:r>
            <a:r>
              <a:rPr lang="pl-PL" dirty="0" err="1"/>
              <a:t>Python</a:t>
            </a:r>
            <a:r>
              <a:rPr lang="pl-PL" dirty="0"/>
              <a:t> sam to optymalizuje…</a:t>
            </a:r>
          </a:p>
          <a:p>
            <a:r>
              <a:rPr lang="pl-PL" dirty="0"/>
              <a:t>… ale jeśli mamy do wyboru użyć polecenia z jakiegoś modułu albo napisać własną implementację z wieloma pętlami for, gotowe polecenie będzie szybsze</a:t>
            </a:r>
          </a:p>
        </p:txBody>
      </p:sp>
    </p:spTree>
    <p:extLst>
      <p:ext uri="{BB962C8B-B14F-4D97-AF65-F5344CB8AC3E}">
        <p14:creationId xmlns:p14="http://schemas.microsoft.com/office/powerpoint/2010/main" val="36717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AC376F-16C3-D291-F8BC-37B4D370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Wyjątki przy obsłudze wyjątków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B6B389-EDAF-B052-E088-3B605028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403012" cy="3979625"/>
          </a:xfrm>
        </p:spPr>
        <p:txBody>
          <a:bodyPr/>
          <a:lstStyle/>
          <a:p>
            <a:r>
              <a:rPr lang="pl-PL" dirty="0"/>
              <a:t>Wyjątki zgłaszane w bloku </a:t>
            </a:r>
            <a:r>
              <a:rPr lang="pl-PL" dirty="0" err="1"/>
              <a:t>except</a:t>
            </a:r>
            <a:r>
              <a:rPr lang="pl-PL" dirty="0"/>
              <a:t> spowodują wypisanie także tego oryginalnego, chyba że użyjemy </a:t>
            </a:r>
            <a:r>
              <a:rPr lang="pl-PL" dirty="0" err="1"/>
              <a:t>raise</a:t>
            </a:r>
            <a:r>
              <a:rPr lang="pl-PL" dirty="0"/>
              <a:t> from </a:t>
            </a:r>
            <a:r>
              <a:rPr lang="pl-PL" dirty="0" err="1"/>
              <a:t>None</a:t>
            </a:r>
            <a:r>
              <a:rPr lang="pl-PL" dirty="0"/>
              <a:t>: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670EDE-5A01-81CE-FEF7-239DD7D290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580" y="3162257"/>
            <a:ext cx="7586839" cy="27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98414E-8FAF-E79F-2AC5-C3FE643F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Finally</a:t>
            </a:r>
            <a:r>
              <a:rPr lang="pl-PL" dirty="0"/>
              <a:t> zawsze się wykona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DE9B2B-B979-BCC0-8950-8984F7BD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Blok instrukcji po "</a:t>
            </a:r>
            <a:r>
              <a:rPr lang="pl-PL" dirty="0" err="1"/>
              <a:t>finally</a:t>
            </a:r>
            <a:r>
              <a:rPr lang="pl-PL" dirty="0"/>
              <a:t>:" wykonuje się po tych z </a:t>
            </a:r>
            <a:r>
              <a:rPr lang="pl-PL" dirty="0" err="1"/>
              <a:t>try</a:t>
            </a:r>
            <a:r>
              <a:rPr lang="pl-PL" dirty="0"/>
              <a:t> </a:t>
            </a:r>
            <a:r>
              <a:rPr lang="pl-PL"/>
              <a:t>i po tych </a:t>
            </a:r>
            <a:r>
              <a:rPr lang="pl-PL" dirty="0"/>
              <a:t>z </a:t>
            </a:r>
            <a:r>
              <a:rPr lang="pl-PL" dirty="0" err="1"/>
              <a:t>except</a:t>
            </a:r>
            <a:r>
              <a:rPr lang="pl-PL" dirty="0"/>
              <a:t>/</a:t>
            </a:r>
            <a:r>
              <a:rPr lang="pl-PL" dirty="0" err="1"/>
              <a:t>else</a:t>
            </a:r>
            <a:endParaRPr lang="pl-PL" dirty="0"/>
          </a:p>
          <a:p>
            <a:r>
              <a:rPr lang="pl-PL" dirty="0"/>
              <a:t>Wszystkie inne wyjątki zostaną potem ponownie zgłoszone/obsłużone, chyba że </a:t>
            </a:r>
            <a:r>
              <a:rPr lang="pl-PL" dirty="0" err="1"/>
              <a:t>finally</a:t>
            </a:r>
            <a:r>
              <a:rPr lang="pl-PL" dirty="0"/>
              <a:t> zawiera </a:t>
            </a:r>
            <a:r>
              <a:rPr lang="pl-PL" dirty="0" err="1"/>
              <a:t>break</a:t>
            </a:r>
            <a:r>
              <a:rPr lang="pl-PL" dirty="0"/>
              <a:t>, </a:t>
            </a:r>
            <a:r>
              <a:rPr lang="pl-PL" dirty="0" err="1"/>
              <a:t>continue</a:t>
            </a:r>
            <a:r>
              <a:rPr lang="pl-PL" dirty="0"/>
              <a:t> lub return</a:t>
            </a:r>
          </a:p>
          <a:p>
            <a:r>
              <a:rPr lang="pl-PL" dirty="0"/>
              <a:t>Jeśli zarówno </a:t>
            </a:r>
            <a:r>
              <a:rPr lang="pl-PL" dirty="0" err="1"/>
              <a:t>try</a:t>
            </a:r>
            <a:r>
              <a:rPr lang="pl-PL" dirty="0"/>
              <a:t> i </a:t>
            </a:r>
            <a:r>
              <a:rPr lang="pl-PL" dirty="0" err="1"/>
              <a:t>finally</a:t>
            </a:r>
            <a:r>
              <a:rPr lang="pl-PL" dirty="0"/>
              <a:t> zawierają return, zwrócone zostanie to z </a:t>
            </a:r>
            <a:r>
              <a:rPr lang="pl-PL" dirty="0" err="1"/>
              <a:t>finally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000D739-F2F6-E7C1-FE9C-77EA7930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" y="4333784"/>
            <a:ext cx="5935663" cy="25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0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98414E-8FAF-E79F-2AC5-C3FE643F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Finally</a:t>
            </a:r>
            <a:r>
              <a:rPr lang="pl-PL" dirty="0"/>
              <a:t> zawsze się wykona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DE9B2B-B979-BCC0-8950-8984F7BD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A01A5A2-7EAB-93C3-C6EC-9FCE69F3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611" y="1396895"/>
            <a:ext cx="7636164" cy="5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9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5D820D-86DD-E0F6-9E7A-D887255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Zgłaszanie wielu wyjątków naraz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200AE5-4295-58AB-304E-6B551A76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7" y="1617899"/>
            <a:ext cx="11488737" cy="3979625"/>
          </a:xfrm>
        </p:spPr>
        <p:txBody>
          <a:bodyPr/>
          <a:lstStyle/>
          <a:p>
            <a:r>
              <a:rPr lang="pl-PL" dirty="0"/>
              <a:t>Argumenty konstruktora obiektu </a:t>
            </a:r>
            <a:r>
              <a:rPr lang="pl-PL" dirty="0" err="1"/>
              <a:t>ExceptionGroup</a:t>
            </a:r>
            <a:r>
              <a:rPr lang="pl-PL" dirty="0"/>
              <a:t> to opis błędu i lista wyjątków</a:t>
            </a:r>
          </a:p>
          <a:p>
            <a:r>
              <a:rPr lang="pl-PL" dirty="0"/>
              <a:t>W konstrukcji </a:t>
            </a:r>
            <a:r>
              <a:rPr lang="pl-PL" dirty="0" err="1"/>
              <a:t>try</a:t>
            </a:r>
            <a:r>
              <a:rPr lang="pl-PL" dirty="0"/>
              <a:t> łapiemy jeden wyjątek z listy przy użyciu </a:t>
            </a:r>
            <a:r>
              <a:rPr lang="pl-PL" dirty="0" err="1"/>
              <a:t>except</a:t>
            </a:r>
            <a:r>
              <a:rPr lang="pl-PL" dirty="0"/>
              <a:t>*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49945D9-266A-EDB8-2B9C-EA9BF86EEB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512" y="2677529"/>
            <a:ext cx="8926513" cy="41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71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5D820D-86DD-E0F6-9E7A-D887255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Zgłaszanie wielu wyjątków naraz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200AE5-4295-58AB-304E-6B551A76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7" y="1617899"/>
            <a:ext cx="11488737" cy="3979625"/>
          </a:xfrm>
        </p:spPr>
        <p:txBody>
          <a:bodyPr/>
          <a:lstStyle/>
          <a:p>
            <a:r>
              <a:rPr lang="pl-PL" dirty="0"/>
              <a:t>Przykład użycia: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FF1D404-2203-F0FF-955C-4B927FE559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649" y="2252522"/>
            <a:ext cx="8081505" cy="32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1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308F33-EFFB-B8E6-7B92-0446FE56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to też obiekty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632C73-E47E-48FD-0137-C462783E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06A286F-1A18-491F-D76A-CD5876132A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962" y="1881275"/>
            <a:ext cx="7729579" cy="42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967343-383C-C483-B652-042AFA08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5F3A43-9388-7A00-5038-AAC1A669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3199"/>
            <a:ext cx="12191999" cy="39796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l-PL" altLang="pl-PL" sz="2300" dirty="0"/>
              <a:t>Klasy też są obiektami</a:t>
            </a:r>
          </a:p>
          <a:p>
            <a:pPr>
              <a:lnSpc>
                <a:spcPct val="110000"/>
              </a:lnSpc>
            </a:pPr>
            <a:r>
              <a:rPr lang="pl-PL" altLang="pl-PL" sz="2300" dirty="0"/>
              <a:t>Można dziedziczyć z klas wbudowanych</a:t>
            </a:r>
          </a:p>
          <a:p>
            <a:pPr>
              <a:lnSpc>
                <a:spcPct val="110000"/>
              </a:lnSpc>
            </a:pPr>
            <a:r>
              <a:rPr lang="pl-PL" altLang="pl-PL" sz="2300" dirty="0"/>
              <a:t>Mają swoją własną przestrzeń nazw (tak jak funkcje)</a:t>
            </a:r>
          </a:p>
          <a:p>
            <a:pPr>
              <a:lnSpc>
                <a:spcPct val="110000"/>
              </a:lnSpc>
            </a:pPr>
            <a:r>
              <a:rPr lang="en-US" altLang="pl-PL" dirty="0"/>
              <a:t>"""</a:t>
            </a:r>
            <a:r>
              <a:rPr lang="pl-PL" altLang="pl-PL" dirty="0"/>
              <a:t>Po nazwie klasy warto dodać string dokumentujący w potrójnym cudzysłowie</a:t>
            </a:r>
            <a:r>
              <a:rPr lang="en-US" altLang="pl-PL" dirty="0"/>
              <a:t>"""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0926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3C1690-7F5D-8774-18DA-5BDAB0C8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DE56D5-0A65-4128-339B-7F698868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2027474"/>
            <a:ext cx="11090274" cy="3979625"/>
          </a:xfrm>
        </p:spPr>
        <p:txBody>
          <a:bodyPr/>
          <a:lstStyle/>
          <a:p>
            <a:r>
              <a:rPr lang="en-US" dirty="0"/>
              <a:t>After local assignment: test spam</a:t>
            </a:r>
          </a:p>
          <a:p>
            <a:r>
              <a:rPr lang="en-US" dirty="0"/>
              <a:t>After nonlocal assignment: nonlocal spam</a:t>
            </a:r>
          </a:p>
          <a:p>
            <a:r>
              <a:rPr lang="en-US" dirty="0"/>
              <a:t>After global assignment: nonlocal spam</a:t>
            </a:r>
          </a:p>
          <a:p>
            <a:r>
              <a:rPr lang="en-US" dirty="0"/>
              <a:t>In global scope: global spam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7F9F57D-6559-37B3-54E6-E0FDAF25D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06" r="8956" b="-506"/>
          <a:stretch/>
        </p:blipFill>
        <p:spPr>
          <a:xfrm>
            <a:off x="6096000" y="0"/>
            <a:ext cx="6096000" cy="68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8240E7-0404-4717-BB19-14A00A92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Mutowalne</a:t>
            </a:r>
            <a:r>
              <a:rPr lang="pl-PL" dirty="0"/>
              <a:t> zmienne w klasach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ACD230-1803-FDC2-83E8-7494FF70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38" y="1439187"/>
            <a:ext cx="11090274" cy="3979625"/>
          </a:xfrm>
        </p:spPr>
        <p:txBody>
          <a:bodyPr/>
          <a:lstStyle/>
          <a:p>
            <a:r>
              <a:rPr lang="pl-PL" dirty="0"/>
              <a:t>Zagadka: jak to naprawić?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8E68470-B9F2-41FE-FA90-CB202CA338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4" y="1822412"/>
            <a:ext cx="9342009" cy="50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5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915718-9C85-1F4E-AD31-00684415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Elementy klasy z __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D55078-77F0-DD30-D429-FB5B8DA3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41699"/>
            <a:ext cx="11090274" cy="3979625"/>
          </a:xfrm>
        </p:spPr>
        <p:txBody>
          <a:bodyPr/>
          <a:lstStyle/>
          <a:p>
            <a:r>
              <a:rPr lang="pl-PL" dirty="0"/>
              <a:t>Podwójny _ na początku zmiennej zmienia jej nazwę na zewnątrz klasy z __zmienna na _</a:t>
            </a:r>
            <a:r>
              <a:rPr lang="pl-PL" dirty="0" err="1"/>
              <a:t>nazwaklasy</a:t>
            </a:r>
            <a:r>
              <a:rPr lang="pl-PL" dirty="0"/>
              <a:t>__zmienna, przez co pozwala uniknąć kolizji nazw: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3119DD-9536-80CB-5197-7C4233AE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684" y="2457362"/>
            <a:ext cx="7328041" cy="45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9AD4B3-530C-58C0-DA58-62F181D3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z plikami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664D91-458C-C485-C862-394D8AFD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20976"/>
          </a:xfrm>
        </p:spPr>
        <p:txBody>
          <a:bodyPr>
            <a:normAutofit/>
          </a:bodyPr>
          <a:lstStyle/>
          <a:p>
            <a:r>
              <a:rPr lang="pl-PL" dirty="0"/>
              <a:t>Funkcja open(</a:t>
            </a:r>
            <a:r>
              <a:rPr lang="pl-PL" dirty="0" err="1"/>
              <a:t>filename</a:t>
            </a:r>
            <a:r>
              <a:rPr lang="pl-PL" dirty="0"/>
              <a:t>, </a:t>
            </a:r>
            <a:r>
              <a:rPr lang="pl-PL" dirty="0" err="1"/>
              <a:t>mode</a:t>
            </a:r>
            <a:r>
              <a:rPr lang="pl-PL" dirty="0"/>
              <a:t>='r', </a:t>
            </a:r>
            <a:r>
              <a:rPr lang="pl-PL" dirty="0" err="1"/>
              <a:t>encoding</a:t>
            </a:r>
            <a:r>
              <a:rPr lang="pl-PL" dirty="0"/>
              <a:t>=</a:t>
            </a:r>
            <a:r>
              <a:rPr lang="pl-PL" dirty="0" err="1"/>
              <a:t>None</a:t>
            </a:r>
            <a:r>
              <a:rPr lang="pl-PL" dirty="0"/>
              <a:t>) zwraca obiekt plikowy</a:t>
            </a:r>
          </a:p>
          <a:p>
            <a:r>
              <a:rPr lang="pl-PL" dirty="0"/>
              <a:t>Możliwe wartości </a:t>
            </a:r>
            <a:r>
              <a:rPr lang="pl-PL" dirty="0" err="1"/>
              <a:t>mode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'r' tylko odczyt</a:t>
            </a:r>
          </a:p>
          <a:p>
            <a:pPr lvl="1"/>
            <a:r>
              <a:rPr lang="pl-PL" dirty="0"/>
              <a:t>'w' nadpisanie pliku (wszystko co było tam wcześniej zniknie)</a:t>
            </a:r>
          </a:p>
          <a:p>
            <a:pPr lvl="1"/>
            <a:r>
              <a:rPr lang="pl-PL" dirty="0"/>
              <a:t>'a' </a:t>
            </a:r>
            <a:r>
              <a:rPr lang="pl-PL" dirty="0" err="1"/>
              <a:t>append</a:t>
            </a:r>
            <a:r>
              <a:rPr lang="pl-PL" dirty="0"/>
              <a:t>, czyli dodanie nowej zawartości na koniec pliku (stara zostanie)</a:t>
            </a:r>
          </a:p>
          <a:p>
            <a:pPr lvl="1"/>
            <a:r>
              <a:rPr lang="pl-PL" dirty="0"/>
              <a:t>'r+' odczyt i zapis</a:t>
            </a:r>
          </a:p>
          <a:p>
            <a:pPr lvl="1"/>
            <a:r>
              <a:rPr lang="pl-PL" dirty="0"/>
              <a:t>dodanie litery b na końcu </a:t>
            </a:r>
            <a:r>
              <a:rPr lang="pl-PL" dirty="0" err="1"/>
              <a:t>mode</a:t>
            </a:r>
            <a:r>
              <a:rPr lang="pl-PL" dirty="0"/>
              <a:t> otwiera plik w trybie binarnym (nie wpisuj wtedy </a:t>
            </a:r>
            <a:r>
              <a:rPr lang="pl-PL" dirty="0" err="1"/>
              <a:t>encoding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6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C1CE53-7736-DC7F-58A1-11E2194F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z plikami w trybie tekstowym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A640CD-E2FE-89FB-AC1A-44E4CC2B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Domyślne </a:t>
            </a:r>
            <a:r>
              <a:rPr lang="pl-PL" dirty="0" err="1"/>
              <a:t>encoding</a:t>
            </a:r>
            <a:r>
              <a:rPr lang="pl-PL" dirty="0"/>
              <a:t> nie zawsze jest </a:t>
            </a:r>
            <a:r>
              <a:rPr lang="pl-PL" dirty="0" err="1"/>
              <a:t>None</a:t>
            </a:r>
            <a:r>
              <a:rPr lang="pl-PL" dirty="0"/>
              <a:t>, zależy od systemu operacyjnego</a:t>
            </a:r>
          </a:p>
          <a:p>
            <a:r>
              <a:rPr lang="pl-PL" dirty="0"/>
              <a:t>Przy wczytywaniu nowe linie \r\n są zamieniane na \n i odwrotnie – odczyt i zapis pliku binarnego w trybie tekstowym może go zniszczyć!</a:t>
            </a:r>
          </a:p>
          <a:p>
            <a:r>
              <a:rPr lang="pl-PL" dirty="0"/>
              <a:t>Dla UTF-8 wystarczy </a:t>
            </a:r>
            <a:r>
              <a:rPr lang="pl-PL" dirty="0" err="1"/>
              <a:t>encoding</a:t>
            </a:r>
            <a:r>
              <a:rPr lang="pl-PL" dirty="0"/>
              <a:t>="utf-8"</a:t>
            </a:r>
          </a:p>
          <a:p>
            <a:r>
              <a:rPr lang="pl-PL" dirty="0"/>
              <a:t>Po skończeniu pracy z obiektem plikowym f należy go zamknąć:</a:t>
            </a:r>
            <a:br>
              <a:rPr lang="pl-PL" dirty="0"/>
            </a:br>
            <a:r>
              <a:rPr lang="pl-PL" dirty="0" err="1"/>
              <a:t>f.close</a:t>
            </a:r>
            <a:r>
              <a:rPr lang="pl-PL" dirty="0"/>
              <a:t>()</a:t>
            </a:r>
          </a:p>
          <a:p>
            <a:r>
              <a:rPr lang="pl-PL" dirty="0"/>
              <a:t>Jeśli nie uda się zamknąć to mamy problem, dlatego najlepiej użyć…</a:t>
            </a:r>
          </a:p>
        </p:txBody>
      </p:sp>
    </p:spTree>
    <p:extLst>
      <p:ext uri="{BB962C8B-B14F-4D97-AF65-F5344CB8AC3E}">
        <p14:creationId xmlns:p14="http://schemas.microsoft.com/office/powerpoint/2010/main" val="288677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9506BF-2C8F-D97B-EAF1-C5E82E93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with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818329-7D03-1058-C6B8-EA0C62F9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744801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Wszystko wewnątrz konstrukcji with może źle zadziałać, a obiekt plikowy i tak zamknie plik – dlatego bezpiecznie jej używać (i łatwiej niż konstrukcji </a:t>
            </a:r>
            <a:r>
              <a:rPr lang="pl-PL" dirty="0" err="1"/>
              <a:t>try</a:t>
            </a:r>
            <a:r>
              <a:rPr lang="pl-PL" dirty="0"/>
              <a:t>)</a:t>
            </a:r>
          </a:p>
          <a:p>
            <a:r>
              <a:rPr lang="pl-PL" dirty="0"/>
              <a:t>Przy czytaniu plików to nieważne, ale przy zapisie do plików już tak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B3181EA-081F-CC67-490C-25100B30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713" y="2113199"/>
            <a:ext cx="10250954" cy="22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3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667028-D368-13A1-D000-6B199055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plikowy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14428-758A-5944-3428-A2805ACE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Polecenie open(</a:t>
            </a:r>
            <a:r>
              <a:rPr lang="pl-PL" dirty="0" err="1"/>
              <a:t>nazwapliku</a:t>
            </a:r>
            <a:r>
              <a:rPr lang="pl-PL" dirty="0"/>
              <a:t>) tworzy nam obiekt plikowy, np. f. Jego metody to:</a:t>
            </a:r>
          </a:p>
          <a:p>
            <a:pPr lvl="1"/>
            <a:r>
              <a:rPr lang="pl-PL" dirty="0" err="1"/>
              <a:t>f.read</a:t>
            </a:r>
            <a:r>
              <a:rPr lang="pl-PL" dirty="0"/>
              <a:t>(</a:t>
            </a:r>
            <a:r>
              <a:rPr lang="pl-PL" dirty="0" err="1"/>
              <a:t>size</a:t>
            </a:r>
            <a:r>
              <a:rPr lang="pl-PL" dirty="0"/>
              <a:t>) wczytuje </a:t>
            </a:r>
            <a:r>
              <a:rPr lang="pl-PL" dirty="0" err="1"/>
              <a:t>size</a:t>
            </a:r>
            <a:r>
              <a:rPr lang="pl-PL" dirty="0"/>
              <a:t> znaków lub bajtów, domyślnie cały plik</a:t>
            </a:r>
          </a:p>
          <a:p>
            <a:pPr lvl="2"/>
            <a:r>
              <a:rPr lang="pl-PL" dirty="0"/>
              <a:t>do stringa w trybie tekstowym, do obiektu </a:t>
            </a:r>
            <a:r>
              <a:rPr lang="pl-PL" dirty="0" err="1"/>
              <a:t>bytes</a:t>
            </a:r>
            <a:r>
              <a:rPr lang="pl-PL" dirty="0"/>
              <a:t> w trybie binarnym</a:t>
            </a:r>
          </a:p>
          <a:p>
            <a:pPr lvl="2"/>
            <a:r>
              <a:rPr lang="pl-PL" dirty="0"/>
              <a:t>po odczytaniu </a:t>
            </a:r>
            <a:r>
              <a:rPr lang="pl-PL" dirty="0" err="1"/>
              <a:t>size</a:t>
            </a:r>
            <a:r>
              <a:rPr lang="pl-PL" dirty="0"/>
              <a:t> znaków "kursor" zatrzymuje się i kolejne polecenie </a:t>
            </a:r>
            <a:r>
              <a:rPr lang="pl-PL" dirty="0" err="1"/>
              <a:t>f.read</a:t>
            </a:r>
            <a:r>
              <a:rPr lang="pl-PL" dirty="0"/>
              <a:t>(size2) wczytuje kolejne size2 znaków. Jeśli to już koniec pliku, </a:t>
            </a:r>
            <a:r>
              <a:rPr lang="pl-PL" dirty="0" err="1"/>
              <a:t>f.read</a:t>
            </a:r>
            <a:r>
              <a:rPr lang="pl-PL" dirty="0"/>
              <a:t>() zwróci pusty string</a:t>
            </a:r>
          </a:p>
          <a:p>
            <a:pPr lvl="1"/>
            <a:r>
              <a:rPr lang="pl-PL" dirty="0" err="1"/>
              <a:t>f.readline</a:t>
            </a:r>
            <a:r>
              <a:rPr lang="pl-PL" dirty="0"/>
              <a:t>() wczytuje pojedynczą linię (włącznie z \n na końcu, chyba że to koniec)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D32E268-A206-3CE2-6851-785B63AC33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9876" y="-57150"/>
            <a:ext cx="3872124" cy="118429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16C164B-4E55-9A25-402C-A9DA430E19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562" y="5083112"/>
            <a:ext cx="6480288" cy="18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667028-D368-13A1-D000-6B199055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plikowy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14428-758A-5944-3428-A2805ACE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 err="1"/>
              <a:t>f.write</a:t>
            </a:r>
            <a:r>
              <a:rPr lang="pl-PL" dirty="0"/>
              <a:t>(string) zapisuje string do pliku i zwraca ile znaków zapisał</a:t>
            </a:r>
          </a:p>
          <a:p>
            <a:pPr lvl="1"/>
            <a:r>
              <a:rPr lang="pl-PL" dirty="0" err="1"/>
              <a:t>f.tell</a:t>
            </a:r>
            <a:r>
              <a:rPr lang="pl-PL" dirty="0"/>
              <a:t>() zwraca aktualną pozycję kursora licząc od początku pliku</a:t>
            </a:r>
          </a:p>
          <a:p>
            <a:pPr lvl="1"/>
            <a:r>
              <a:rPr lang="pl-PL" dirty="0" err="1"/>
              <a:t>f.seek</a:t>
            </a:r>
            <a:r>
              <a:rPr lang="pl-PL" dirty="0"/>
              <a:t>(offset, </a:t>
            </a:r>
            <a:r>
              <a:rPr lang="pl-PL" dirty="0" err="1"/>
              <a:t>whence</a:t>
            </a:r>
            <a:r>
              <a:rPr lang="pl-PL" dirty="0"/>
              <a:t>=0) przestawia kursor o zadany offset licząc od początku (</a:t>
            </a:r>
            <a:r>
              <a:rPr lang="pl-PL" dirty="0" err="1"/>
              <a:t>whence</a:t>
            </a:r>
            <a:r>
              <a:rPr lang="pl-PL" dirty="0"/>
              <a:t>=0), aktualnej pozycji kursora (</a:t>
            </a:r>
            <a:r>
              <a:rPr lang="pl-PL" dirty="0" err="1"/>
              <a:t>whence</a:t>
            </a:r>
            <a:r>
              <a:rPr lang="pl-PL" dirty="0"/>
              <a:t>=1) lub od końca (</a:t>
            </a:r>
            <a:r>
              <a:rPr lang="pl-PL" dirty="0" err="1"/>
              <a:t>whence</a:t>
            </a:r>
            <a:r>
              <a:rPr lang="pl-PL" dirty="0"/>
              <a:t>=2) pliku</a:t>
            </a:r>
          </a:p>
          <a:p>
            <a:pPr lvl="2"/>
            <a:r>
              <a:rPr lang="pl-PL" dirty="0"/>
              <a:t>Dla binarnych jednostka to 1 bajt</a:t>
            </a:r>
          </a:p>
          <a:p>
            <a:pPr lvl="2"/>
            <a:r>
              <a:rPr lang="pl-PL" dirty="0"/>
              <a:t>Dla tekstowych offset musi być wynikiem</a:t>
            </a:r>
            <a:br>
              <a:rPr lang="pl-PL" dirty="0"/>
            </a:br>
            <a:r>
              <a:rPr lang="pl-PL" dirty="0"/>
              <a:t>metody </a:t>
            </a:r>
            <a:r>
              <a:rPr lang="pl-PL" dirty="0" err="1"/>
              <a:t>f.tell</a:t>
            </a:r>
            <a:r>
              <a:rPr lang="pl-PL" dirty="0"/>
              <a:t>() albo zerem, </a:t>
            </a:r>
            <a:br>
              <a:rPr lang="pl-PL" dirty="0"/>
            </a:br>
            <a:r>
              <a:rPr lang="pl-PL" dirty="0" err="1"/>
              <a:t>whence</a:t>
            </a:r>
            <a:r>
              <a:rPr lang="pl-PL" dirty="0"/>
              <a:t> może być albo 0 albo 2, ale wtedy</a:t>
            </a:r>
            <a:br>
              <a:rPr lang="pl-PL" dirty="0"/>
            </a:br>
            <a:r>
              <a:rPr lang="pl-PL" dirty="0"/>
              <a:t>jedyny dopuszczalny offset to 0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424E5A3-5214-96E8-C0F2-FA56F06A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3908047"/>
            <a:ext cx="6096000" cy="29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3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667028-D368-13A1-D000-6B199055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plikowy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14428-758A-5944-3428-A2805ACE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Obiekt plikowy jest </a:t>
            </a:r>
            <a:r>
              <a:rPr lang="pl-PL" dirty="0" err="1"/>
              <a:t>iterowalny</a:t>
            </a:r>
            <a:r>
              <a:rPr lang="pl-PL" dirty="0"/>
              <a:t> w trybie tekstowym (po liniach), jeśli chcemy wszystkie linie w formie listy można użyć </a:t>
            </a:r>
            <a:r>
              <a:rPr lang="pl-PL" dirty="0" err="1"/>
              <a:t>f.readlines</a:t>
            </a:r>
            <a:r>
              <a:rPr lang="pl-PL" dirty="0"/>
              <a:t>()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2DC93A7-B5F7-6C9D-A5CC-5C522F15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148" y="3140048"/>
            <a:ext cx="7608729" cy="19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958EB9-06B2-78B8-9195-F36040DC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with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15DDFA-C9DF-0B97-7205-FF801324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3979625"/>
          </a:xfrm>
        </p:spPr>
        <p:txBody>
          <a:bodyPr/>
          <a:lstStyle/>
          <a:p>
            <a:r>
              <a:rPr lang="pl-PL" dirty="0"/>
              <a:t>with funkcja() as </a:t>
            </a:r>
            <a:r>
              <a:rPr lang="pl-PL" dirty="0" err="1"/>
              <a:t>wynikFunkcji</a:t>
            </a:r>
            <a:r>
              <a:rPr lang="pl-PL" dirty="0"/>
              <a:t>: wykonuje blok instrukcji używający obiektu przechowywanego w zmiennej </a:t>
            </a:r>
            <a:r>
              <a:rPr lang="pl-PL" dirty="0" err="1"/>
              <a:t>wynikFunkcji</a:t>
            </a:r>
            <a:r>
              <a:rPr lang="pl-PL" dirty="0"/>
              <a:t>, który nie będzie dostępny po wyjściu z tego bloku. Niektóre klasy (jak klasa obiektu plikowego) mają zdefiniowane destruktory, które automatycznie zamykają co trzeba, więc używając konstrukcji with nie trzeba pamiętać o zamknięciu pliku</a:t>
            </a:r>
          </a:p>
          <a:p>
            <a:r>
              <a:rPr lang="pl-PL" dirty="0"/>
              <a:t>Czy del f też wywołuje destruktor?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42C4EF-BEA1-B3D2-9DE1-809DD7A6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5787" y="4533880"/>
            <a:ext cx="5242777" cy="147297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119AAA8-FB41-D999-94D3-A0DD2F1BA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751"/>
          <a:stretch/>
        </p:blipFill>
        <p:spPr>
          <a:xfrm>
            <a:off x="4992215" y="4409228"/>
            <a:ext cx="7199785" cy="15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582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1483</Words>
  <Application>Microsoft Office PowerPoint</Application>
  <PresentationFormat>Panoramiczny</PresentationFormat>
  <Paragraphs>189</Paragraphs>
  <Slides>29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Sitka Heading</vt:lpstr>
      <vt:lpstr>Source Sans Pro</vt:lpstr>
      <vt:lpstr>Tahoma</vt:lpstr>
      <vt:lpstr>3DFloatVTI</vt:lpstr>
      <vt:lpstr>Programowanie w Pythonie Pliki i wyjątki</vt:lpstr>
      <vt:lpstr>Optymalizacja</vt:lpstr>
      <vt:lpstr>Praca z plikami</vt:lpstr>
      <vt:lpstr>Praca z plikami w trybie tekstowym</vt:lpstr>
      <vt:lpstr>Konstrukcja with</vt:lpstr>
      <vt:lpstr>Obiekt plikowy</vt:lpstr>
      <vt:lpstr>Obiekt plikowy</vt:lpstr>
      <vt:lpstr>Obiekt plikowy</vt:lpstr>
      <vt:lpstr>Konstrukcja with</vt:lpstr>
      <vt:lpstr>Konstrukcja with</vt:lpstr>
      <vt:lpstr>Serializacja w jsonie</vt:lpstr>
      <vt:lpstr>Serializacja w piklach</vt:lpstr>
      <vt:lpstr>Błędy i wyjątki</vt:lpstr>
      <vt:lpstr>Konstrukcja try - przykłady</vt:lpstr>
      <vt:lpstr>Własne wyjątki</vt:lpstr>
      <vt:lpstr>Przekazywanie argumentów wyjątkom</vt:lpstr>
      <vt:lpstr>Klasy wyjątków</vt:lpstr>
      <vt:lpstr>Try except else, gdy wykona się dobrze</vt:lpstr>
      <vt:lpstr>Wyjątki przy obsłudze wyjątków</vt:lpstr>
      <vt:lpstr>Wyjątki przy obsłudze wyjątków</vt:lpstr>
      <vt:lpstr>Finally zawsze się wykona</vt:lpstr>
      <vt:lpstr>Finally zawsze się wykona</vt:lpstr>
      <vt:lpstr>Zgłaszanie wielu wyjątków naraz</vt:lpstr>
      <vt:lpstr>Zgłaszanie wielu wyjątków naraz</vt:lpstr>
      <vt:lpstr>Funkcje to też obiekty</vt:lpstr>
      <vt:lpstr>Klasy</vt:lpstr>
      <vt:lpstr>Zasięg zmiennych</vt:lpstr>
      <vt:lpstr>Mutowalne zmienne w klasach</vt:lpstr>
      <vt:lpstr>Elementy klasy z 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37</cp:revision>
  <dcterms:created xsi:type="dcterms:W3CDTF">2022-09-26T23:14:32Z</dcterms:created>
  <dcterms:modified xsi:type="dcterms:W3CDTF">2022-11-02T14:46:57Z</dcterms:modified>
</cp:coreProperties>
</file>