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May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May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3" y="549275"/>
            <a:ext cx="12344401" cy="1534160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 dirty="0"/>
            </a:br>
            <a:r>
              <a:rPr lang="pl-PL" sz="4800" dirty="0"/>
              <a:t>Biblioteki </a:t>
            </a:r>
            <a:r>
              <a:rPr lang="pl-PL" sz="4800" dirty="0" err="1"/>
              <a:t>math</a:t>
            </a:r>
            <a:r>
              <a:rPr lang="pl-PL" sz="4800" dirty="0"/>
              <a:t>, </a:t>
            </a:r>
            <a:r>
              <a:rPr lang="pl-PL" sz="4800" dirty="0" err="1"/>
              <a:t>random</a:t>
            </a:r>
            <a:r>
              <a:rPr lang="pl-PL" sz="4800" dirty="0"/>
              <a:t>, </a:t>
            </a:r>
            <a:r>
              <a:rPr lang="pl-PL" sz="4800" dirty="0" err="1"/>
              <a:t>statistics</a:t>
            </a:r>
            <a:r>
              <a:rPr lang="pl-PL" sz="4800" dirty="0"/>
              <a:t>, </a:t>
            </a:r>
            <a:r>
              <a:rPr lang="pl-PL" sz="4800" dirty="0" err="1"/>
              <a:t>scipy</a:t>
            </a:r>
            <a:r>
              <a:rPr lang="pl-PL" sz="4800" dirty="0"/>
              <a:t>, inne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3022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86C7B7-8683-EBA6-53A5-F4650930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statistics</a:t>
            </a:r>
            <a:r>
              <a:rPr lang="pl-PL" dirty="0"/>
              <a:t> -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5C819D-2250-D3E3-A74A-732A6718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953055"/>
            <a:ext cx="11090274" cy="4668601"/>
          </a:xfrm>
        </p:spPr>
        <p:txBody>
          <a:bodyPr/>
          <a:lstStyle/>
          <a:p>
            <a:endParaRPr lang="pl-PL" dirty="0"/>
          </a:p>
          <a:p>
            <a:r>
              <a:rPr lang="it-IT" dirty="0"/>
              <a:t>variance(data, </a:t>
            </a:r>
            <a:r>
              <a:rPr lang="pl-PL" dirty="0" err="1"/>
              <a:t>xbar</a:t>
            </a:r>
            <a:r>
              <a:rPr lang="it-IT" dirty="0"/>
              <a:t>=None)</a:t>
            </a:r>
            <a:r>
              <a:rPr lang="pl-PL" dirty="0"/>
              <a:t> – wariancja wokół punktu </a:t>
            </a:r>
            <a:r>
              <a:rPr lang="pl-PL" dirty="0" err="1"/>
              <a:t>xbar</a:t>
            </a:r>
            <a:r>
              <a:rPr lang="pl-PL" dirty="0"/>
              <a:t> (domyślnie średnia)</a:t>
            </a:r>
          </a:p>
          <a:p>
            <a:r>
              <a:rPr lang="pl-PL" dirty="0" err="1"/>
              <a:t>stdev</a:t>
            </a:r>
            <a:r>
              <a:rPr lang="pl-PL" dirty="0"/>
              <a:t>(data, </a:t>
            </a:r>
            <a:r>
              <a:rPr lang="pl-PL" dirty="0" err="1"/>
              <a:t>xbar</a:t>
            </a:r>
            <a:r>
              <a:rPr lang="pl-PL" dirty="0"/>
              <a:t>=</a:t>
            </a:r>
            <a:r>
              <a:rPr lang="pl-PL" dirty="0" err="1"/>
              <a:t>None</a:t>
            </a:r>
            <a:r>
              <a:rPr lang="pl-PL" dirty="0"/>
              <a:t>) – odchylenie standardowe (pierwiastek z wariancji)</a:t>
            </a:r>
          </a:p>
          <a:p>
            <a:endParaRPr lang="pl-PL" dirty="0"/>
          </a:p>
          <a:p>
            <a:endParaRPr lang="pl-PL" dirty="0"/>
          </a:p>
          <a:p>
            <a:r>
              <a:rPr lang="it-IT" dirty="0"/>
              <a:t>pvariance(data, mu=None)</a:t>
            </a:r>
            <a:r>
              <a:rPr lang="pl-PL" dirty="0"/>
              <a:t> – wariancja wokół punktu mu (domyślnie średnia)</a:t>
            </a:r>
          </a:p>
          <a:p>
            <a:r>
              <a:rPr lang="pl-PL" dirty="0" err="1"/>
              <a:t>pstdev</a:t>
            </a:r>
            <a:r>
              <a:rPr lang="pl-PL" dirty="0"/>
              <a:t>(data, mu=</a:t>
            </a:r>
            <a:r>
              <a:rPr lang="pl-PL" dirty="0" err="1"/>
              <a:t>None</a:t>
            </a:r>
            <a:r>
              <a:rPr lang="pl-PL" dirty="0"/>
              <a:t>) – odchylenie standardowe (pierwiastek z wariancji)</a:t>
            </a:r>
          </a:p>
          <a:p>
            <a:endParaRPr lang="pl-P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8F1AE8D-5A1A-D0CC-6BEF-4E656CF35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4707" t="49805" r="19290" b="28711"/>
          <a:stretch>
            <a:fillRect/>
          </a:stretch>
        </p:blipFill>
        <p:spPr bwMode="auto">
          <a:xfrm>
            <a:off x="1535411" y="5507356"/>
            <a:ext cx="6084589" cy="1372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D760216-1D0B-A4AB-E12C-9CE0DCE5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4707" t="49805" r="19290" b="28711"/>
          <a:stretch>
            <a:fillRect/>
          </a:stretch>
        </p:blipFill>
        <p:spPr bwMode="auto">
          <a:xfrm>
            <a:off x="1535411" y="2742989"/>
            <a:ext cx="6084589" cy="1372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10C114D5-5BC9-E852-718E-22FAFA3D4160}"/>
              </a:ext>
            </a:extLst>
          </p:cNvPr>
          <p:cNvSpPr/>
          <p:nvPr/>
        </p:nvSpPr>
        <p:spPr>
          <a:xfrm>
            <a:off x="4629150" y="6308724"/>
            <a:ext cx="471170" cy="5492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528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86C7B7-8683-EBA6-53A5-F4650930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statistics</a:t>
            </a:r>
            <a:r>
              <a:rPr lang="pl-PL" dirty="0"/>
              <a:t> -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5C819D-2250-D3E3-A74A-732A6718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8830"/>
            <a:ext cx="11641137" cy="5790645"/>
          </a:xfrm>
        </p:spPr>
        <p:txBody>
          <a:bodyPr>
            <a:normAutofit/>
          </a:bodyPr>
          <a:lstStyle/>
          <a:p>
            <a:endParaRPr lang="pl-PL" dirty="0"/>
          </a:p>
          <a:p>
            <a:r>
              <a:rPr lang="it-IT" dirty="0"/>
              <a:t>quantiles(data, *, n=4, method='exclusive')</a:t>
            </a:r>
            <a:r>
              <a:rPr lang="pl-PL" dirty="0"/>
              <a:t> – wyznacza n zakresów, które są </a:t>
            </a:r>
            <a:r>
              <a:rPr lang="pl-PL" dirty="0" err="1"/>
              <a:t>równoprawdopodobne</a:t>
            </a:r>
            <a:r>
              <a:rPr lang="pl-PL" dirty="0"/>
              <a:t>. Zwraca listę n-1 wartości, wyznaczających granice zakresów. Domyślnie wartości brzegowe (początek pierwszego zakresu i koniec ostatniego) są nieznane, dla </a:t>
            </a:r>
            <a:r>
              <a:rPr lang="pl-PL" dirty="0" err="1"/>
              <a:t>method</a:t>
            </a:r>
            <a:r>
              <a:rPr lang="pl-PL" dirty="0"/>
              <a:t>='inclusive' przyjmuje się że wartości brzegowe wyznacza najmniejsza i największa liczba pośród danych</a:t>
            </a:r>
          </a:p>
          <a:p>
            <a:r>
              <a:rPr lang="pl-PL" dirty="0" err="1"/>
              <a:t>covariance</a:t>
            </a:r>
            <a:r>
              <a:rPr lang="pl-PL" dirty="0"/>
              <a:t>(</a:t>
            </a:r>
            <a:r>
              <a:rPr lang="pl-PL" dirty="0" err="1"/>
              <a:t>x,y</a:t>
            </a:r>
            <a:r>
              <a:rPr lang="pl-PL" dirty="0"/>
              <a:t>) – kowariancja zbiorów x i y (nowość w </a:t>
            </a:r>
            <a:r>
              <a:rPr lang="pl-PL" dirty="0" err="1"/>
              <a:t>Pythonie</a:t>
            </a:r>
            <a:r>
              <a:rPr lang="pl-PL" dirty="0"/>
              <a:t> 3.10)</a:t>
            </a:r>
          </a:p>
          <a:p>
            <a:r>
              <a:rPr lang="pl-PL" dirty="0" err="1"/>
              <a:t>correlation</a:t>
            </a:r>
            <a:r>
              <a:rPr lang="pl-PL" dirty="0"/>
              <a:t>(</a:t>
            </a:r>
            <a:r>
              <a:rPr lang="pl-PL" dirty="0" err="1"/>
              <a:t>x,y</a:t>
            </a:r>
            <a:r>
              <a:rPr lang="pl-PL" dirty="0"/>
              <a:t>) – </a:t>
            </a:r>
            <a:r>
              <a:rPr lang="pl-PL" dirty="0" err="1"/>
              <a:t>wsp</a:t>
            </a:r>
            <a:r>
              <a:rPr lang="pl-PL" dirty="0"/>
              <a:t>. korelacji Pearsona między zbiorami x i y (-1 jeśli są dokładnie </a:t>
            </a:r>
            <a:r>
              <a:rPr lang="pl-PL" dirty="0" err="1"/>
              <a:t>antyskorelowane</a:t>
            </a:r>
            <a:r>
              <a:rPr lang="pl-PL" dirty="0"/>
              <a:t>, +1 jeśli są dokładnie skorelowane) (nowość w 3.10)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79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86C7B7-8683-EBA6-53A5-F4650930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statistics</a:t>
            </a:r>
            <a:r>
              <a:rPr lang="pl-PL" dirty="0"/>
              <a:t> -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5C819D-2250-D3E3-A74A-732A6718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68601"/>
          </a:xfrm>
        </p:spPr>
        <p:txBody>
          <a:bodyPr/>
          <a:lstStyle/>
          <a:p>
            <a:r>
              <a:rPr lang="pl-PL" dirty="0" err="1"/>
              <a:t>linear_regression</a:t>
            </a:r>
            <a:r>
              <a:rPr lang="pl-PL" dirty="0"/>
              <a:t>(x, y, /, *, </a:t>
            </a:r>
            <a:r>
              <a:rPr lang="pl-PL" dirty="0" err="1"/>
              <a:t>proportional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) – dopasowuje dane x oraz y do funkcji y = a*x + b i zwraca </a:t>
            </a:r>
            <a:r>
              <a:rPr lang="pl-PL" dirty="0" err="1"/>
              <a:t>tuplę</a:t>
            </a:r>
            <a:r>
              <a:rPr lang="pl-PL" dirty="0"/>
              <a:t> (</a:t>
            </a:r>
            <a:r>
              <a:rPr lang="pl-PL" dirty="0" err="1"/>
              <a:t>a,b</a:t>
            </a:r>
            <a:r>
              <a:rPr lang="pl-PL" dirty="0"/>
              <a:t>), chyba że </a:t>
            </a:r>
            <a:r>
              <a:rPr lang="pl-PL" dirty="0" err="1"/>
              <a:t>proportional</a:t>
            </a:r>
            <a:r>
              <a:rPr lang="pl-PL" dirty="0"/>
              <a:t>=True, wtedy dopasowuje do y = a*x i zwraca 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D65C29-C4A8-90A8-CF2C-5F6E1BD9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953" y="3654397"/>
            <a:ext cx="11570083" cy="21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0A5400-C76F-B98F-8A4C-D116CC71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statistics</a:t>
            </a:r>
            <a:r>
              <a:rPr lang="pl-PL" dirty="0"/>
              <a:t> – obiekty </a:t>
            </a:r>
            <a:r>
              <a:rPr lang="pl-PL" dirty="0" err="1"/>
              <a:t>NormalDist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BA2FB0-97D5-870A-E83B-A7300B64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NormalDist</a:t>
            </a:r>
            <a:r>
              <a:rPr lang="de-DE" dirty="0"/>
              <a:t>(</a:t>
            </a:r>
            <a:r>
              <a:rPr lang="de-DE" dirty="0" err="1"/>
              <a:t>mu</a:t>
            </a:r>
            <a:r>
              <a:rPr lang="de-DE" dirty="0"/>
              <a:t>=0.0, </a:t>
            </a:r>
            <a:r>
              <a:rPr lang="de-DE" dirty="0" err="1"/>
              <a:t>sigma</a:t>
            </a:r>
            <a:r>
              <a:rPr lang="de-DE" dirty="0"/>
              <a:t>=1.0)</a:t>
            </a:r>
            <a:r>
              <a:rPr lang="pl-PL" dirty="0"/>
              <a:t> tworzy nowy obiekt </a:t>
            </a:r>
            <a:r>
              <a:rPr lang="pl-PL" dirty="0" err="1"/>
              <a:t>NormalDist</a:t>
            </a:r>
            <a:r>
              <a:rPr lang="pl-PL" dirty="0"/>
              <a:t> będący rozkładem o średniej mu i odchyleniu standardowym sigma</a:t>
            </a:r>
          </a:p>
          <a:p>
            <a:r>
              <a:rPr lang="pl-PL" dirty="0"/>
              <a:t>Atrybuty: </a:t>
            </a:r>
            <a:r>
              <a:rPr lang="pl-PL" dirty="0" err="1"/>
              <a:t>mean</a:t>
            </a:r>
            <a:r>
              <a:rPr lang="pl-PL" dirty="0"/>
              <a:t>, median, </a:t>
            </a:r>
            <a:r>
              <a:rPr lang="pl-PL" dirty="0" err="1"/>
              <a:t>mode</a:t>
            </a:r>
            <a:r>
              <a:rPr lang="pl-PL" dirty="0"/>
              <a:t>, </a:t>
            </a:r>
            <a:r>
              <a:rPr lang="pl-PL" dirty="0" err="1"/>
              <a:t>stdev</a:t>
            </a:r>
            <a:r>
              <a:rPr lang="pl-PL" dirty="0"/>
              <a:t>, </a:t>
            </a:r>
            <a:r>
              <a:rPr lang="pl-PL" dirty="0" err="1"/>
              <a:t>variance</a:t>
            </a:r>
            <a:endParaRPr lang="pl-PL" dirty="0"/>
          </a:p>
          <a:p>
            <a:r>
              <a:rPr lang="pl-PL" dirty="0"/>
              <a:t>Metoda klasy: </a:t>
            </a:r>
            <a:r>
              <a:rPr lang="pl-PL" dirty="0" err="1"/>
              <a:t>from_samples</a:t>
            </a:r>
            <a:r>
              <a:rPr lang="pl-PL" dirty="0"/>
              <a:t>(data) tworzy </a:t>
            </a:r>
            <a:r>
              <a:rPr lang="pl-PL" dirty="0" err="1"/>
              <a:t>NormalDist</a:t>
            </a:r>
            <a:r>
              <a:rPr lang="pl-PL" dirty="0"/>
              <a:t> z danych</a:t>
            </a:r>
            <a:br>
              <a:rPr lang="pl-PL" dirty="0"/>
            </a:br>
            <a:r>
              <a:rPr lang="pl-PL" dirty="0"/>
              <a:t>dygresja: metody klasy nie muszą mieć argumentu </a:t>
            </a:r>
            <a:r>
              <a:rPr lang="pl-PL" dirty="0" err="1"/>
              <a:t>self</a:t>
            </a:r>
            <a:r>
              <a:rPr lang="pl-PL" dirty="0"/>
              <a:t>… ale mogą</a:t>
            </a:r>
          </a:p>
        </p:txBody>
      </p:sp>
    </p:spTree>
    <p:extLst>
      <p:ext uri="{BB962C8B-B14F-4D97-AF65-F5344CB8AC3E}">
        <p14:creationId xmlns:p14="http://schemas.microsoft.com/office/powerpoint/2010/main" val="93648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E22A1A-CD79-906A-98F4-D94EEABA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obiektów </a:t>
            </a:r>
            <a:r>
              <a:rPr lang="pl-PL" dirty="0" err="1"/>
              <a:t>NormalDist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DC898C-44E3-9F4B-162B-1EACD915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202987" cy="4544776"/>
          </a:xfrm>
        </p:spPr>
        <p:txBody>
          <a:bodyPr>
            <a:normAutofit/>
          </a:bodyPr>
          <a:lstStyle/>
          <a:p>
            <a:r>
              <a:rPr lang="pl-PL" dirty="0" err="1"/>
              <a:t>samples</a:t>
            </a:r>
            <a:r>
              <a:rPr lang="pl-PL" dirty="0"/>
              <a:t>(n, *, </a:t>
            </a:r>
            <a:r>
              <a:rPr lang="pl-PL" dirty="0" err="1"/>
              <a:t>seed</a:t>
            </a:r>
            <a:r>
              <a:rPr lang="pl-PL" dirty="0"/>
              <a:t>=</a:t>
            </a:r>
            <a:r>
              <a:rPr lang="pl-PL" dirty="0" err="1"/>
              <a:t>None</a:t>
            </a:r>
            <a:r>
              <a:rPr lang="pl-PL" dirty="0"/>
              <a:t>) – tworzy n losowych liczb z rozkładu (</a:t>
            </a:r>
            <a:r>
              <a:rPr lang="pl-PL" dirty="0" err="1"/>
              <a:t>seed</a:t>
            </a:r>
            <a:r>
              <a:rPr lang="pl-PL" dirty="0"/>
              <a:t> służy do </a:t>
            </a:r>
            <a:r>
              <a:rPr lang="pl-PL" dirty="0" err="1"/>
              <a:t>reprodukowalności</a:t>
            </a:r>
            <a:r>
              <a:rPr lang="pl-PL" dirty="0"/>
              <a:t>, żeby generator liczb losowych działał tak samo)</a:t>
            </a:r>
          </a:p>
          <a:p>
            <a:r>
              <a:rPr lang="pl-PL" dirty="0" err="1"/>
              <a:t>cdf</a:t>
            </a:r>
            <a:r>
              <a:rPr lang="pl-PL" dirty="0"/>
              <a:t>(x) – </a:t>
            </a:r>
            <a:r>
              <a:rPr lang="pl-PL" dirty="0" err="1"/>
              <a:t>prawdop</a:t>
            </a:r>
            <a:r>
              <a:rPr lang="pl-PL" dirty="0"/>
              <a:t>. że losowa liczba X z rozkładu jest mniejsza od x, czyli P(X &lt;= x)</a:t>
            </a:r>
          </a:p>
          <a:p>
            <a:r>
              <a:rPr lang="pl-PL" dirty="0" err="1"/>
              <a:t>inv_cdf</a:t>
            </a:r>
            <a:r>
              <a:rPr lang="pl-PL" dirty="0"/>
              <a:t>(p) – funkcja odwrotna, szuka takiego x że P(X &lt;= x) = p</a:t>
            </a:r>
          </a:p>
          <a:p>
            <a:r>
              <a:rPr lang="pl-PL" dirty="0"/>
              <a:t>pdf(x) – gęstość rozkładu prawdopodobieństwa, lim P(x &lt;= X &lt; </a:t>
            </a:r>
            <a:r>
              <a:rPr lang="pl-PL" dirty="0" err="1"/>
              <a:t>x+dx</a:t>
            </a:r>
            <a:r>
              <a:rPr lang="pl-PL" dirty="0"/>
              <a:t>) / dx </a:t>
            </a:r>
          </a:p>
          <a:p>
            <a:r>
              <a:rPr lang="pl-PL" dirty="0" err="1"/>
              <a:t>overlap</a:t>
            </a:r>
            <a:r>
              <a:rPr lang="pl-PL" dirty="0"/>
              <a:t>(</a:t>
            </a:r>
            <a:r>
              <a:rPr lang="pl-PL" dirty="0" err="1"/>
              <a:t>other</a:t>
            </a:r>
            <a:r>
              <a:rPr lang="pl-PL" dirty="0"/>
              <a:t>) – mierzy </a:t>
            </a:r>
            <a:r>
              <a:rPr lang="pl-PL" dirty="0" err="1"/>
              <a:t>przekrycie</a:t>
            </a:r>
            <a:r>
              <a:rPr lang="pl-PL" dirty="0"/>
              <a:t> rozkładu z innym (między 0 a 1)</a:t>
            </a:r>
          </a:p>
          <a:p>
            <a:r>
              <a:rPr lang="pl-PL" dirty="0" err="1"/>
              <a:t>quantiles</a:t>
            </a:r>
            <a:r>
              <a:rPr lang="pl-PL" dirty="0"/>
              <a:t>(n=4) – zwraca n-1 liczb będących granicami </a:t>
            </a:r>
            <a:r>
              <a:rPr lang="pl-PL" dirty="0" err="1"/>
              <a:t>kwantyli</a:t>
            </a:r>
            <a:r>
              <a:rPr lang="pl-PL" dirty="0"/>
              <a:t> rozkładu</a:t>
            </a:r>
          </a:p>
        </p:txBody>
      </p:sp>
    </p:spTree>
    <p:extLst>
      <p:ext uri="{BB962C8B-B14F-4D97-AF65-F5344CB8AC3E}">
        <p14:creationId xmlns:p14="http://schemas.microsoft.com/office/powerpoint/2010/main" val="344160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E22A1A-CD79-906A-98F4-D94EEABA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NormalDist</a:t>
            </a:r>
            <a:r>
              <a:rPr lang="pl-PL" dirty="0"/>
              <a:t> - 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DC898C-44E3-9F4B-162B-1EACD915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44776"/>
          </a:xfrm>
        </p:spPr>
        <p:txBody>
          <a:bodyPr>
            <a:normAutofit/>
          </a:bodyPr>
          <a:lstStyle/>
          <a:p>
            <a:r>
              <a:rPr lang="pl-PL" dirty="0"/>
              <a:t>Oceny mają średnią 1060 i odchylenie standardowe 195, oblicz jaki procent studentów miał oceny pomiędzy 1100 a 1200 (oceny są całkowite)</a:t>
            </a:r>
            <a:br>
              <a:rPr lang="pl-PL" dirty="0"/>
            </a:br>
            <a:br>
              <a:rPr lang="pl-PL" dirty="0"/>
            </a:br>
            <a:r>
              <a:rPr lang="en-US" dirty="0"/>
              <a:t>sat = </a:t>
            </a:r>
            <a:r>
              <a:rPr lang="en-US" dirty="0" err="1"/>
              <a:t>NormalDist</a:t>
            </a:r>
            <a:r>
              <a:rPr lang="en-US" dirty="0"/>
              <a:t>(1060, 195)</a:t>
            </a:r>
            <a:br>
              <a:rPr lang="pl-PL" dirty="0"/>
            </a:br>
            <a:r>
              <a:rPr lang="en-US" dirty="0"/>
              <a:t>fraction = </a:t>
            </a:r>
            <a:r>
              <a:rPr lang="en-US" dirty="0" err="1"/>
              <a:t>sat.cdf</a:t>
            </a:r>
            <a:r>
              <a:rPr lang="en-US" dirty="0"/>
              <a:t>(1200 + 0.5) - </a:t>
            </a:r>
            <a:r>
              <a:rPr lang="en-US" dirty="0" err="1"/>
              <a:t>sat.cdf</a:t>
            </a:r>
            <a:r>
              <a:rPr lang="en-US" dirty="0"/>
              <a:t>(1100 - 0.5)</a:t>
            </a:r>
            <a:br>
              <a:rPr lang="pl-PL" dirty="0"/>
            </a:br>
            <a:r>
              <a:rPr lang="en-US" dirty="0"/>
              <a:t>round(fraction * 100.0, 1)</a:t>
            </a:r>
            <a:r>
              <a:rPr lang="pl-PL" dirty="0"/>
              <a:t> # wynik to </a:t>
            </a:r>
            <a:r>
              <a:rPr lang="en-US" dirty="0"/>
              <a:t>18.4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554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E22A1A-CD79-906A-98F4-D94EEABA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NormalDist</a:t>
            </a:r>
            <a:r>
              <a:rPr lang="pl-PL" dirty="0"/>
              <a:t> - 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DC898C-44E3-9F4B-162B-1EACD915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8" y="1417874"/>
            <a:ext cx="11626057" cy="5668726"/>
          </a:xfrm>
        </p:spPr>
        <p:txBody>
          <a:bodyPr>
            <a:normAutofit/>
          </a:bodyPr>
          <a:lstStyle/>
          <a:p>
            <a:r>
              <a:rPr lang="pl-PL" dirty="0"/>
              <a:t>Na konferencji jest </a:t>
            </a:r>
            <a:r>
              <a:rPr lang="en-US" dirty="0"/>
              <a:t>750 </a:t>
            </a:r>
            <a:r>
              <a:rPr lang="pl-PL" dirty="0"/>
              <a:t>uczestników i 2 sale mieszczące po 500 osób</a:t>
            </a:r>
            <a:r>
              <a:rPr lang="en-US" dirty="0"/>
              <a:t>. </a:t>
            </a:r>
            <a:r>
              <a:rPr lang="pl-PL" dirty="0"/>
              <a:t>Na poprzedniej konferencji </a:t>
            </a:r>
            <a:r>
              <a:rPr lang="en-US" dirty="0"/>
              <a:t>65% </a:t>
            </a:r>
            <a:r>
              <a:rPr lang="pl-PL" dirty="0"/>
              <a:t>uczestników słuchało prezentacji o </a:t>
            </a:r>
            <a:r>
              <a:rPr lang="pl-PL" dirty="0" err="1"/>
              <a:t>Pythonie</a:t>
            </a:r>
            <a:r>
              <a:rPr lang="pl-PL" dirty="0"/>
              <a:t>, a 35% o </a:t>
            </a:r>
            <a:r>
              <a:rPr lang="pl-PL" dirty="0" err="1"/>
              <a:t>Ruby</a:t>
            </a:r>
            <a:r>
              <a:rPr lang="en-US" dirty="0"/>
              <a:t>. </a:t>
            </a:r>
            <a:r>
              <a:rPr lang="pl-PL" dirty="0"/>
              <a:t>Zakładając że preferencje i tematy się nie zmieniły, oblicz prawdopodobieństwo że słuchacze prezentacji o </a:t>
            </a:r>
            <a:r>
              <a:rPr lang="pl-PL" dirty="0" err="1"/>
              <a:t>Pythonie</a:t>
            </a:r>
            <a:r>
              <a:rPr lang="pl-PL" dirty="0"/>
              <a:t> zmieszczą się w sali.</a:t>
            </a:r>
          </a:p>
          <a:p>
            <a:r>
              <a:rPr lang="pl-PL" dirty="0"/>
              <a:t>from </a:t>
            </a:r>
            <a:r>
              <a:rPr lang="pl-PL" dirty="0" err="1"/>
              <a:t>statistics</a:t>
            </a:r>
            <a:r>
              <a:rPr lang="pl-PL" dirty="0"/>
              <a:t> import *</a:t>
            </a:r>
            <a:br>
              <a:rPr lang="pl-PL" dirty="0"/>
            </a:br>
            <a:r>
              <a:rPr lang="pl-PL" dirty="0"/>
              <a:t>n = 750             # Rozmiar próbki</a:t>
            </a:r>
            <a:br>
              <a:rPr lang="pl-PL" dirty="0"/>
            </a:br>
            <a:r>
              <a:rPr lang="pl-PL" dirty="0"/>
              <a:t>p = 0.65            # Jaka część woli </a:t>
            </a:r>
            <a:r>
              <a:rPr lang="pl-PL" dirty="0" err="1"/>
              <a:t>Pythona</a:t>
            </a:r>
            <a:br>
              <a:rPr lang="pl-PL" dirty="0"/>
            </a:br>
            <a:r>
              <a:rPr lang="pl-PL" dirty="0"/>
              <a:t>k = 500             # Ile osób mieści się w sali</a:t>
            </a:r>
            <a:br>
              <a:rPr lang="pl-PL" dirty="0"/>
            </a:br>
            <a:r>
              <a:rPr lang="pl-PL" dirty="0"/>
              <a:t>from </a:t>
            </a:r>
            <a:r>
              <a:rPr lang="pl-PL" dirty="0" err="1"/>
              <a:t>math</a:t>
            </a:r>
            <a:r>
              <a:rPr lang="pl-PL" dirty="0"/>
              <a:t> import </a:t>
            </a:r>
            <a:r>
              <a:rPr lang="pl-PL" dirty="0" err="1"/>
              <a:t>sqrt</a:t>
            </a:r>
            <a:r>
              <a:rPr lang="pl-PL" dirty="0"/>
              <a:t>  # Przybliżenie przy użyciu </a:t>
            </a:r>
            <a:r>
              <a:rPr lang="pl-PL" dirty="0" err="1"/>
              <a:t>cdf</a:t>
            </a:r>
            <a:br>
              <a:rPr lang="pl-PL" dirty="0"/>
            </a:br>
            <a:r>
              <a:rPr lang="pl-PL" dirty="0" err="1"/>
              <a:t>NormalDist</a:t>
            </a:r>
            <a:r>
              <a:rPr lang="pl-PL" dirty="0"/>
              <a:t>(mu=n*p, sigma=</a:t>
            </a:r>
            <a:r>
              <a:rPr lang="pl-PL" dirty="0" err="1"/>
              <a:t>sqrt</a:t>
            </a:r>
            <a:r>
              <a:rPr lang="pl-PL" dirty="0"/>
              <a:t>(n*p*(1.0-p))).</a:t>
            </a:r>
            <a:r>
              <a:rPr lang="pl-PL" dirty="0" err="1"/>
              <a:t>cdf</a:t>
            </a:r>
            <a:r>
              <a:rPr lang="pl-PL" dirty="0"/>
              <a:t>(k + 0.5) # 0.8402</a:t>
            </a:r>
          </a:p>
        </p:txBody>
      </p:sp>
    </p:spTree>
    <p:extLst>
      <p:ext uri="{BB962C8B-B14F-4D97-AF65-F5344CB8AC3E}">
        <p14:creationId xmlns:p14="http://schemas.microsoft.com/office/powerpoint/2010/main" val="407063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E22A1A-CD79-906A-98F4-D94EEABA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NormalDist</a:t>
            </a:r>
            <a:r>
              <a:rPr lang="pl-PL" dirty="0"/>
              <a:t> - 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DC898C-44E3-9F4B-162B-1EACD915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8" y="1408349"/>
            <a:ext cx="11626057" cy="5668726"/>
          </a:xfrm>
        </p:spPr>
        <p:txBody>
          <a:bodyPr>
            <a:normAutofit/>
          </a:bodyPr>
          <a:lstStyle/>
          <a:p>
            <a:r>
              <a:rPr lang="pl-PL" dirty="0"/>
              <a:t>Na konferencji jest </a:t>
            </a:r>
            <a:r>
              <a:rPr lang="en-US" dirty="0"/>
              <a:t>750 </a:t>
            </a:r>
            <a:r>
              <a:rPr lang="pl-PL" dirty="0"/>
              <a:t>uczestników i 2 sale mieszczące po 500 osób</a:t>
            </a:r>
            <a:r>
              <a:rPr lang="en-US" dirty="0"/>
              <a:t>. </a:t>
            </a:r>
            <a:r>
              <a:rPr lang="pl-PL" dirty="0"/>
              <a:t>Na poprzedniej konferencji </a:t>
            </a:r>
            <a:r>
              <a:rPr lang="en-US" dirty="0"/>
              <a:t>65% </a:t>
            </a:r>
            <a:r>
              <a:rPr lang="pl-PL" dirty="0"/>
              <a:t>uczestników słuchało prezentacji o </a:t>
            </a:r>
            <a:r>
              <a:rPr lang="pl-PL" dirty="0" err="1"/>
              <a:t>Pythonie</a:t>
            </a:r>
            <a:r>
              <a:rPr lang="pl-PL" dirty="0"/>
              <a:t>, a 35% o </a:t>
            </a:r>
            <a:r>
              <a:rPr lang="pl-PL" dirty="0" err="1"/>
              <a:t>Ruby</a:t>
            </a:r>
            <a:r>
              <a:rPr lang="en-US" dirty="0"/>
              <a:t>. </a:t>
            </a:r>
            <a:r>
              <a:rPr lang="pl-PL" dirty="0"/>
              <a:t>Zakładając że preferencje i tematy się nie zmieniły, oblicz prawdopodobieństwo że słuchacze prezentacji o </a:t>
            </a:r>
            <a:r>
              <a:rPr lang="pl-PL" dirty="0" err="1"/>
              <a:t>Pythonie</a:t>
            </a:r>
            <a:r>
              <a:rPr lang="pl-PL" dirty="0"/>
              <a:t> zmieszczą się w sali.</a:t>
            </a:r>
          </a:p>
          <a:p>
            <a:r>
              <a:rPr lang="pl-PL" dirty="0"/>
              <a:t>from </a:t>
            </a:r>
            <a:r>
              <a:rPr lang="pl-PL" dirty="0" err="1"/>
              <a:t>math</a:t>
            </a:r>
            <a:r>
              <a:rPr lang="pl-PL" dirty="0"/>
              <a:t> import </a:t>
            </a:r>
            <a:r>
              <a:rPr lang="pl-PL" dirty="0" err="1"/>
              <a:t>comb</a:t>
            </a:r>
            <a:r>
              <a:rPr lang="pl-PL" dirty="0"/>
              <a:t>, </a:t>
            </a:r>
            <a:r>
              <a:rPr lang="pl-PL" dirty="0" err="1"/>
              <a:t>fsum</a:t>
            </a:r>
            <a:r>
              <a:rPr lang="pl-PL" dirty="0"/>
              <a:t> # Rozwiązanie używające rozkładu dwumianowego</a:t>
            </a:r>
            <a:br>
              <a:rPr lang="pl-PL" dirty="0"/>
            </a:br>
            <a:r>
              <a:rPr lang="pl-PL" dirty="0" err="1"/>
              <a:t>fsum</a:t>
            </a:r>
            <a:r>
              <a:rPr lang="pl-PL" dirty="0"/>
              <a:t>(</a:t>
            </a:r>
            <a:r>
              <a:rPr lang="pl-PL" dirty="0" err="1"/>
              <a:t>comb</a:t>
            </a:r>
            <a:r>
              <a:rPr lang="pl-PL" dirty="0"/>
              <a:t>(n, r) * p**r * (1.0-p)**(n-r) for r in </a:t>
            </a:r>
            <a:r>
              <a:rPr lang="pl-PL" dirty="0" err="1"/>
              <a:t>range</a:t>
            </a:r>
            <a:r>
              <a:rPr lang="pl-PL" dirty="0"/>
              <a:t>(k+1)) # 0.8402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pl-PL" dirty="0"/>
              <a:t>from </a:t>
            </a:r>
            <a:r>
              <a:rPr lang="pl-PL" dirty="0" err="1"/>
              <a:t>random</a:t>
            </a:r>
            <a:r>
              <a:rPr lang="pl-PL" dirty="0"/>
              <a:t> import </a:t>
            </a:r>
            <a:r>
              <a:rPr lang="pl-PL" dirty="0" err="1"/>
              <a:t>seed</a:t>
            </a:r>
            <a:r>
              <a:rPr lang="pl-PL" dirty="0"/>
              <a:t>, </a:t>
            </a:r>
            <a:r>
              <a:rPr lang="pl-PL" dirty="0" err="1"/>
              <a:t>choices</a:t>
            </a:r>
            <a:r>
              <a:rPr lang="pl-PL" dirty="0"/>
              <a:t> # Przybliżenie przy użyciu symulacji</a:t>
            </a:r>
            <a:br>
              <a:rPr lang="pl-PL" dirty="0"/>
            </a:br>
            <a:r>
              <a:rPr lang="pl-PL" dirty="0"/>
              <a:t>def </a:t>
            </a:r>
            <a:r>
              <a:rPr lang="pl-PL" dirty="0" err="1"/>
              <a:t>trial</a:t>
            </a:r>
            <a:r>
              <a:rPr lang="pl-PL" dirty="0"/>
              <a:t>():</a:t>
            </a:r>
            <a:br>
              <a:rPr lang="pl-PL" dirty="0"/>
            </a:br>
            <a:r>
              <a:rPr lang="pl-PL" dirty="0"/>
              <a:t>    return </a:t>
            </a:r>
            <a:r>
              <a:rPr lang="pl-PL" dirty="0" err="1"/>
              <a:t>choices</a:t>
            </a:r>
            <a:r>
              <a:rPr lang="pl-PL" dirty="0"/>
              <a:t>(('</a:t>
            </a:r>
            <a:r>
              <a:rPr lang="pl-PL" dirty="0" err="1"/>
              <a:t>Python</a:t>
            </a:r>
            <a:r>
              <a:rPr lang="pl-PL" dirty="0"/>
              <a:t>', '</a:t>
            </a:r>
            <a:r>
              <a:rPr lang="pl-PL" dirty="0" err="1"/>
              <a:t>Ruby</a:t>
            </a:r>
            <a:r>
              <a:rPr lang="pl-PL" dirty="0"/>
              <a:t>'), (p, q), k=n).</a:t>
            </a:r>
            <a:r>
              <a:rPr lang="pl-PL" dirty="0" err="1"/>
              <a:t>count</a:t>
            </a:r>
            <a:r>
              <a:rPr lang="pl-PL" dirty="0"/>
              <a:t>('</a:t>
            </a:r>
            <a:r>
              <a:rPr lang="pl-PL" dirty="0" err="1"/>
              <a:t>Python</a:t>
            </a:r>
            <a:r>
              <a:rPr lang="pl-PL" dirty="0"/>
              <a:t>')</a:t>
            </a:r>
            <a:br>
              <a:rPr lang="pl-PL" dirty="0"/>
            </a:br>
            <a:r>
              <a:rPr lang="pl-PL" dirty="0" err="1"/>
              <a:t>mean</a:t>
            </a:r>
            <a:r>
              <a:rPr lang="pl-PL" dirty="0"/>
              <a:t>(</a:t>
            </a:r>
            <a:r>
              <a:rPr lang="pl-PL" dirty="0" err="1"/>
              <a:t>trial</a:t>
            </a:r>
            <a:r>
              <a:rPr lang="pl-PL" dirty="0"/>
              <a:t>() &lt;= k for i in </a:t>
            </a:r>
            <a:r>
              <a:rPr lang="pl-PL" dirty="0" err="1"/>
              <a:t>range</a:t>
            </a:r>
            <a:r>
              <a:rPr lang="pl-PL" dirty="0"/>
              <a:t>(10_000)) # 0.8398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181062-EDDE-7ACC-64BD-5D31D876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97" y="4324337"/>
            <a:ext cx="6172303" cy="7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9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4">
            <a:extLst>
              <a:ext uri="{FF2B5EF4-FFF2-40B4-BE49-F238E27FC236}">
                <a16:creationId xmlns:a16="http://schemas.microsoft.com/office/drawing/2014/main" id="{C72A3A17-90EC-C799-F5C3-C0FCC370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26280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/>
              <a:tblGrid>
                <a:gridCol w="732301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459699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42065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posteriori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6315935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24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height_male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NormalDist.from_samples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([6, 5.92, 5.58, 5.92])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height_female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NormalDist.from_samples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([5, 5.5, 5.42, 5.75])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weight_male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NormalDist.from_samples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([180, 190, 170, 165])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weight_female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NormalDist.from_samples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([100, 150, 130, 150])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foot_size_male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NormalDist.from_samples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([12, 11, 12, 10])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foot_size_female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NormalDist.from_samples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([6, 8, 7, 9])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nowa osoba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6.0        # height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130        # weight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fs = 8          # foot size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obliczamy prawdopodobieństwo płci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prior_male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0.5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prior_female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0.5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posterior_male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prior_male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* height_male.pdf(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weight_male.pdf(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* foot_size_male.pdf(fs))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posterior_female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prior_female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* height_female.pdf(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weight_female.pdf(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* foot_size_female.pdf(fs))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M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aximum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 posteriori 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MAP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'male' if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posterior_male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&gt;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posterior_female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else 'female'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'female'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9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941424-846D-A342-F3F5-9B211A3E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Dostęp do Internetu i wysyłanie maili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7AB1CC-6E6A-5A2F-B378-87A6B94B74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296" y="1455732"/>
            <a:ext cx="10923104" cy="5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3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2D138-4592-23A0-8AFB-58DB43E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math</a:t>
            </a:r>
            <a:r>
              <a:rPr lang="pl-PL" dirty="0"/>
              <a:t> – ciekawsze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41F7F1-1067-22A7-7A4F-C609400C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17899"/>
            <a:ext cx="11509112" cy="5163901"/>
          </a:xfrm>
        </p:spPr>
        <p:txBody>
          <a:bodyPr>
            <a:normAutofit/>
          </a:bodyPr>
          <a:lstStyle/>
          <a:p>
            <a:r>
              <a:rPr lang="pl-PL" dirty="0" err="1"/>
              <a:t>ceil</a:t>
            </a:r>
            <a:r>
              <a:rPr lang="pl-PL" dirty="0"/>
              <a:t>(x) – zwraca x zaokrąglone w górę (jeśli x nie jest </a:t>
            </a:r>
            <a:r>
              <a:rPr lang="pl-PL" dirty="0" err="1"/>
              <a:t>floatem</a:t>
            </a:r>
            <a:r>
              <a:rPr lang="pl-PL" dirty="0"/>
              <a:t>, </a:t>
            </a:r>
            <a:br>
              <a:rPr lang="pl-PL" dirty="0"/>
            </a:br>
            <a:r>
              <a:rPr lang="pl-PL" dirty="0" err="1"/>
              <a:t>ceil</a:t>
            </a:r>
            <a:r>
              <a:rPr lang="pl-PL" dirty="0"/>
              <a:t> odwołuje się do wbudowanej metody __</a:t>
            </a:r>
            <a:r>
              <a:rPr lang="pl-PL" dirty="0" err="1"/>
              <a:t>ceil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), o ile x ją ma)</a:t>
            </a:r>
          </a:p>
          <a:p>
            <a:r>
              <a:rPr lang="pl-PL" dirty="0" err="1"/>
              <a:t>fmod</a:t>
            </a:r>
            <a:r>
              <a:rPr lang="pl-PL" dirty="0"/>
              <a:t>(</a:t>
            </a:r>
            <a:r>
              <a:rPr lang="pl-PL" dirty="0" err="1"/>
              <a:t>x,y</a:t>
            </a:r>
            <a:r>
              <a:rPr lang="pl-PL" dirty="0"/>
              <a:t>) – zwraca x </a:t>
            </a:r>
            <a:r>
              <a:rPr lang="pl-PL" dirty="0" err="1"/>
              <a:t>mod</a:t>
            </a:r>
            <a:r>
              <a:rPr lang="pl-PL" dirty="0"/>
              <a:t> y zgodną ze standardem C (lepsza dokładność numeryczna dla </a:t>
            </a:r>
            <a:r>
              <a:rPr lang="pl-PL" dirty="0" err="1"/>
              <a:t>floatów</a:t>
            </a:r>
            <a:r>
              <a:rPr lang="pl-PL" dirty="0"/>
              <a:t> niż wbudowane w </a:t>
            </a:r>
            <a:r>
              <a:rPr lang="pl-PL" dirty="0" err="1"/>
              <a:t>Pythona</a:t>
            </a:r>
            <a:r>
              <a:rPr lang="pl-PL" dirty="0"/>
              <a:t> x % y)</a:t>
            </a:r>
          </a:p>
          <a:p>
            <a:r>
              <a:rPr lang="pl-PL" dirty="0" err="1"/>
              <a:t>remainder</a:t>
            </a:r>
            <a:r>
              <a:rPr lang="pl-PL" dirty="0"/>
              <a:t>(</a:t>
            </a:r>
            <a:r>
              <a:rPr lang="pl-PL" dirty="0" err="1"/>
              <a:t>x,y</a:t>
            </a:r>
            <a:r>
              <a:rPr lang="pl-PL" dirty="0"/>
              <a:t>) – reszta z dzielenia x przez y, może być ujemna</a:t>
            </a:r>
          </a:p>
          <a:p>
            <a:r>
              <a:rPr lang="pl-PL" dirty="0" err="1"/>
              <a:t>fsum</a:t>
            </a:r>
            <a:r>
              <a:rPr lang="pl-PL" dirty="0"/>
              <a:t>(</a:t>
            </a:r>
            <a:r>
              <a:rPr lang="pl-PL" dirty="0" err="1"/>
              <a:t>iterable</a:t>
            </a:r>
            <a:r>
              <a:rPr lang="pl-PL" dirty="0"/>
              <a:t>) – dokładnie sumuje elementy obiektu </a:t>
            </a:r>
            <a:r>
              <a:rPr lang="pl-PL" dirty="0" err="1"/>
              <a:t>iterable</a:t>
            </a:r>
            <a:r>
              <a:rPr lang="pl-PL" dirty="0"/>
              <a:t> (lepiej niż sum)</a:t>
            </a:r>
          </a:p>
          <a:p>
            <a:r>
              <a:rPr lang="pl-PL" dirty="0" err="1"/>
              <a:t>gcd</a:t>
            </a:r>
            <a:r>
              <a:rPr lang="pl-PL" dirty="0"/>
              <a:t>(*</a:t>
            </a:r>
            <a:r>
              <a:rPr lang="pl-PL" dirty="0" err="1"/>
              <a:t>integers</a:t>
            </a:r>
            <a:r>
              <a:rPr lang="pl-PL" dirty="0"/>
              <a:t>) – największy wspólny dzielnik dowolnej liczby argumentów</a:t>
            </a:r>
          </a:p>
          <a:p>
            <a:r>
              <a:rPr lang="pl-PL" dirty="0" err="1"/>
              <a:t>lcm</a:t>
            </a:r>
            <a:r>
              <a:rPr lang="pl-PL" dirty="0"/>
              <a:t>(*</a:t>
            </a:r>
            <a:r>
              <a:rPr lang="pl-PL" dirty="0" err="1"/>
              <a:t>integers</a:t>
            </a:r>
            <a:r>
              <a:rPr lang="pl-PL" dirty="0"/>
              <a:t>) – najmniejsza wspólna wielokrotność dowolnej liczby argumentów</a:t>
            </a:r>
          </a:p>
        </p:txBody>
      </p:sp>
    </p:spTree>
    <p:extLst>
      <p:ext uri="{BB962C8B-B14F-4D97-AF65-F5344CB8AC3E}">
        <p14:creationId xmlns:p14="http://schemas.microsoft.com/office/powerpoint/2010/main" val="266102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42C86A-60E4-A356-2070-963970F6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i czas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E4A29ED-8AF9-EB0D-DCC2-778EB27A7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2926"/>
          <a:stretch/>
        </p:blipFill>
        <p:spPr>
          <a:xfrm>
            <a:off x="377658" y="1492185"/>
            <a:ext cx="10452268" cy="46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4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08CA7-4790-DFF1-A186-8688125B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Kompresja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9EA551-621A-496B-829F-3E00FCE8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Dostępne biblioteki: </a:t>
            </a:r>
            <a:r>
              <a:rPr lang="pl-PL" dirty="0" err="1"/>
              <a:t>zlib</a:t>
            </a:r>
            <a:r>
              <a:rPr lang="pl-PL" dirty="0"/>
              <a:t>, </a:t>
            </a:r>
            <a:r>
              <a:rPr lang="pl-PL" dirty="0" err="1"/>
              <a:t>gzip</a:t>
            </a:r>
            <a:r>
              <a:rPr lang="pl-PL" dirty="0"/>
              <a:t>, bz2, </a:t>
            </a:r>
            <a:r>
              <a:rPr lang="pl-PL" dirty="0" err="1"/>
              <a:t>lzma</a:t>
            </a:r>
            <a:r>
              <a:rPr lang="pl-PL" dirty="0"/>
              <a:t>, </a:t>
            </a:r>
            <a:r>
              <a:rPr lang="pl-PL" dirty="0" err="1"/>
              <a:t>zipfile</a:t>
            </a:r>
            <a:r>
              <a:rPr lang="pl-PL" dirty="0"/>
              <a:t>, </a:t>
            </a:r>
            <a:r>
              <a:rPr lang="pl-PL" dirty="0" err="1"/>
              <a:t>tarfile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C419E87-9C28-E287-A0A7-25A4DBF4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" y="2628844"/>
            <a:ext cx="10517579" cy="39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0F02AA-2D81-838E-7C37-75ECC4E0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45F4CA-7F24-92E2-14FF-6F52E89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timeit</a:t>
            </a:r>
            <a:r>
              <a:rPr lang="pl-PL" dirty="0"/>
              <a:t> do pojedynczych komend, biblioteki profile i </a:t>
            </a:r>
            <a:r>
              <a:rPr lang="pl-PL" dirty="0" err="1"/>
              <a:t>pstats</a:t>
            </a:r>
            <a:r>
              <a:rPr lang="pl-PL" dirty="0"/>
              <a:t> do badania czasu wykonywania dużych fragmentów kodu</a:t>
            </a:r>
          </a:p>
          <a:p>
            <a:r>
              <a:rPr lang="pl-PL" dirty="0"/>
              <a:t>Dla </a:t>
            </a:r>
            <a:r>
              <a:rPr lang="pl-PL" dirty="0" err="1"/>
              <a:t>timeit</a:t>
            </a:r>
            <a:r>
              <a:rPr lang="pl-PL" dirty="0"/>
              <a:t> pierwszy argument to mierzone polecenie, a drugi to "setup"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233FFEB-CE30-42D2-5DAA-D3542771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" y="3650946"/>
            <a:ext cx="10565701" cy="22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C82DDB-AA65-2840-5582-1E25880F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testy – moduł </a:t>
            </a:r>
            <a:r>
              <a:rPr lang="pl-PL" dirty="0" err="1"/>
              <a:t>doctest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F31FB6-0A8A-B631-780E-EC816E0B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Wystarczy przekleić test do dokumentacji, a moduł </a:t>
            </a:r>
            <a:r>
              <a:rPr lang="pl-PL" dirty="0" err="1"/>
              <a:t>doctest</a:t>
            </a:r>
            <a:r>
              <a:rPr lang="pl-PL" dirty="0"/>
              <a:t> sprawdzi czy działa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19D37F-D139-3D0C-7652-B747EFC1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131" y="2705048"/>
            <a:ext cx="11000101" cy="39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019DA1-BF81-909F-4BC0-173CCC82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– moduł </a:t>
            </a:r>
            <a:r>
              <a:rPr lang="pl-PL" dirty="0" err="1"/>
              <a:t>unittest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FBAAA6-27E6-38DB-AA8B-1320DFEF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Testy w oddzielnym pliku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C25AE33-4DB5-033A-A03D-B07D8A44C8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698" y="2578035"/>
            <a:ext cx="10287980" cy="43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88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37D664-3A06-3701-49A4-C51AF437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Ładne pisanie - biblioteka </a:t>
            </a:r>
            <a:r>
              <a:rPr lang="pl-PL" dirty="0" err="1"/>
              <a:t>pprint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513DA32-CE1C-DAB4-A7F2-D3D90AAC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762" y="1984185"/>
            <a:ext cx="11602475" cy="37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0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37D664-3A06-3701-49A4-C51AF437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Ładne pisanie - biblioteka </a:t>
            </a:r>
            <a:r>
              <a:rPr lang="pl-PL" dirty="0" err="1"/>
              <a:t>textwrap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5C9E8D9-76CC-3F16-3E7F-48A19AC1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75761"/>
            <a:ext cx="12221873" cy="42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2D138-4592-23A0-8AFB-58DB43E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math</a:t>
            </a:r>
            <a:r>
              <a:rPr lang="pl-PL" dirty="0"/>
              <a:t> – ciekawsze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41F7F1-1067-22A7-7A4F-C609400C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17899"/>
            <a:ext cx="11509112" cy="5344876"/>
          </a:xfrm>
        </p:spPr>
        <p:txBody>
          <a:bodyPr>
            <a:normAutofit/>
          </a:bodyPr>
          <a:lstStyle/>
          <a:p>
            <a:r>
              <a:rPr lang="pl-PL" dirty="0" err="1"/>
              <a:t>prod</a:t>
            </a:r>
            <a:r>
              <a:rPr lang="pl-PL" dirty="0"/>
              <a:t>(</a:t>
            </a:r>
            <a:r>
              <a:rPr lang="pl-PL" dirty="0" err="1"/>
              <a:t>iterable</a:t>
            </a:r>
            <a:r>
              <a:rPr lang="pl-PL" dirty="0"/>
              <a:t>, *, start=1) – iloczyn wszystkich elementów w </a:t>
            </a:r>
            <a:r>
              <a:rPr lang="pl-PL" dirty="0" err="1"/>
              <a:t>iterable</a:t>
            </a:r>
            <a:endParaRPr lang="pl-PL" dirty="0"/>
          </a:p>
          <a:p>
            <a:r>
              <a:rPr lang="pl-PL" dirty="0" err="1"/>
              <a:t>trunc</a:t>
            </a:r>
            <a:r>
              <a:rPr lang="pl-PL" dirty="0"/>
              <a:t>(x) – utnij część ułamkową (</a:t>
            </a:r>
            <a:r>
              <a:rPr lang="pl-PL" dirty="0" err="1"/>
              <a:t>floor</a:t>
            </a:r>
            <a:r>
              <a:rPr lang="pl-PL" dirty="0"/>
              <a:t> dla dodatnich, </a:t>
            </a:r>
            <a:r>
              <a:rPr lang="pl-PL" dirty="0" err="1"/>
              <a:t>ceil</a:t>
            </a:r>
            <a:r>
              <a:rPr lang="pl-PL" dirty="0"/>
              <a:t> dla ujemnych)</a:t>
            </a:r>
          </a:p>
          <a:p>
            <a:r>
              <a:rPr lang="pl-PL" dirty="0" err="1"/>
              <a:t>exp</a:t>
            </a:r>
            <a:r>
              <a:rPr lang="pl-PL" dirty="0"/>
              <a:t>(x) = e</a:t>
            </a:r>
            <a:r>
              <a:rPr lang="pl-PL" baseline="30000" dirty="0"/>
              <a:t>x</a:t>
            </a:r>
            <a:r>
              <a:rPr lang="pl-PL" dirty="0"/>
              <a:t>, exp2(x) = 2</a:t>
            </a:r>
            <a:r>
              <a:rPr lang="pl-PL" baseline="30000" dirty="0"/>
              <a:t>x</a:t>
            </a:r>
            <a:r>
              <a:rPr lang="pl-PL" dirty="0"/>
              <a:t>, expm1(x) = e</a:t>
            </a:r>
            <a:r>
              <a:rPr lang="pl-PL" baseline="30000" dirty="0"/>
              <a:t>x</a:t>
            </a:r>
            <a:r>
              <a:rPr lang="pl-PL" dirty="0"/>
              <a:t>-1,  </a:t>
            </a:r>
            <a:r>
              <a:rPr lang="pl-PL" dirty="0" err="1"/>
              <a:t>pow</a:t>
            </a:r>
            <a:r>
              <a:rPr lang="pl-PL" dirty="0"/>
              <a:t>(</a:t>
            </a:r>
            <a:r>
              <a:rPr lang="pl-PL" dirty="0" err="1"/>
              <a:t>x,y</a:t>
            </a:r>
            <a:r>
              <a:rPr lang="pl-PL" dirty="0"/>
              <a:t>) = </a:t>
            </a:r>
            <a:r>
              <a:rPr lang="pl-PL" dirty="0" err="1"/>
              <a:t>x</a:t>
            </a:r>
            <a:r>
              <a:rPr lang="pl-PL" baseline="30000" dirty="0" err="1"/>
              <a:t>y</a:t>
            </a:r>
            <a:r>
              <a:rPr lang="pl-PL" dirty="0"/>
              <a:t>, log, log2, log10, </a:t>
            </a:r>
            <a:r>
              <a:rPr lang="pl-PL" dirty="0" err="1"/>
              <a:t>sqrt</a:t>
            </a:r>
            <a:r>
              <a:rPr lang="pl-PL" dirty="0"/>
              <a:t>…</a:t>
            </a:r>
          </a:p>
          <a:p>
            <a:r>
              <a:rPr lang="pl-PL" dirty="0"/>
              <a:t>Trygonometria (sin, cos, </a:t>
            </a:r>
            <a:r>
              <a:rPr lang="pl-PL" dirty="0" err="1"/>
              <a:t>atan</a:t>
            </a:r>
            <a:r>
              <a:rPr lang="pl-PL" dirty="0"/>
              <a:t>…) w radianach, konwersja: </a:t>
            </a:r>
            <a:r>
              <a:rPr lang="pl-PL" dirty="0" err="1"/>
              <a:t>degrees</a:t>
            </a:r>
            <a:r>
              <a:rPr lang="pl-PL" dirty="0"/>
              <a:t>(x) i </a:t>
            </a:r>
            <a:r>
              <a:rPr lang="pl-PL" dirty="0" err="1"/>
              <a:t>radians</a:t>
            </a:r>
            <a:r>
              <a:rPr lang="pl-PL" dirty="0"/>
              <a:t>(x)</a:t>
            </a:r>
          </a:p>
          <a:p>
            <a:r>
              <a:rPr lang="pl-PL" dirty="0" err="1"/>
              <a:t>isfinite</a:t>
            </a:r>
            <a:r>
              <a:rPr lang="pl-PL" dirty="0"/>
              <a:t>(x), </a:t>
            </a:r>
            <a:r>
              <a:rPr lang="pl-PL" dirty="0" err="1"/>
              <a:t>isinf</a:t>
            </a:r>
            <a:r>
              <a:rPr lang="pl-PL" dirty="0"/>
              <a:t>(x), </a:t>
            </a:r>
            <a:r>
              <a:rPr lang="pl-PL" dirty="0" err="1"/>
              <a:t>isnan</a:t>
            </a:r>
            <a:r>
              <a:rPr lang="pl-PL" dirty="0"/>
              <a:t>(x) – sprawdzają czy x jest (nie)skończony lub </a:t>
            </a:r>
            <a:r>
              <a:rPr lang="pl-PL" dirty="0" err="1"/>
              <a:t>NaN</a:t>
            </a:r>
            <a:endParaRPr lang="pl-PL" dirty="0"/>
          </a:p>
          <a:p>
            <a:r>
              <a:rPr lang="pl-PL" dirty="0" err="1"/>
              <a:t>dist</a:t>
            </a:r>
            <a:r>
              <a:rPr lang="pl-PL" dirty="0"/>
              <a:t>(</a:t>
            </a:r>
            <a:r>
              <a:rPr lang="pl-PL" dirty="0" err="1"/>
              <a:t>p,q</a:t>
            </a:r>
            <a:r>
              <a:rPr lang="pl-PL" dirty="0"/>
              <a:t>) - </a:t>
            </a:r>
            <a:r>
              <a:rPr lang="pl-PL" dirty="0" err="1"/>
              <a:t>sqrt</a:t>
            </a:r>
            <a:r>
              <a:rPr lang="pl-PL" dirty="0"/>
              <a:t>(sum((</a:t>
            </a:r>
            <a:r>
              <a:rPr lang="pl-PL" dirty="0" err="1"/>
              <a:t>px</a:t>
            </a:r>
            <a:r>
              <a:rPr lang="pl-PL" dirty="0"/>
              <a:t> - </a:t>
            </a:r>
            <a:r>
              <a:rPr lang="pl-PL" dirty="0" err="1"/>
              <a:t>qx</a:t>
            </a:r>
            <a:r>
              <a:rPr lang="pl-PL" dirty="0"/>
              <a:t>) ** 2.0 for </a:t>
            </a:r>
            <a:r>
              <a:rPr lang="pl-PL" dirty="0" err="1"/>
              <a:t>px</a:t>
            </a:r>
            <a:r>
              <a:rPr lang="pl-PL" dirty="0"/>
              <a:t>, </a:t>
            </a:r>
            <a:r>
              <a:rPr lang="pl-PL" dirty="0" err="1"/>
              <a:t>qx</a:t>
            </a:r>
            <a:r>
              <a:rPr lang="pl-PL" dirty="0"/>
              <a:t> in zip(p, q)))</a:t>
            </a:r>
          </a:p>
          <a:p>
            <a:r>
              <a:rPr lang="pl-PL" dirty="0" err="1"/>
              <a:t>hypot</a:t>
            </a:r>
            <a:r>
              <a:rPr lang="pl-PL" dirty="0"/>
              <a:t>(*</a:t>
            </a:r>
            <a:r>
              <a:rPr lang="pl-PL" dirty="0" err="1"/>
              <a:t>coordinates</a:t>
            </a:r>
            <a:r>
              <a:rPr lang="pl-PL" dirty="0"/>
              <a:t>) - </a:t>
            </a:r>
            <a:r>
              <a:rPr lang="en-US" dirty="0"/>
              <a:t>sqrt(sum(x**2 for x in coordinates))</a:t>
            </a:r>
            <a:endParaRPr lang="pl-PL" dirty="0"/>
          </a:p>
          <a:p>
            <a:r>
              <a:rPr lang="pl-PL" dirty="0" err="1"/>
              <a:t>comb</a:t>
            </a:r>
            <a:r>
              <a:rPr lang="pl-PL" dirty="0"/>
              <a:t>(</a:t>
            </a:r>
            <a:r>
              <a:rPr lang="pl-PL" dirty="0" err="1"/>
              <a:t>n,k</a:t>
            </a:r>
            <a:r>
              <a:rPr lang="pl-PL" dirty="0"/>
              <a:t>) – współczynnik dwumianowy n! / (k! * (n - k)!)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85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2D138-4592-23A0-8AFB-58DB43E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math</a:t>
            </a:r>
            <a:r>
              <a:rPr lang="pl-PL" dirty="0"/>
              <a:t> – stałe i inne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41F7F1-1067-22A7-7A4F-C609400C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17899"/>
            <a:ext cx="11509112" cy="5163901"/>
          </a:xfrm>
        </p:spPr>
        <p:txBody>
          <a:bodyPr>
            <a:normAutofit/>
          </a:bodyPr>
          <a:lstStyle/>
          <a:p>
            <a:r>
              <a:rPr lang="pl-PL" dirty="0"/>
              <a:t>e, pi, tau = 2*pi, </a:t>
            </a:r>
            <a:r>
              <a:rPr lang="pl-PL" dirty="0" err="1"/>
              <a:t>inf</a:t>
            </a:r>
            <a:r>
              <a:rPr lang="pl-PL" dirty="0"/>
              <a:t>, </a:t>
            </a:r>
            <a:r>
              <a:rPr lang="pl-PL" dirty="0" err="1"/>
              <a:t>nan</a:t>
            </a:r>
            <a:endParaRPr lang="pl-PL" dirty="0"/>
          </a:p>
          <a:p>
            <a:r>
              <a:rPr lang="pl-PL" dirty="0"/>
              <a:t>Biblioteka </a:t>
            </a:r>
            <a:r>
              <a:rPr lang="pl-PL" dirty="0" err="1"/>
              <a:t>cmath</a:t>
            </a:r>
            <a:r>
              <a:rPr lang="pl-PL" dirty="0"/>
              <a:t> zawiera odpowiedniki funkcji z </a:t>
            </a:r>
            <a:r>
              <a:rPr lang="pl-PL" dirty="0" err="1"/>
              <a:t>math</a:t>
            </a:r>
            <a:r>
              <a:rPr lang="pl-PL" dirty="0"/>
              <a:t> dla liczb zespolonych</a:t>
            </a:r>
          </a:p>
        </p:txBody>
      </p:sp>
    </p:spTree>
    <p:extLst>
      <p:ext uri="{BB962C8B-B14F-4D97-AF65-F5344CB8AC3E}">
        <p14:creationId xmlns:p14="http://schemas.microsoft.com/office/powerpoint/2010/main" val="25514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9FC53-C570-04EA-FC06-50165FFF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random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98656-867F-E943-83C7-B3FBFF95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Dobry, szybki ale deterministyczny algorytm </a:t>
            </a:r>
            <a:r>
              <a:rPr lang="pl-PL" dirty="0" err="1"/>
              <a:t>Mersenne</a:t>
            </a:r>
            <a:r>
              <a:rPr lang="pl-PL" dirty="0"/>
              <a:t> Twister – nie nadaje się do kryptografii ani zabezpieczeń (do tego służy moduł </a:t>
            </a:r>
            <a:r>
              <a:rPr lang="pl-PL" dirty="0" err="1"/>
              <a:t>secrets</a:t>
            </a:r>
            <a:r>
              <a:rPr lang="pl-PL" dirty="0"/>
              <a:t>)</a:t>
            </a:r>
          </a:p>
          <a:p>
            <a:r>
              <a:rPr lang="pl-PL" dirty="0"/>
              <a:t>Funkcja </a:t>
            </a:r>
            <a:r>
              <a:rPr lang="pl-PL" dirty="0" err="1"/>
              <a:t>random</a:t>
            </a:r>
            <a:r>
              <a:rPr lang="pl-PL" dirty="0"/>
              <a:t>() losuje </a:t>
            </a:r>
            <a:r>
              <a:rPr lang="pl-PL" dirty="0" err="1"/>
              <a:t>float</a:t>
            </a:r>
            <a:r>
              <a:rPr lang="pl-PL" dirty="0"/>
              <a:t> z zakresu [0.0,1.0)</a:t>
            </a:r>
          </a:p>
          <a:p>
            <a:r>
              <a:rPr lang="pl-PL" dirty="0"/>
              <a:t>Można tworzyć podklasy klasy </a:t>
            </a:r>
            <a:r>
              <a:rPr lang="pl-PL" dirty="0" err="1"/>
              <a:t>Random</a:t>
            </a:r>
            <a:endParaRPr lang="pl-PL" dirty="0"/>
          </a:p>
          <a:p>
            <a:r>
              <a:rPr lang="pl-PL" dirty="0"/>
              <a:t>Domyślnie generator liczb losowych korzysta z czasu systemowego albo </a:t>
            </a:r>
            <a:r>
              <a:rPr lang="pl-PL" dirty="0" err="1"/>
              <a:t>os.urandom</a:t>
            </a:r>
            <a:r>
              <a:rPr lang="pl-PL" dirty="0"/>
              <a:t>() jeśli jest dostępne. Aby ustawić powtarzalne liczby losowe, wybierz </a:t>
            </a:r>
            <a:r>
              <a:rPr lang="pl-PL" dirty="0" err="1"/>
              <a:t>random.seed</a:t>
            </a:r>
            <a:r>
              <a:rPr lang="pl-PL" dirty="0"/>
              <a:t>(a), gdzie a to </a:t>
            </a:r>
            <a:r>
              <a:rPr lang="en-US" dirty="0"/>
              <a:t>int, float, str, bytes, </a:t>
            </a:r>
            <a:r>
              <a:rPr lang="pl-PL" dirty="0"/>
              <a:t>albo</a:t>
            </a:r>
            <a:r>
              <a:rPr lang="en-US" dirty="0"/>
              <a:t> </a:t>
            </a:r>
            <a:r>
              <a:rPr lang="en-US" dirty="0" err="1"/>
              <a:t>bytearray</a:t>
            </a:r>
            <a:r>
              <a:rPr lang="en-US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63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9FC53-C570-04EA-FC06-50165FFF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random</a:t>
            </a:r>
            <a:r>
              <a:rPr lang="pl-PL" dirty="0"/>
              <a:t> – funkcje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98656-867F-E943-83C7-B3FBFF95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getstate</a:t>
            </a:r>
            <a:r>
              <a:rPr lang="pl-PL" dirty="0"/>
              <a:t>() pobiera aktualny stan generatora, </a:t>
            </a:r>
            <a:r>
              <a:rPr lang="pl-PL" dirty="0" err="1"/>
              <a:t>setstate</a:t>
            </a:r>
            <a:r>
              <a:rPr lang="pl-PL" dirty="0"/>
              <a:t>(</a:t>
            </a:r>
            <a:r>
              <a:rPr lang="pl-PL" dirty="0" err="1"/>
              <a:t>state</a:t>
            </a:r>
            <a:r>
              <a:rPr lang="pl-PL" dirty="0"/>
              <a:t>) go ustawia</a:t>
            </a:r>
          </a:p>
          <a:p>
            <a:r>
              <a:rPr lang="pl-PL" dirty="0" err="1"/>
              <a:t>random.randbytes</a:t>
            </a:r>
            <a:r>
              <a:rPr lang="pl-PL" dirty="0"/>
              <a:t>(n) zwraca n losowych bajtów</a:t>
            </a:r>
          </a:p>
          <a:p>
            <a:r>
              <a:rPr lang="en-US" dirty="0" err="1"/>
              <a:t>randrange</a:t>
            </a:r>
            <a:r>
              <a:rPr lang="en-US" dirty="0"/>
              <a:t>(start, stop[, step])</a:t>
            </a:r>
            <a:r>
              <a:rPr lang="pl-PL" dirty="0"/>
              <a:t> zwraca losowy element z </a:t>
            </a:r>
            <a:r>
              <a:rPr lang="en-US" dirty="0"/>
              <a:t>range(start, stop, step)</a:t>
            </a:r>
            <a:endParaRPr lang="pl-PL" dirty="0"/>
          </a:p>
          <a:p>
            <a:r>
              <a:rPr lang="pl-PL" dirty="0" err="1"/>
              <a:t>randint</a:t>
            </a:r>
            <a:r>
              <a:rPr lang="pl-PL" dirty="0"/>
              <a:t>(</a:t>
            </a:r>
            <a:r>
              <a:rPr lang="pl-PL" dirty="0" err="1"/>
              <a:t>a,b</a:t>
            </a:r>
            <a:r>
              <a:rPr lang="pl-PL" dirty="0"/>
              <a:t>) = </a:t>
            </a:r>
            <a:r>
              <a:rPr lang="pl-PL" dirty="0" err="1"/>
              <a:t>randrange</a:t>
            </a:r>
            <a:r>
              <a:rPr lang="pl-PL" dirty="0"/>
              <a:t>(a,b+1)</a:t>
            </a:r>
          </a:p>
          <a:p>
            <a:r>
              <a:rPr lang="pl-PL" dirty="0" err="1"/>
              <a:t>getrandbits</a:t>
            </a:r>
            <a:r>
              <a:rPr lang="pl-PL" dirty="0"/>
              <a:t>(k) zwraca nieujemną liczbę całkowitą z k losowych bitów</a:t>
            </a:r>
          </a:p>
        </p:txBody>
      </p:sp>
    </p:spTree>
    <p:extLst>
      <p:ext uri="{BB962C8B-B14F-4D97-AF65-F5344CB8AC3E}">
        <p14:creationId xmlns:p14="http://schemas.microsoft.com/office/powerpoint/2010/main" val="413983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9FC53-C570-04EA-FC06-50165FFF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random</a:t>
            </a:r>
            <a:r>
              <a:rPr lang="pl-PL" dirty="0"/>
              <a:t> – funkcje dla sekwencji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98656-867F-E943-83C7-B3FBFF95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517312" cy="3979625"/>
          </a:xfrm>
        </p:spPr>
        <p:txBody>
          <a:bodyPr/>
          <a:lstStyle/>
          <a:p>
            <a:r>
              <a:rPr lang="pl-PL" dirty="0"/>
              <a:t>choice(</a:t>
            </a:r>
            <a:r>
              <a:rPr lang="pl-PL" dirty="0" err="1"/>
              <a:t>seq</a:t>
            </a:r>
            <a:r>
              <a:rPr lang="pl-PL" dirty="0"/>
              <a:t>) zwraca losowy element z </a:t>
            </a:r>
            <a:r>
              <a:rPr lang="pl-PL" dirty="0" err="1"/>
              <a:t>seq</a:t>
            </a:r>
            <a:endParaRPr lang="pl-PL" dirty="0"/>
          </a:p>
          <a:p>
            <a:r>
              <a:rPr lang="en-US" dirty="0"/>
              <a:t>choices(population, weights=None, *, </a:t>
            </a:r>
            <a:r>
              <a:rPr lang="en-US" dirty="0" err="1"/>
              <a:t>cum_weights</a:t>
            </a:r>
            <a:r>
              <a:rPr lang="en-US" dirty="0"/>
              <a:t>=None, k=1)</a:t>
            </a:r>
            <a:r>
              <a:rPr lang="pl-PL" dirty="0"/>
              <a:t> zwraca k losowych elementów z </a:t>
            </a:r>
            <a:r>
              <a:rPr lang="pl-PL" dirty="0" err="1"/>
              <a:t>population</a:t>
            </a:r>
            <a:r>
              <a:rPr lang="pl-PL" dirty="0"/>
              <a:t> z użyciem wag </a:t>
            </a:r>
            <a:r>
              <a:rPr lang="pl-PL" dirty="0" err="1"/>
              <a:t>weights</a:t>
            </a:r>
            <a:r>
              <a:rPr lang="pl-PL" dirty="0"/>
              <a:t> lub kumulatywnych</a:t>
            </a:r>
          </a:p>
          <a:p>
            <a:r>
              <a:rPr lang="pl-PL" dirty="0" err="1"/>
              <a:t>shuffle</a:t>
            </a:r>
            <a:r>
              <a:rPr lang="pl-PL" dirty="0"/>
              <a:t>(x) – tasuje x (musi być </a:t>
            </a:r>
            <a:r>
              <a:rPr lang="pl-PL" dirty="0" err="1"/>
              <a:t>mutowalny</a:t>
            </a:r>
            <a:r>
              <a:rPr lang="pl-PL" dirty="0"/>
              <a:t>)</a:t>
            </a:r>
          </a:p>
          <a:p>
            <a:r>
              <a:rPr lang="pl-PL" dirty="0" err="1"/>
              <a:t>sample</a:t>
            </a:r>
            <a:r>
              <a:rPr lang="pl-PL" dirty="0"/>
              <a:t>(</a:t>
            </a:r>
            <a:r>
              <a:rPr lang="pl-PL" dirty="0" err="1"/>
              <a:t>population</a:t>
            </a:r>
            <a:r>
              <a:rPr lang="pl-PL" dirty="0"/>
              <a:t>, k, *, </a:t>
            </a:r>
            <a:r>
              <a:rPr lang="pl-PL" dirty="0" err="1"/>
              <a:t>counts</a:t>
            </a:r>
            <a:r>
              <a:rPr lang="pl-PL" dirty="0"/>
              <a:t>=</a:t>
            </a:r>
            <a:r>
              <a:rPr lang="pl-PL" dirty="0" err="1"/>
              <a:t>None</a:t>
            </a:r>
            <a:r>
              <a:rPr lang="pl-PL" dirty="0"/>
              <a:t>) wybiera k losowych unikalnych elementów z </a:t>
            </a:r>
            <a:r>
              <a:rPr lang="pl-PL" dirty="0" err="1"/>
              <a:t>population</a:t>
            </a:r>
            <a:r>
              <a:rPr lang="pl-PL" dirty="0"/>
              <a:t>, </a:t>
            </a:r>
            <a:r>
              <a:rPr lang="pl-PL" dirty="0" err="1"/>
              <a:t>counts</a:t>
            </a:r>
            <a:r>
              <a:rPr lang="pl-PL" dirty="0"/>
              <a:t> pozwala powiedzieć ile razy elementy występują</a:t>
            </a:r>
          </a:p>
        </p:txBody>
      </p:sp>
    </p:spTree>
    <p:extLst>
      <p:ext uri="{BB962C8B-B14F-4D97-AF65-F5344CB8AC3E}">
        <p14:creationId xmlns:p14="http://schemas.microsoft.com/office/powerpoint/2010/main" val="194064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9FC53-C570-04EA-FC06-50165FFF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random</a:t>
            </a:r>
            <a:r>
              <a:rPr lang="pl-PL" dirty="0"/>
              <a:t> – funkcje "typu </a:t>
            </a:r>
            <a:r>
              <a:rPr lang="pl-PL" dirty="0" err="1"/>
              <a:t>float</a:t>
            </a:r>
            <a:r>
              <a:rPr lang="pl-PL" dirty="0"/>
              <a:t>"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98656-867F-E943-83C7-B3FBFF95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517312" cy="3979625"/>
          </a:xfrm>
        </p:spPr>
        <p:txBody>
          <a:bodyPr/>
          <a:lstStyle/>
          <a:p>
            <a:r>
              <a:rPr lang="pl-PL" dirty="0"/>
              <a:t>uniform(</a:t>
            </a:r>
            <a:r>
              <a:rPr lang="pl-PL" dirty="0" err="1"/>
              <a:t>a,b</a:t>
            </a:r>
            <a:r>
              <a:rPr lang="pl-PL" dirty="0"/>
              <a:t>) jest równoważne a + (b-a) * </a:t>
            </a:r>
            <a:r>
              <a:rPr lang="pl-PL" dirty="0" err="1"/>
              <a:t>random</a:t>
            </a:r>
            <a:r>
              <a:rPr lang="pl-PL" dirty="0"/>
              <a:t>().</a:t>
            </a:r>
          </a:p>
          <a:p>
            <a:r>
              <a:rPr lang="de-DE" dirty="0" err="1"/>
              <a:t>gauss</a:t>
            </a:r>
            <a:r>
              <a:rPr lang="de-DE" dirty="0"/>
              <a:t>(</a:t>
            </a:r>
            <a:r>
              <a:rPr lang="de-DE" dirty="0" err="1"/>
              <a:t>mu</a:t>
            </a:r>
            <a:r>
              <a:rPr lang="de-DE" dirty="0"/>
              <a:t>=0.0, </a:t>
            </a:r>
            <a:r>
              <a:rPr lang="de-DE" dirty="0" err="1"/>
              <a:t>sigma</a:t>
            </a:r>
            <a:r>
              <a:rPr lang="de-DE" dirty="0"/>
              <a:t>=1.0)</a:t>
            </a:r>
            <a:r>
              <a:rPr lang="pl-PL" dirty="0"/>
              <a:t> losowa liczba z rozkładu Gaussa (normalnego)</a:t>
            </a:r>
          </a:p>
          <a:p>
            <a:r>
              <a:rPr lang="pl-PL" dirty="0"/>
              <a:t>i wiele innych…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264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86C7B7-8683-EBA6-53A5-F4650930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statistics</a:t>
            </a:r>
            <a:r>
              <a:rPr lang="pl-PL" dirty="0"/>
              <a:t> -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5C819D-2250-D3E3-A74A-732A6718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68601"/>
          </a:xfrm>
        </p:spPr>
        <p:txBody>
          <a:bodyPr/>
          <a:lstStyle/>
          <a:p>
            <a:r>
              <a:rPr lang="pl-PL" dirty="0" err="1"/>
              <a:t>mean</a:t>
            </a:r>
            <a:r>
              <a:rPr lang="pl-PL" dirty="0"/>
              <a:t>(data) – zwykła średnia</a:t>
            </a:r>
          </a:p>
          <a:p>
            <a:r>
              <a:rPr lang="pl-PL" dirty="0" err="1"/>
              <a:t>fmean</a:t>
            </a:r>
            <a:r>
              <a:rPr lang="pl-PL" dirty="0"/>
              <a:t>(data, </a:t>
            </a:r>
            <a:r>
              <a:rPr lang="pl-PL" dirty="0" err="1"/>
              <a:t>weights</a:t>
            </a:r>
            <a:r>
              <a:rPr lang="pl-PL" dirty="0"/>
              <a:t>=</a:t>
            </a:r>
            <a:r>
              <a:rPr lang="pl-PL" dirty="0" err="1"/>
              <a:t>None</a:t>
            </a:r>
            <a:r>
              <a:rPr lang="pl-PL" dirty="0"/>
              <a:t>) – szybka średnia konwertująca na </a:t>
            </a:r>
            <a:r>
              <a:rPr lang="pl-PL" dirty="0" err="1"/>
              <a:t>float</a:t>
            </a:r>
            <a:endParaRPr lang="pl-PL" dirty="0"/>
          </a:p>
          <a:p>
            <a:r>
              <a:rPr lang="pl-PL" dirty="0" err="1"/>
              <a:t>geometric_mean</a:t>
            </a:r>
            <a:r>
              <a:rPr lang="pl-PL" dirty="0"/>
              <a:t>(), </a:t>
            </a:r>
            <a:r>
              <a:rPr lang="pl-PL" dirty="0" err="1"/>
              <a:t>harmonic_mean</a:t>
            </a:r>
            <a:r>
              <a:rPr lang="pl-PL" dirty="0"/>
              <a:t>() – średnie geometryczna i harmoniczna</a:t>
            </a:r>
          </a:p>
          <a:p>
            <a:r>
              <a:rPr lang="pl-PL" dirty="0"/>
              <a:t>median() – mediana (jeśli jest parzysta liczba elementów, to średnia z dwóch)</a:t>
            </a:r>
          </a:p>
          <a:p>
            <a:r>
              <a:rPr lang="pl-PL" dirty="0" err="1"/>
              <a:t>median_low</a:t>
            </a:r>
            <a:r>
              <a:rPr lang="pl-PL" dirty="0"/>
              <a:t>() i </a:t>
            </a:r>
            <a:r>
              <a:rPr lang="pl-PL" dirty="0" err="1"/>
              <a:t>median_high</a:t>
            </a:r>
            <a:r>
              <a:rPr lang="pl-PL" dirty="0"/>
              <a:t>() – mediana biorąca mniejszy(większy) z dwóch</a:t>
            </a:r>
          </a:p>
          <a:p>
            <a:r>
              <a:rPr lang="pl-PL" dirty="0" err="1"/>
              <a:t>mode</a:t>
            </a:r>
            <a:r>
              <a:rPr lang="pl-PL" dirty="0"/>
              <a:t>() – najczęściej występujący element (jeśli jest remis, to pierwszy)</a:t>
            </a:r>
          </a:p>
          <a:p>
            <a:r>
              <a:rPr lang="pl-PL" dirty="0" err="1"/>
              <a:t>multimode</a:t>
            </a:r>
            <a:r>
              <a:rPr lang="pl-PL" dirty="0"/>
              <a:t>() – lista najczęstszych elementów (dłuższa niż 1 gdy jest remis)</a:t>
            </a:r>
          </a:p>
        </p:txBody>
      </p:sp>
    </p:spTree>
    <p:extLst>
      <p:ext uri="{BB962C8B-B14F-4D97-AF65-F5344CB8AC3E}">
        <p14:creationId xmlns:p14="http://schemas.microsoft.com/office/powerpoint/2010/main" val="323975778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5019</TotalTime>
  <Words>1897</Words>
  <Application>Microsoft Office PowerPoint</Application>
  <PresentationFormat>Panoramiczny</PresentationFormat>
  <Paragraphs>145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Sitka Heading</vt:lpstr>
      <vt:lpstr>Source Sans Pro</vt:lpstr>
      <vt:lpstr>Tahoma</vt:lpstr>
      <vt:lpstr>3DFloatVTI</vt:lpstr>
      <vt:lpstr>Programowanie w Pythonie Biblioteki math, random, statistics, scipy, inne</vt:lpstr>
      <vt:lpstr>Biblioteka math – ciekawsze funkcje</vt:lpstr>
      <vt:lpstr>Biblioteka math – ciekawsze funkcje</vt:lpstr>
      <vt:lpstr>Biblioteka math – stałe i inne</vt:lpstr>
      <vt:lpstr>Biblioteka random</vt:lpstr>
      <vt:lpstr>Biblioteka random – funkcje </vt:lpstr>
      <vt:lpstr>Biblioteka random – funkcje dla sekwencji</vt:lpstr>
      <vt:lpstr>Biblioteka random – funkcje "typu float"</vt:lpstr>
      <vt:lpstr>Biblioteka statistics - funkcje</vt:lpstr>
      <vt:lpstr>Biblioteka statistics - funkcje</vt:lpstr>
      <vt:lpstr>Biblioteka statistics - funkcje</vt:lpstr>
      <vt:lpstr>Biblioteka statistics - funkcje</vt:lpstr>
      <vt:lpstr>Biblioteka statistics – obiekty NormalDist</vt:lpstr>
      <vt:lpstr>Metody obiektów NormalDist</vt:lpstr>
      <vt:lpstr>NormalDist - przykłady</vt:lpstr>
      <vt:lpstr>NormalDist - przykłady</vt:lpstr>
      <vt:lpstr>NormalDist - przykłady</vt:lpstr>
      <vt:lpstr>Prezentacja programu PowerPoint</vt:lpstr>
      <vt:lpstr>Dostęp do Internetu i wysyłanie maili</vt:lpstr>
      <vt:lpstr>Data i czas</vt:lpstr>
      <vt:lpstr>Kompresja danych</vt:lpstr>
      <vt:lpstr>Wydajność</vt:lpstr>
      <vt:lpstr>Proste testy – moduł doctest</vt:lpstr>
      <vt:lpstr>Testy jednostkowe – moduł unittest</vt:lpstr>
      <vt:lpstr>Ładne pisanie - biblioteka pprint</vt:lpstr>
      <vt:lpstr>Ładne pisanie - biblioteka textwrap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61</cp:revision>
  <dcterms:created xsi:type="dcterms:W3CDTF">2022-09-26T23:14:32Z</dcterms:created>
  <dcterms:modified xsi:type="dcterms:W3CDTF">2023-05-20T12:45:24Z</dcterms:modified>
</cp:coreProperties>
</file>