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64" r:id="rId19"/>
    <p:sldId id="276" r:id="rId20"/>
    <p:sldId id="277" r:id="rId21"/>
    <p:sldId id="278" r:id="rId22"/>
    <p:sldId id="279" r:id="rId23"/>
    <p:sldId id="280" r:id="rId24"/>
    <p:sldId id="281" r:id="rId25"/>
    <p:sldId id="275" r:id="rId26"/>
    <p:sldId id="282" r:id="rId27"/>
    <p:sldId id="259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792" autoAdjust="0"/>
  </p:normalViewPr>
  <p:slideViewPr>
    <p:cSldViewPr snapToGrid="0">
      <p:cViewPr varScale="1">
        <p:scale>
          <a:sx n="57" d="100"/>
          <a:sy n="57" d="100"/>
        </p:scale>
        <p:origin x="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wal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why-close-file-python/#:~:text=You've%20learned%20why%20it's,handles%20or%20experiencing%20corrupted%20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3" y="549275"/>
            <a:ext cx="12344401" cy="1534160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 dirty="0"/>
            </a:br>
            <a:r>
              <a:rPr lang="pl-PL" sz="4800" dirty="0"/>
              <a:t>sqlite3, </a:t>
            </a:r>
            <a:r>
              <a:rPr lang="pl-PL" sz="4800" dirty="0" err="1"/>
              <a:t>template</a:t>
            </a:r>
            <a:r>
              <a:rPr lang="pl-PL" sz="4800" dirty="0"/>
              <a:t>, </a:t>
            </a:r>
            <a:r>
              <a:rPr lang="pl-PL" sz="4800" dirty="0" err="1"/>
              <a:t>threading</a:t>
            </a:r>
            <a:r>
              <a:rPr lang="pl-PL" sz="4800" dirty="0"/>
              <a:t>, </a:t>
            </a:r>
            <a:r>
              <a:rPr lang="pl-PL" sz="4800" dirty="0" err="1"/>
              <a:t>collections</a:t>
            </a:r>
            <a:r>
              <a:rPr lang="pl-PL" sz="4800" dirty="0"/>
              <a:t>, </a:t>
            </a:r>
            <a:r>
              <a:rPr lang="pl-PL" sz="4800" dirty="0" err="1"/>
              <a:t>logging</a:t>
            </a:r>
            <a:endParaRPr lang="pl-PL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3022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3EC25-C82B-4554-00AE-0A1DB7B7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Placeholdery</a:t>
            </a:r>
            <a:r>
              <a:rPr lang="pl-PL" dirty="0"/>
              <a:t> - przykład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BFBB395-D517-15ED-9526-E4C7AD14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288" y="1414204"/>
            <a:ext cx="11431712" cy="54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9D450-BE4C-79CC-0887-69BBB551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</a:t>
            </a:r>
            <a:r>
              <a:rPr lang="pl-PL" dirty="0" err="1"/>
              <a:t>connect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D890A5-28B5-4C6A-643B-A0A6341F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3199"/>
            <a:ext cx="12191999" cy="4744801"/>
          </a:xfrm>
        </p:spPr>
        <p:txBody>
          <a:bodyPr>
            <a:normAutofit/>
          </a:bodyPr>
          <a:lstStyle/>
          <a:p>
            <a:r>
              <a:rPr lang="en-US" dirty="0"/>
              <a:t>sqlite3.connect(database, timeout=5.0, </a:t>
            </a:r>
            <a:r>
              <a:rPr lang="en-US" dirty="0" err="1"/>
              <a:t>detect_types</a:t>
            </a:r>
            <a:r>
              <a:rPr lang="en-US" dirty="0"/>
              <a:t>=0, </a:t>
            </a:r>
            <a:r>
              <a:rPr lang="en-US" dirty="0" err="1"/>
              <a:t>isolation_level</a:t>
            </a:r>
            <a:r>
              <a:rPr lang="en-US" dirty="0"/>
              <a:t>='DEFERRED', </a:t>
            </a:r>
            <a:r>
              <a:rPr lang="en-US" dirty="0" err="1"/>
              <a:t>check_same_thread</a:t>
            </a:r>
            <a:r>
              <a:rPr lang="en-US" dirty="0"/>
              <a:t>=True, factory=sqlite3.Connection, </a:t>
            </a:r>
            <a:r>
              <a:rPr lang="en-US" dirty="0" err="1"/>
              <a:t>cached_statements</a:t>
            </a:r>
            <a:r>
              <a:rPr lang="en-US" dirty="0"/>
              <a:t>=128, </a:t>
            </a:r>
            <a:r>
              <a:rPr lang="en-US" dirty="0" err="1"/>
              <a:t>uri</a:t>
            </a:r>
            <a:r>
              <a:rPr lang="en-US" dirty="0"/>
              <a:t>=False)</a:t>
            </a:r>
            <a:endParaRPr lang="pl-PL" dirty="0"/>
          </a:p>
          <a:p>
            <a:r>
              <a:rPr lang="pl-PL" dirty="0" err="1"/>
              <a:t>database</a:t>
            </a:r>
            <a:r>
              <a:rPr lang="pl-PL" dirty="0"/>
              <a:t> to albo ścieżka do bazy, albo ":</a:t>
            </a:r>
            <a:r>
              <a:rPr lang="pl-PL" dirty="0" err="1"/>
              <a:t>memory</a:t>
            </a:r>
            <a:r>
              <a:rPr lang="pl-PL" dirty="0"/>
              <a:t>:" dla bazy danych w </a:t>
            </a:r>
            <a:r>
              <a:rPr lang="pl-PL" dirty="0" err="1"/>
              <a:t>RAMie</a:t>
            </a:r>
            <a:endParaRPr lang="pl-PL" dirty="0"/>
          </a:p>
          <a:p>
            <a:r>
              <a:rPr lang="pl-PL" dirty="0"/>
              <a:t>konwersja typów niewspieranych przez </a:t>
            </a:r>
            <a:r>
              <a:rPr lang="pl-PL" dirty="0" err="1"/>
              <a:t>SQLite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jest domyślnie wyłączona </a:t>
            </a:r>
          </a:p>
          <a:p>
            <a:r>
              <a:rPr lang="pl-PL" dirty="0" err="1"/>
              <a:t>isolation_level</a:t>
            </a:r>
            <a:r>
              <a:rPr lang="pl-PL" dirty="0"/>
              <a:t> mówi o tym kiedy są wykonywane transakcje (w chwili </a:t>
            </a:r>
            <a:r>
              <a:rPr lang="pl-PL" dirty="0" err="1"/>
              <a:t>commit</a:t>
            </a:r>
            <a:r>
              <a:rPr lang="pl-PL" dirty="0"/>
              <a:t>() )</a:t>
            </a:r>
          </a:p>
          <a:p>
            <a:r>
              <a:rPr lang="pl-PL" dirty="0"/>
              <a:t>domyślnie tylko dany wątek używa połączenia, aby nie zniszczyć bazy</a:t>
            </a:r>
          </a:p>
          <a:p>
            <a:r>
              <a:rPr lang="pl-PL" dirty="0"/>
              <a:t>poprzez URI można przekazywać parametry do bazy danych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0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09E820-A463-1390-8258-0F2083EF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Różne funkcje biblioteki sqlite3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181EEB-C39E-90CB-1CBF-1113D6D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complete_statement</a:t>
            </a:r>
            <a:r>
              <a:rPr lang="pl-PL" dirty="0"/>
              <a:t>(</a:t>
            </a:r>
            <a:r>
              <a:rPr lang="pl-PL" dirty="0" err="1"/>
              <a:t>statement</a:t>
            </a:r>
            <a:r>
              <a:rPr lang="pl-PL" dirty="0"/>
              <a:t>) sprawdza czy polecenie jest poprawne</a:t>
            </a:r>
          </a:p>
          <a:p>
            <a:r>
              <a:rPr lang="pl-PL" dirty="0" err="1"/>
              <a:t>register_adapter</a:t>
            </a:r>
            <a:r>
              <a:rPr lang="pl-PL" dirty="0"/>
              <a:t>(</a:t>
            </a:r>
            <a:r>
              <a:rPr lang="pl-PL" dirty="0" err="1"/>
              <a:t>type</a:t>
            </a:r>
            <a:r>
              <a:rPr lang="pl-PL" dirty="0"/>
              <a:t>, adapter, /) używa funkcji adapter do przekształcania zmiennych na typ który </a:t>
            </a:r>
            <a:r>
              <a:rPr lang="pl-PL" dirty="0" err="1"/>
              <a:t>SQLite</a:t>
            </a:r>
            <a:r>
              <a:rPr lang="pl-PL" dirty="0"/>
              <a:t> rozumie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D87683D-DE3C-336F-D7EC-A2F1D4F5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40564"/>
            <a:ext cx="5404207" cy="311743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B3AA19E-DA68-0EA2-8488-9EE0D7306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05" y="3740563"/>
            <a:ext cx="6786877" cy="31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7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B5158-E6D9-72FD-B2F7-FDA34938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Różne funkcje w klasie </a:t>
            </a:r>
            <a:r>
              <a:rPr lang="pl-PL" dirty="0" err="1"/>
              <a:t>connection</a:t>
            </a:r>
            <a:r>
              <a:rPr lang="pl-PL" dirty="0"/>
              <a:t>()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52AD0F-B4A3-4600-2F7D-C829C456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rollback</a:t>
            </a:r>
            <a:r>
              <a:rPr lang="pl-PL" dirty="0"/>
              <a:t>() wraca do stanu sprzed (odwrotnie do </a:t>
            </a:r>
            <a:r>
              <a:rPr lang="pl-PL" dirty="0" err="1"/>
              <a:t>commit</a:t>
            </a:r>
            <a:r>
              <a:rPr lang="pl-PL" dirty="0"/>
              <a:t>() które zatwierdza)</a:t>
            </a:r>
          </a:p>
          <a:p>
            <a:r>
              <a:rPr lang="pl-PL" dirty="0" err="1"/>
              <a:t>executescript</a:t>
            </a:r>
            <a:r>
              <a:rPr lang="pl-PL" dirty="0"/>
              <a:t>(</a:t>
            </a:r>
            <a:r>
              <a:rPr lang="pl-PL" dirty="0" err="1"/>
              <a:t>sql_script</a:t>
            </a:r>
            <a:r>
              <a:rPr lang="pl-PL" dirty="0"/>
              <a:t>, /) zwraca nowy kursor na którym od razu został wywołany skrypt </a:t>
            </a:r>
            <a:r>
              <a:rPr lang="pl-PL" dirty="0" err="1"/>
              <a:t>sql_script</a:t>
            </a:r>
            <a:endParaRPr lang="pl-PL" dirty="0"/>
          </a:p>
          <a:p>
            <a:r>
              <a:rPr lang="en-US" dirty="0" err="1"/>
              <a:t>create_function</a:t>
            </a:r>
            <a:r>
              <a:rPr lang="en-US" dirty="0"/>
              <a:t>(name, </a:t>
            </a:r>
            <a:r>
              <a:rPr lang="en-US" dirty="0" err="1"/>
              <a:t>narg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*, deterministic=False)</a:t>
            </a:r>
            <a:r>
              <a:rPr lang="pl-PL" dirty="0"/>
              <a:t> tworzy funkcję: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26176F-1303-6070-F036-5C82C88DCE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079" y="4280572"/>
            <a:ext cx="7817649" cy="26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B5158-E6D9-72FD-B2F7-FDA34938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Różne funkcje w klasie </a:t>
            </a:r>
            <a:r>
              <a:rPr lang="pl-PL" dirty="0" err="1"/>
              <a:t>connection</a:t>
            </a:r>
            <a:r>
              <a:rPr lang="pl-PL" dirty="0"/>
              <a:t>()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52AD0F-B4A3-4600-2F7D-C829C456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11090274" cy="3979625"/>
          </a:xfrm>
        </p:spPr>
        <p:txBody>
          <a:bodyPr/>
          <a:lstStyle/>
          <a:p>
            <a:r>
              <a:rPr lang="pl-PL" dirty="0"/>
              <a:t>Nie trzeba jawnie tworzyć kursorów (ale pamiętajmy o </a:t>
            </a:r>
            <a:r>
              <a:rPr lang="pl-PL" dirty="0" err="1"/>
              <a:t>con.close</a:t>
            </a:r>
            <a:r>
              <a:rPr lang="pl-PL" dirty="0"/>
              <a:t>() ):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BA03DDC-F5CE-29CF-9EFF-FCAE86F1D2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81275"/>
            <a:ext cx="12082409" cy="48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0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B5158-E6D9-72FD-B2F7-FDA34938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Różne funkcje w klasie </a:t>
            </a:r>
            <a:r>
              <a:rPr lang="pl-PL" dirty="0" err="1"/>
              <a:t>cursor</a:t>
            </a:r>
            <a:r>
              <a:rPr lang="pl-PL" dirty="0"/>
              <a:t>()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52AD0F-B4A3-4600-2F7D-C829C456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fetchone</a:t>
            </a:r>
            <a:r>
              <a:rPr lang="pl-PL" dirty="0"/>
              <a:t>() zwraca pola z jednego rekordu w postaci </a:t>
            </a:r>
            <a:r>
              <a:rPr lang="pl-PL" dirty="0" err="1"/>
              <a:t>tupli</a:t>
            </a:r>
            <a:r>
              <a:rPr lang="pl-PL" dirty="0"/>
              <a:t> (kolejne wywołania zwrócą pola z kolejnych rekordów), </a:t>
            </a:r>
            <a:r>
              <a:rPr lang="pl-PL" dirty="0" err="1"/>
              <a:t>fetchmany</a:t>
            </a:r>
            <a:r>
              <a:rPr lang="pl-PL" dirty="0"/>
              <a:t>(</a:t>
            </a:r>
            <a:r>
              <a:rPr lang="pl-PL" dirty="0" err="1"/>
              <a:t>size</a:t>
            </a:r>
            <a:r>
              <a:rPr lang="pl-PL" dirty="0"/>
              <a:t>=</a:t>
            </a:r>
            <a:r>
              <a:rPr lang="pl-PL" dirty="0" err="1"/>
              <a:t>cursor.arraysize</a:t>
            </a:r>
            <a:r>
              <a:rPr lang="pl-PL" dirty="0"/>
              <a:t>) zwraca pola z </a:t>
            </a:r>
            <a:r>
              <a:rPr lang="pl-PL" b="1" dirty="0"/>
              <a:t>kolejnych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rekordów, </a:t>
            </a:r>
            <a:r>
              <a:rPr lang="pl-PL" dirty="0" err="1"/>
              <a:t>fetchall</a:t>
            </a:r>
            <a:r>
              <a:rPr lang="pl-PL" dirty="0"/>
              <a:t>() zwraca ze wszystkich </a:t>
            </a:r>
            <a:r>
              <a:rPr lang="pl-PL" b="1" dirty="0"/>
              <a:t>pozostałych</a:t>
            </a:r>
          </a:p>
          <a:p>
            <a:r>
              <a:rPr lang="pl-PL" dirty="0" err="1"/>
              <a:t>close</a:t>
            </a:r>
            <a:r>
              <a:rPr lang="pl-PL" dirty="0"/>
              <a:t>() zamyka kursor na stałe</a:t>
            </a:r>
          </a:p>
          <a:p>
            <a:r>
              <a:rPr lang="pl-PL" dirty="0"/>
              <a:t>Na następnym slajdzie trudny przykład konwersji…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145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994EEF-58D2-ADDC-8D12-376DBAF3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3D3531-13B3-5BA8-8C88-4B56E007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17FD285-2969-8B70-6C51-9CB325A8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02" y="549275"/>
            <a:ext cx="12201602" cy="63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4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02E54D-BDBE-CE69-AA93-8853A981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585"/>
            <a:ext cx="11091600" cy="1332000"/>
          </a:xfrm>
        </p:spPr>
        <p:txBody>
          <a:bodyPr/>
          <a:lstStyle/>
          <a:p>
            <a:r>
              <a:rPr lang="pl-PL" dirty="0"/>
              <a:t>Używanie </a:t>
            </a:r>
            <a:r>
              <a:rPr lang="pl-PL" dirty="0" err="1"/>
              <a:t>connection</a:t>
            </a:r>
            <a:r>
              <a:rPr lang="pl-PL" dirty="0"/>
              <a:t> razem z with i </a:t>
            </a:r>
            <a:r>
              <a:rPr lang="pl-PL" dirty="0" err="1"/>
              <a:t>try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C283AA-C8E5-5106-F4E8-FAFE91184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9C9AC7D-2EAB-CCFA-B142-E7271E41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970"/>
            <a:ext cx="12192000" cy="59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0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9E7C6A-DC2B-3761-BC90-07B81DEF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 o </a:t>
            </a:r>
            <a:r>
              <a:rPr lang="pl-PL" dirty="0" err="1"/>
              <a:t>sqlite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1179CF-4277-9AF5-2913-24D6D450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Dowolnie dużo procesów może odczytywać bazę</a:t>
            </a:r>
          </a:p>
          <a:p>
            <a:r>
              <a:rPr lang="pl-PL" dirty="0"/>
              <a:t>Jeśli jakiś proces zapisuje do bazy, jest ona blokowana na czas zapisu</a:t>
            </a:r>
          </a:p>
          <a:p>
            <a:r>
              <a:rPr lang="pl-PL" dirty="0"/>
              <a:t>Można tego uniknąć używając Write-Ahead </a:t>
            </a:r>
            <a:r>
              <a:rPr lang="pl-PL" dirty="0" err="1"/>
              <a:t>Logging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>
                <a:hlinkClick r:id="rId2"/>
              </a:rPr>
              <a:t>https://www.sqlite.org/wal.html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40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737234-799F-9484-BDBB-2229206E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0"/>
            <a:ext cx="11091600" cy="1332000"/>
          </a:xfrm>
        </p:spPr>
        <p:txBody>
          <a:bodyPr/>
          <a:lstStyle/>
          <a:p>
            <a:r>
              <a:rPr lang="pl-PL" dirty="0"/>
              <a:t>Jeszcze więcej formatowania stringów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1AF660-1C06-422C-9740-232739ED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997101"/>
            <a:ext cx="11090274" cy="3979625"/>
          </a:xfrm>
        </p:spPr>
        <p:txBody>
          <a:bodyPr/>
          <a:lstStyle/>
          <a:p>
            <a:r>
              <a:rPr lang="pl-PL" dirty="0"/>
              <a:t>from string import </a:t>
            </a:r>
            <a:r>
              <a:rPr lang="pl-PL" dirty="0" err="1"/>
              <a:t>Template</a:t>
            </a:r>
            <a:r>
              <a:rPr lang="pl-PL" dirty="0"/>
              <a:t> pozwala tworzyć własne formaty (wciąż podatne na </a:t>
            </a:r>
            <a:r>
              <a:rPr lang="pl-PL" dirty="0" err="1"/>
              <a:t>SQLinjection</a:t>
            </a:r>
            <a:r>
              <a:rPr lang="pl-PL" dirty="0"/>
              <a:t>), w których </a:t>
            </a:r>
            <a:r>
              <a:rPr lang="pl-PL" dirty="0" err="1"/>
              <a:t>placeholderem</a:t>
            </a:r>
            <a:r>
              <a:rPr lang="pl-PL" dirty="0"/>
              <a:t> jest ${nazwa}, $$ tworzy znak '$'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safe_substitute</a:t>
            </a:r>
            <a:r>
              <a:rPr lang="pl-PL" dirty="0"/>
              <a:t> pozwala pracować na niekompletnych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21E81F-33C7-D053-EFD6-1EDB49A141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737" y="1923855"/>
            <a:ext cx="9395307" cy="147992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48EF76D-B35B-D90D-ABD6-9AFCE56C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8" y="3899590"/>
            <a:ext cx="9395307" cy="29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3F583A-63D2-8C93-918B-15E41020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warto zamykać pliki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68A69-527C-A7CC-91B8-8D2F6F52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może naraz otworzyć tylko około 10 000 plików</a:t>
            </a:r>
          </a:p>
          <a:p>
            <a:r>
              <a:rPr lang="pl-PL" dirty="0"/>
              <a:t>Jeśli coś zepsuje się w trakcie pisania, plik może zostać uszkodzony</a:t>
            </a:r>
          </a:p>
          <a:p>
            <a:r>
              <a:rPr lang="pl-PL" dirty="0"/>
              <a:t>Otwarcie pliku (w zależności od OS) blokuje go dla innych procesów, może być niemożliwy do usunięcia albo dostać niewłaściwe uprawnienia</a:t>
            </a:r>
          </a:p>
          <a:p>
            <a:r>
              <a:rPr lang="pl-PL" dirty="0" err="1"/>
              <a:t>CPython</a:t>
            </a:r>
            <a:r>
              <a:rPr lang="pl-PL" dirty="0"/>
              <a:t> ma </a:t>
            </a:r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collector</a:t>
            </a:r>
            <a:r>
              <a:rPr lang="pl-PL" dirty="0"/>
              <a:t> który m.in. zamyka nieużywane pliki, ale nie każda implementacja </a:t>
            </a:r>
            <a:r>
              <a:rPr lang="pl-PL" dirty="0" err="1"/>
              <a:t>Pythona</a:t>
            </a:r>
            <a:r>
              <a:rPr lang="pl-PL" dirty="0"/>
              <a:t> tak ma</a:t>
            </a:r>
          </a:p>
        </p:txBody>
      </p:sp>
    </p:spTree>
    <p:extLst>
      <p:ext uri="{BB962C8B-B14F-4D97-AF65-F5344CB8AC3E}">
        <p14:creationId xmlns:p14="http://schemas.microsoft.com/office/powerpoint/2010/main" val="312684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737234-799F-9484-BDBB-2229206E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0"/>
            <a:ext cx="11091600" cy="1332000"/>
          </a:xfrm>
        </p:spPr>
        <p:txBody>
          <a:bodyPr/>
          <a:lstStyle/>
          <a:p>
            <a:r>
              <a:rPr lang="pl-PL" dirty="0"/>
              <a:t>Jeszcze więcej formatowania stringów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4FBAF61-4228-EC88-6289-E540D064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37" y="911988"/>
            <a:ext cx="11091600" cy="594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95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86215-516E-4499-5453-46131AD5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1091600" cy="1332000"/>
          </a:xfrm>
        </p:spPr>
        <p:txBody>
          <a:bodyPr/>
          <a:lstStyle/>
          <a:p>
            <a:r>
              <a:rPr lang="pl-PL" dirty="0"/>
              <a:t>Wielowątkowość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77894B-E324-E08E-1D90-256C360C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1E9613-FAAD-8F6A-5196-A7660B7BB7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379" y="765175"/>
            <a:ext cx="10271390" cy="61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1223A1-C8AA-0F74-0CC5-B4E08654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collections</a:t>
            </a:r>
            <a:r>
              <a:rPr lang="pl-PL" dirty="0"/>
              <a:t> – kolejka </a:t>
            </a:r>
            <a:r>
              <a:rPr lang="pl-PL" dirty="0" err="1"/>
              <a:t>dequeue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9A89FE-6DFD-9ECB-B437-90B28A8A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439079" cy="3979625"/>
          </a:xfrm>
        </p:spPr>
        <p:txBody>
          <a:bodyPr/>
          <a:lstStyle/>
          <a:p>
            <a:r>
              <a:rPr lang="pl-PL" dirty="0" err="1"/>
              <a:t>dequeue</a:t>
            </a:r>
            <a:r>
              <a:rPr lang="pl-PL" dirty="0"/>
              <a:t> to </a:t>
            </a:r>
            <a:r>
              <a:rPr lang="pl-PL" dirty="0" err="1"/>
              <a:t>double-ended</a:t>
            </a:r>
            <a:r>
              <a:rPr lang="pl-PL" dirty="0"/>
              <a:t> </a:t>
            </a:r>
            <a:r>
              <a:rPr lang="pl-PL" dirty="0" err="1"/>
              <a:t>queue</a:t>
            </a:r>
            <a:r>
              <a:rPr lang="pl-PL" dirty="0"/>
              <a:t>, można dodawać i usuwać elementy z obu stron</a:t>
            </a:r>
          </a:p>
          <a:p>
            <a:r>
              <a:rPr lang="pl-PL" dirty="0" err="1"/>
              <a:t>deque</a:t>
            </a:r>
            <a:r>
              <a:rPr lang="pl-PL" dirty="0"/>
              <a:t>([</a:t>
            </a:r>
            <a:r>
              <a:rPr lang="pl-PL" dirty="0" err="1"/>
              <a:t>iterable</a:t>
            </a:r>
            <a:r>
              <a:rPr lang="pl-PL" dirty="0"/>
              <a:t>[, </a:t>
            </a:r>
            <a:r>
              <a:rPr lang="pl-PL" dirty="0" err="1"/>
              <a:t>maxlen</a:t>
            </a:r>
            <a:r>
              <a:rPr lang="pl-PL" dirty="0"/>
              <a:t>]]) tworzy nową kolejkę z opcjonalnego obiektu </a:t>
            </a:r>
            <a:r>
              <a:rPr lang="pl-PL" dirty="0" err="1"/>
              <a:t>iterable</a:t>
            </a:r>
            <a:r>
              <a:rPr lang="pl-PL" dirty="0"/>
              <a:t> (wywołując dla każdego obiektu z </a:t>
            </a:r>
            <a:r>
              <a:rPr lang="pl-PL" dirty="0" err="1"/>
              <a:t>iterable</a:t>
            </a:r>
            <a:r>
              <a:rPr lang="pl-PL" dirty="0"/>
              <a:t> metodę </a:t>
            </a:r>
            <a:r>
              <a:rPr lang="pl-PL" dirty="0" err="1"/>
              <a:t>append</a:t>
            </a:r>
            <a:r>
              <a:rPr lang="pl-PL" dirty="0"/>
              <a:t>(</a:t>
            </a:r>
            <a:r>
              <a:rPr lang="pl-PL" dirty="0" err="1"/>
              <a:t>kolejnyelement</a:t>
            </a:r>
            <a:r>
              <a:rPr lang="pl-PL" dirty="0"/>
              <a:t>))</a:t>
            </a:r>
            <a:br>
              <a:rPr lang="pl-PL" dirty="0"/>
            </a:br>
            <a:r>
              <a:rPr lang="pl-PL" dirty="0"/>
              <a:t>Jeśli </a:t>
            </a:r>
            <a:r>
              <a:rPr lang="pl-PL" dirty="0" err="1"/>
              <a:t>maxlen</a:t>
            </a:r>
            <a:r>
              <a:rPr lang="pl-PL" dirty="0"/>
              <a:t> jest użyte, kolejka ma maksymalną </a:t>
            </a:r>
            <a:r>
              <a:rPr lang="pl-PL" dirty="0" err="1"/>
              <a:t>długośc</a:t>
            </a:r>
            <a:r>
              <a:rPr lang="pl-PL" dirty="0"/>
              <a:t> </a:t>
            </a:r>
            <a:r>
              <a:rPr lang="pl-PL" dirty="0" err="1"/>
              <a:t>maxlen</a:t>
            </a:r>
            <a:r>
              <a:rPr lang="pl-PL" dirty="0"/>
              <a:t> (elementy nadmiarowe będą usuwane od najstarszych)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EEF61D-74C1-7D7E-3E53-0546A184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325" y="4655448"/>
            <a:ext cx="10277301" cy="18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1223A1-C8AA-0F74-0CC5-B4E08654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kolejki </a:t>
            </a:r>
            <a:r>
              <a:rPr lang="pl-PL" dirty="0" err="1"/>
              <a:t>dequeue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9A89FE-6DFD-9ECB-B437-90B28A8A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744801"/>
          </a:xfrm>
        </p:spPr>
        <p:txBody>
          <a:bodyPr>
            <a:normAutofit/>
          </a:bodyPr>
          <a:lstStyle/>
          <a:p>
            <a:r>
              <a:rPr lang="pl-PL" dirty="0" err="1"/>
              <a:t>count</a:t>
            </a:r>
            <a:r>
              <a:rPr lang="pl-PL" dirty="0"/>
              <a:t>(x) liczy ile elementów ma wartość x, index(x) zwraca pierwszy indeks x</a:t>
            </a:r>
          </a:p>
          <a:p>
            <a:r>
              <a:rPr lang="pl-PL" dirty="0" err="1"/>
              <a:t>extend</a:t>
            </a:r>
            <a:r>
              <a:rPr lang="pl-PL" dirty="0"/>
              <a:t>(</a:t>
            </a:r>
            <a:r>
              <a:rPr lang="pl-PL" dirty="0" err="1"/>
              <a:t>iterable</a:t>
            </a:r>
            <a:r>
              <a:rPr lang="pl-PL" dirty="0"/>
              <a:t>) i </a:t>
            </a:r>
            <a:r>
              <a:rPr lang="pl-PL" dirty="0" err="1"/>
              <a:t>extendleft</a:t>
            </a:r>
            <a:r>
              <a:rPr lang="pl-PL" dirty="0"/>
              <a:t>(</a:t>
            </a:r>
            <a:r>
              <a:rPr lang="pl-PL" dirty="0" err="1"/>
              <a:t>iterable</a:t>
            </a:r>
            <a:r>
              <a:rPr lang="pl-PL" dirty="0"/>
              <a:t>) dodają do kolejki elementy z </a:t>
            </a:r>
            <a:r>
              <a:rPr lang="pl-PL" dirty="0" err="1"/>
              <a:t>iterable</a:t>
            </a:r>
            <a:r>
              <a:rPr lang="pl-PL" dirty="0"/>
              <a:t> odpowiednio z prawej i lewej strony</a:t>
            </a:r>
          </a:p>
          <a:p>
            <a:r>
              <a:rPr lang="pl-PL" dirty="0" err="1"/>
              <a:t>append</a:t>
            </a:r>
            <a:r>
              <a:rPr lang="pl-PL" dirty="0"/>
              <a:t>(x) i </a:t>
            </a:r>
            <a:r>
              <a:rPr lang="pl-PL" dirty="0" err="1"/>
              <a:t>appendleft</a:t>
            </a:r>
            <a:r>
              <a:rPr lang="pl-PL" dirty="0"/>
              <a:t>(x) dodają x, a pop() i </a:t>
            </a:r>
            <a:r>
              <a:rPr lang="pl-PL" dirty="0" err="1"/>
              <a:t>popleft</a:t>
            </a:r>
            <a:r>
              <a:rPr lang="pl-PL" dirty="0"/>
              <a:t>() dodają lub usuwają element odpowiednio z prawej lub z lewej</a:t>
            </a:r>
          </a:p>
          <a:p>
            <a:r>
              <a:rPr lang="pl-PL" dirty="0" err="1"/>
              <a:t>reverse</a:t>
            </a:r>
            <a:r>
              <a:rPr lang="pl-PL" dirty="0"/>
              <a:t>() odwraca kolejność kolejki, </a:t>
            </a:r>
            <a:r>
              <a:rPr lang="pl-PL" dirty="0" err="1"/>
              <a:t>rotate</a:t>
            </a:r>
            <a:r>
              <a:rPr lang="pl-PL" dirty="0"/>
              <a:t>(n=1) przesuwa n elementów z prawego końca na lewy początek (albo odwrotnie, jeśli n jest ujemne)</a:t>
            </a:r>
          </a:p>
          <a:p>
            <a:r>
              <a:rPr lang="pl-PL" dirty="0" err="1"/>
              <a:t>remove</a:t>
            </a:r>
            <a:r>
              <a:rPr lang="pl-PL" dirty="0"/>
              <a:t>(</a:t>
            </a:r>
            <a:r>
              <a:rPr lang="pl-PL" dirty="0" err="1"/>
              <a:t>value</a:t>
            </a:r>
            <a:r>
              <a:rPr lang="pl-PL" dirty="0"/>
              <a:t>) usuwa pierwsze wystąpienie </a:t>
            </a:r>
            <a:r>
              <a:rPr lang="pl-PL" dirty="0" err="1"/>
              <a:t>value</a:t>
            </a:r>
            <a:r>
              <a:rPr lang="pl-PL" dirty="0"/>
              <a:t>, </a:t>
            </a:r>
            <a:r>
              <a:rPr lang="pl-PL" dirty="0" err="1"/>
              <a:t>clear</a:t>
            </a:r>
            <a:r>
              <a:rPr lang="pl-PL" dirty="0"/>
              <a:t>() czyści kolejkę</a:t>
            </a:r>
          </a:p>
        </p:txBody>
      </p:sp>
    </p:spTree>
    <p:extLst>
      <p:ext uri="{BB962C8B-B14F-4D97-AF65-F5344CB8AC3E}">
        <p14:creationId xmlns:p14="http://schemas.microsoft.com/office/powerpoint/2010/main" val="1877898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1223A1-C8AA-0F74-0CC5-B4E08654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użycia kolejki </a:t>
            </a:r>
            <a:r>
              <a:rPr lang="pl-PL" dirty="0" err="1"/>
              <a:t>dequeue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2D7E2CB-BC17-3D91-72B8-821622B7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864" y="2504486"/>
            <a:ext cx="11063169" cy="38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2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1223A1-C8AA-0F74-0CC5-B4E08654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collections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9A89FE-6DFD-9ECB-B437-90B28A8A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Counter</a:t>
            </a:r>
            <a:r>
              <a:rPr lang="pl-PL" dirty="0"/>
              <a:t> to taki słownik który łatwo liczy ile czego w nim jest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6A334C-C405-A334-4415-5BA77FA716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" y="2617528"/>
            <a:ext cx="10103439" cy="42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3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379B9D-00E1-F65C-DDBD-EBB77BAC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logging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8F95AF9-F39B-145B-DC00-EEBAC5E3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207" y="2607435"/>
            <a:ext cx="9610513" cy="402149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58DAF3E-9336-1DC6-1CDC-C628DAB2BE03}"/>
              </a:ext>
            </a:extLst>
          </p:cNvPr>
          <p:cNvSpPr/>
          <p:nvPr/>
        </p:nvSpPr>
        <p:spPr>
          <a:xfrm>
            <a:off x="797207" y="4787757"/>
            <a:ext cx="8505974" cy="408223"/>
          </a:xfrm>
          <a:prstGeom prst="rect">
            <a:avLst/>
          </a:prstGeom>
          <a:solidFill>
            <a:srgbClr val="1A1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9996B5-5948-CF6F-8260-937A6952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Domyślnie komunikaty wysyłane są do </a:t>
            </a:r>
            <a:r>
              <a:rPr lang="pl-PL" dirty="0" err="1"/>
              <a:t>sys.stderr</a:t>
            </a:r>
            <a:r>
              <a:rPr lang="pl-PL" dirty="0"/>
              <a:t>, ale można do pliku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Zostanie wypisane to:</a:t>
            </a:r>
          </a:p>
        </p:txBody>
      </p:sp>
    </p:spTree>
    <p:extLst>
      <p:ext uri="{BB962C8B-B14F-4D97-AF65-F5344CB8AC3E}">
        <p14:creationId xmlns:p14="http://schemas.microsoft.com/office/powerpoint/2010/main" val="339515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A4C84-D0AE-261F-80AB-73A24BB4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0DCB59-AF06-3095-EDED-6FD4B662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https://realpython.com/why-close-file-python/#:~:text=You've%20learned%20why%20it's,handles%20or%20experiencing%20corrupted%20data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345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2D138-4592-23A0-8AFB-58DB43E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sqlite3 - 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41F7F1-1067-22A7-7A4F-C609400C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17899"/>
            <a:ext cx="11509112" cy="5337705"/>
          </a:xfrm>
        </p:spPr>
        <p:txBody>
          <a:bodyPr>
            <a:normAutofit/>
          </a:bodyPr>
          <a:lstStyle/>
          <a:p>
            <a:r>
              <a:rPr lang="pl-PL" dirty="0"/>
              <a:t>Biblioteka sqlite3 w prosty sposób pracuje z bazami </a:t>
            </a:r>
            <a:r>
              <a:rPr lang="pl-PL" dirty="0" err="1"/>
              <a:t>SQLite</a:t>
            </a:r>
            <a:r>
              <a:rPr lang="pl-PL" dirty="0"/>
              <a:t> – przykład z filmami:</a:t>
            </a:r>
            <a:br>
              <a:rPr lang="pl-PL" dirty="0"/>
            </a:br>
            <a:br>
              <a:rPr lang="pl-PL" dirty="0"/>
            </a:br>
            <a:r>
              <a:rPr lang="it-IT" dirty="0"/>
              <a:t>import sqlite3</a:t>
            </a:r>
            <a:br>
              <a:rPr lang="pl-PL" dirty="0"/>
            </a:br>
            <a:r>
              <a:rPr lang="it-IT" dirty="0"/>
              <a:t>con = sqlite3.connect("tutorial.db")</a:t>
            </a:r>
            <a:r>
              <a:rPr lang="pl-PL" dirty="0"/>
              <a:t> # połączenie z bazą na dysku</a:t>
            </a:r>
            <a:br>
              <a:rPr lang="pl-PL" dirty="0"/>
            </a:br>
            <a:r>
              <a:rPr lang="pl-PL" dirty="0" err="1"/>
              <a:t>cur</a:t>
            </a:r>
            <a:r>
              <a:rPr lang="pl-PL" dirty="0"/>
              <a:t> = </a:t>
            </a:r>
            <a:r>
              <a:rPr lang="pl-PL" dirty="0" err="1"/>
              <a:t>con.cursor</a:t>
            </a:r>
            <a:r>
              <a:rPr lang="pl-PL" dirty="0"/>
              <a:t>() # tworzy kursor dla danego połączenia</a:t>
            </a:r>
            <a:br>
              <a:rPr lang="pl-PL" dirty="0"/>
            </a:br>
            <a:r>
              <a:rPr lang="en-US" dirty="0" err="1"/>
              <a:t>cur.execute</a:t>
            </a:r>
            <a:r>
              <a:rPr lang="en-US" dirty="0"/>
              <a:t>("CREATE TABLE movie(title, year, score)")</a:t>
            </a:r>
            <a:r>
              <a:rPr lang="pl-PL" dirty="0"/>
              <a:t> # wykonuje polecenia SQL</a:t>
            </a:r>
            <a:br>
              <a:rPr lang="pl-PL" dirty="0"/>
            </a:br>
            <a:r>
              <a:rPr lang="en-US" dirty="0"/>
              <a:t>res = </a:t>
            </a:r>
            <a:r>
              <a:rPr lang="en-US" dirty="0" err="1"/>
              <a:t>cur.execute</a:t>
            </a:r>
            <a:r>
              <a:rPr lang="en-US" dirty="0"/>
              <a:t>("SELECT name FROM </a:t>
            </a:r>
            <a:r>
              <a:rPr lang="en-US" dirty="0" err="1"/>
              <a:t>sqlite_master</a:t>
            </a:r>
            <a:r>
              <a:rPr lang="en-US" dirty="0"/>
              <a:t>")</a:t>
            </a:r>
            <a:br>
              <a:rPr lang="pl-PL" dirty="0"/>
            </a:br>
            <a:r>
              <a:rPr lang="en-US" dirty="0" err="1"/>
              <a:t>res.fetchone</a:t>
            </a:r>
            <a:r>
              <a:rPr lang="en-US" dirty="0"/>
              <a:t>()</a:t>
            </a:r>
            <a:r>
              <a:rPr lang="pl-PL" dirty="0"/>
              <a:t> # zwraca pole z 1 rekordu z tabeli, w tym przypadku z </a:t>
            </a:r>
            <a:r>
              <a:rPr lang="pl-PL" dirty="0" err="1"/>
              <a:t>sqlite_master</a:t>
            </a:r>
            <a:br>
              <a:rPr lang="pl-PL" dirty="0"/>
            </a:br>
            <a:r>
              <a:rPr lang="en-US" dirty="0"/>
              <a:t>('movie',)</a:t>
            </a:r>
            <a:r>
              <a:rPr lang="pl-PL" dirty="0"/>
              <a:t>          # zwraca w postaci </a:t>
            </a:r>
            <a:r>
              <a:rPr lang="pl-PL" dirty="0" err="1"/>
              <a:t>tupli</a:t>
            </a:r>
            <a:br>
              <a:rPr lang="pl-PL" dirty="0"/>
            </a:br>
            <a:r>
              <a:rPr lang="en-US" dirty="0"/>
              <a:t>res = </a:t>
            </a:r>
            <a:r>
              <a:rPr lang="en-US" dirty="0" err="1"/>
              <a:t>cur.execute</a:t>
            </a:r>
            <a:r>
              <a:rPr lang="en-US" dirty="0"/>
              <a:t>("SELECT name FROM </a:t>
            </a:r>
            <a:r>
              <a:rPr lang="en-US" dirty="0" err="1"/>
              <a:t>sqlite_master</a:t>
            </a:r>
            <a:r>
              <a:rPr lang="en-US" dirty="0"/>
              <a:t> WHERE name='spam'")</a:t>
            </a:r>
            <a:br>
              <a:rPr lang="pl-PL" dirty="0"/>
            </a:br>
            <a:r>
              <a:rPr lang="en-US" dirty="0" err="1"/>
              <a:t>res.fetchone</a:t>
            </a:r>
            <a:r>
              <a:rPr lang="en-US" dirty="0"/>
              <a:t>() is None</a:t>
            </a:r>
            <a:r>
              <a:rPr lang="pl-PL" dirty="0"/>
              <a:t> # albo </a:t>
            </a:r>
            <a:r>
              <a:rPr lang="pl-PL" dirty="0" err="1"/>
              <a:t>None</a:t>
            </a:r>
            <a:r>
              <a:rPr lang="pl-PL" dirty="0"/>
              <a:t> jeśli żadnego takiego rekordu nie ma</a:t>
            </a:r>
            <a:br>
              <a:rPr lang="pl-PL" dirty="0"/>
            </a:br>
            <a:r>
              <a:rPr lang="pl-PL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2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2D138-4592-23A0-8AFB-58DB43E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sqlite3 - 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41F7F1-1067-22A7-7A4F-C609400C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17899"/>
            <a:ext cx="11509112" cy="5337705"/>
          </a:xfrm>
        </p:spPr>
        <p:txBody>
          <a:bodyPr>
            <a:normAutofit/>
          </a:bodyPr>
          <a:lstStyle/>
          <a:p>
            <a:r>
              <a:rPr lang="pl-PL" dirty="0"/>
              <a:t>Biblioteka sqlite3 w prosty sposób pracuje z bazami </a:t>
            </a:r>
            <a:r>
              <a:rPr lang="pl-PL" dirty="0" err="1"/>
              <a:t>SQLite</a:t>
            </a:r>
            <a:r>
              <a:rPr lang="pl-PL" dirty="0"/>
              <a:t> – przykład z filmami:</a:t>
            </a:r>
            <a:br>
              <a:rPr lang="pl-PL" dirty="0"/>
            </a:br>
            <a:br>
              <a:rPr lang="pl-PL" dirty="0"/>
            </a:br>
            <a:r>
              <a:rPr lang="it-IT" dirty="0"/>
              <a:t>import sqlite3</a:t>
            </a:r>
            <a:br>
              <a:rPr lang="pl-PL" dirty="0"/>
            </a:br>
            <a:r>
              <a:rPr lang="it-IT" dirty="0"/>
              <a:t>con = sqlite3.connect("tutorial.db")</a:t>
            </a:r>
            <a:r>
              <a:rPr lang="pl-PL" dirty="0"/>
              <a:t> # połączenie z bazą na dysku</a:t>
            </a:r>
            <a:br>
              <a:rPr lang="pl-PL" dirty="0"/>
            </a:br>
            <a:r>
              <a:rPr lang="pl-PL" dirty="0" err="1"/>
              <a:t>cur</a:t>
            </a:r>
            <a:r>
              <a:rPr lang="pl-PL" dirty="0"/>
              <a:t> = </a:t>
            </a:r>
            <a:r>
              <a:rPr lang="pl-PL" dirty="0" err="1"/>
              <a:t>con.cursor</a:t>
            </a:r>
            <a:r>
              <a:rPr lang="pl-PL" dirty="0"/>
              <a:t>() # tworzy kursor dla danego połączenia</a:t>
            </a:r>
            <a:br>
              <a:rPr lang="pl-PL" dirty="0"/>
            </a:br>
            <a:r>
              <a:rPr lang="en-US" dirty="0" err="1"/>
              <a:t>cur.execute</a:t>
            </a:r>
            <a:r>
              <a:rPr lang="en-US" dirty="0"/>
              <a:t>("CREATE TABLE movie(title, year, score)")</a:t>
            </a:r>
            <a:r>
              <a:rPr lang="pl-PL" dirty="0"/>
              <a:t> # wykonuje polecenia SQL</a:t>
            </a:r>
            <a:br>
              <a:rPr lang="pl-PL" dirty="0"/>
            </a:br>
            <a:r>
              <a:rPr lang="en-US" dirty="0" err="1"/>
              <a:t>cur.execute</a:t>
            </a:r>
            <a:r>
              <a:rPr lang="en-US" dirty="0"/>
              <a:t>("""</a:t>
            </a:r>
            <a:br>
              <a:rPr lang="pl-PL" dirty="0"/>
            </a:br>
            <a:r>
              <a:rPr lang="en-US" dirty="0"/>
              <a:t>    INSERT INTO movie VALUES</a:t>
            </a:r>
            <a:br>
              <a:rPr lang="pl-PL" dirty="0"/>
            </a:br>
            <a:r>
              <a:rPr lang="en-US" dirty="0"/>
              <a:t>        ('Monty Python and the Holy Grail', 1975, 8.2),</a:t>
            </a:r>
            <a:br>
              <a:rPr lang="pl-PL" dirty="0"/>
            </a:br>
            <a:r>
              <a:rPr lang="en-US" dirty="0"/>
              <a:t>        ('And Now for Something Completely Different', 1971, 7.5)</a:t>
            </a:r>
            <a:br>
              <a:rPr lang="pl-PL" dirty="0"/>
            </a:br>
            <a:r>
              <a:rPr lang="en-US" dirty="0"/>
              <a:t>""")</a:t>
            </a:r>
            <a:r>
              <a:rPr lang="pl-PL" dirty="0"/>
              <a:t>  # to jeszcze nie zapisuje nic do pliku </a:t>
            </a:r>
            <a:r>
              <a:rPr lang="pl-PL" dirty="0" err="1"/>
              <a:t>tutorial.db</a:t>
            </a:r>
            <a:br>
              <a:rPr lang="pl-PL" dirty="0"/>
            </a:br>
            <a:r>
              <a:rPr lang="pl-PL" dirty="0" err="1"/>
              <a:t>con.commit</a:t>
            </a:r>
            <a:r>
              <a:rPr lang="pl-PL" dirty="0"/>
              <a:t>() # dopiero </a:t>
            </a:r>
            <a:r>
              <a:rPr lang="pl-PL" dirty="0" err="1"/>
              <a:t>commit</a:t>
            </a:r>
            <a:r>
              <a:rPr lang="pl-PL" dirty="0"/>
              <a:t> zapisuje do pliku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5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2D138-4592-23A0-8AFB-58DB43E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sqlite3 - 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41F7F1-1067-22A7-7A4F-C609400C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17899"/>
            <a:ext cx="11509112" cy="5337705"/>
          </a:xfrm>
        </p:spPr>
        <p:txBody>
          <a:bodyPr>
            <a:normAutofit/>
          </a:bodyPr>
          <a:lstStyle/>
          <a:p>
            <a:r>
              <a:rPr lang="pl-PL" dirty="0"/>
              <a:t>Biblioteka sqlite3 w prosty sposób pracuje z bazami </a:t>
            </a:r>
            <a:r>
              <a:rPr lang="pl-PL" dirty="0" err="1"/>
              <a:t>SQLite</a:t>
            </a:r>
            <a:r>
              <a:rPr lang="pl-PL" dirty="0"/>
              <a:t> – przykład z filmami:</a:t>
            </a:r>
            <a:br>
              <a:rPr lang="pl-PL" dirty="0"/>
            </a:br>
            <a:r>
              <a:rPr lang="pl-PL" dirty="0"/>
              <a:t># ... ciąg dalszy</a:t>
            </a:r>
            <a:br>
              <a:rPr lang="pl-PL" dirty="0"/>
            </a:br>
            <a:r>
              <a:rPr lang="en-US" dirty="0"/>
              <a:t>res = </a:t>
            </a:r>
            <a:r>
              <a:rPr lang="en-US" dirty="0" err="1"/>
              <a:t>cur.execute</a:t>
            </a:r>
            <a:r>
              <a:rPr lang="en-US" dirty="0"/>
              <a:t>("SELECT score FROM movie")</a:t>
            </a:r>
            <a:br>
              <a:rPr lang="pl-PL" dirty="0"/>
            </a:br>
            <a:r>
              <a:rPr lang="en-US" dirty="0" err="1"/>
              <a:t>res.fetchall</a:t>
            </a:r>
            <a:r>
              <a:rPr lang="en-US" dirty="0"/>
              <a:t>()</a:t>
            </a:r>
            <a:r>
              <a:rPr lang="pl-PL" dirty="0"/>
              <a:t> # </a:t>
            </a:r>
            <a:r>
              <a:rPr lang="pl-PL" dirty="0" err="1"/>
              <a:t>fetchall</a:t>
            </a:r>
            <a:r>
              <a:rPr lang="pl-PL" dirty="0"/>
              <a:t> zwraca pola ze </a:t>
            </a:r>
            <a:r>
              <a:rPr lang="pl-PL" dirty="0" err="1"/>
              <a:t>wszystkichj</a:t>
            </a:r>
            <a:r>
              <a:rPr lang="pl-PL" dirty="0"/>
              <a:t> rekordów w postaci listy </a:t>
            </a:r>
            <a:r>
              <a:rPr lang="pl-PL" dirty="0" err="1"/>
              <a:t>tupli</a:t>
            </a:r>
            <a:br>
              <a:rPr lang="pl-PL" dirty="0"/>
            </a:br>
            <a:r>
              <a:rPr lang="en-US" dirty="0"/>
              <a:t>[(8.2,), (7.5,)]</a:t>
            </a:r>
            <a:r>
              <a:rPr lang="pl-PL" dirty="0"/>
              <a:t> # oceny dwóch filmów które są w bazie</a:t>
            </a:r>
            <a:br>
              <a:rPr lang="pl-PL" dirty="0"/>
            </a:br>
            <a:r>
              <a:rPr lang="en-US" dirty="0"/>
              <a:t>data = [</a:t>
            </a:r>
            <a:br>
              <a:rPr lang="pl-PL" dirty="0"/>
            </a:br>
            <a:r>
              <a:rPr lang="en-US" dirty="0"/>
              <a:t>    ("Monty Python Live at the Hollywood Bowl", 1982, 7.9),</a:t>
            </a:r>
            <a:br>
              <a:rPr lang="pl-PL" dirty="0"/>
            </a:br>
            <a:r>
              <a:rPr lang="en-US" dirty="0"/>
              <a:t>    ("Monty Python's The Meaning of Life", 1983, 7.5),</a:t>
            </a:r>
            <a:br>
              <a:rPr lang="pl-PL" dirty="0"/>
            </a:br>
            <a:r>
              <a:rPr lang="en-US" dirty="0"/>
              <a:t>    ("Monty Python's Life of Brian", 1979, 8.0),</a:t>
            </a:r>
            <a:br>
              <a:rPr lang="pl-PL" dirty="0"/>
            </a:br>
            <a:r>
              <a:rPr lang="en-US" dirty="0"/>
              <a:t>]</a:t>
            </a:r>
            <a:r>
              <a:rPr lang="pl-PL" dirty="0"/>
              <a:t> # tworzę listę </a:t>
            </a:r>
            <a:r>
              <a:rPr lang="pl-PL" dirty="0" err="1"/>
              <a:t>tupli</a:t>
            </a:r>
            <a:r>
              <a:rPr lang="pl-PL" dirty="0"/>
              <a:t>, można je przekształcić na rekordy</a:t>
            </a:r>
            <a:br>
              <a:rPr lang="pl-PL" dirty="0"/>
            </a:br>
            <a:r>
              <a:rPr lang="en-US" dirty="0" err="1"/>
              <a:t>cur.executemany</a:t>
            </a:r>
            <a:r>
              <a:rPr lang="en-US" dirty="0"/>
              <a:t>("INSERT INTO movie VALUES(?, ?, ?)", data)</a:t>
            </a:r>
            <a:r>
              <a:rPr lang="pl-PL" dirty="0"/>
              <a:t> # </a:t>
            </a:r>
            <a:r>
              <a:rPr lang="pl-PL" dirty="0" err="1"/>
              <a:t>placeholdery</a:t>
            </a:r>
            <a:br>
              <a:rPr lang="pl-PL" dirty="0"/>
            </a:br>
            <a:r>
              <a:rPr lang="en-US" dirty="0" err="1"/>
              <a:t>con.commit</a:t>
            </a:r>
            <a:r>
              <a:rPr lang="en-US" dirty="0"/>
              <a:t>()  # Remember to commit the transaction after executing INSERT</a:t>
            </a:r>
          </a:p>
        </p:txBody>
      </p:sp>
    </p:spTree>
    <p:extLst>
      <p:ext uri="{BB962C8B-B14F-4D97-AF65-F5344CB8AC3E}">
        <p14:creationId xmlns:p14="http://schemas.microsoft.com/office/powerpoint/2010/main" val="29163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2D138-4592-23A0-8AFB-58DB43E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sqlite3 - 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41F7F1-1067-22A7-7A4F-C609400C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17899"/>
            <a:ext cx="11509112" cy="5337705"/>
          </a:xfrm>
        </p:spPr>
        <p:txBody>
          <a:bodyPr>
            <a:normAutofit/>
          </a:bodyPr>
          <a:lstStyle/>
          <a:p>
            <a:r>
              <a:rPr lang="pl-PL" dirty="0"/>
              <a:t>Biblioteka sqlite3 w prosty sposób pracuje z bazami </a:t>
            </a:r>
            <a:r>
              <a:rPr lang="pl-PL" dirty="0" err="1"/>
              <a:t>SQLite</a:t>
            </a:r>
            <a:r>
              <a:rPr lang="pl-PL" dirty="0"/>
              <a:t> – przykład z filmami:</a:t>
            </a:r>
            <a:br>
              <a:rPr lang="pl-PL" dirty="0"/>
            </a:br>
            <a:r>
              <a:rPr lang="pl-PL" dirty="0"/>
              <a:t># ... ciąg dalszy</a:t>
            </a:r>
            <a:br>
              <a:rPr lang="pl-PL" dirty="0"/>
            </a:br>
            <a:r>
              <a:rPr lang="en-US" dirty="0"/>
              <a:t>for row in </a:t>
            </a:r>
            <a:r>
              <a:rPr lang="en-US" dirty="0" err="1"/>
              <a:t>cur.execute</a:t>
            </a:r>
            <a:r>
              <a:rPr lang="en-US" dirty="0"/>
              <a:t>("SELECT year, title FROM movie ORDER BY year"):</a:t>
            </a:r>
            <a:br>
              <a:rPr lang="pl-PL" dirty="0"/>
            </a:br>
            <a:r>
              <a:rPr lang="en-US" dirty="0"/>
              <a:t>    print(row)</a:t>
            </a:r>
            <a:r>
              <a:rPr lang="pl-PL" dirty="0"/>
              <a:t> # to co zwraca</a:t>
            </a:r>
            <a:br>
              <a:rPr lang="pl-PL" dirty="0"/>
            </a:br>
            <a:r>
              <a:rPr lang="en-US" dirty="0"/>
              <a:t>(1971, 'And Now for Something Completely Different')</a:t>
            </a:r>
            <a:br>
              <a:rPr lang="pl-PL" dirty="0"/>
            </a:br>
            <a:r>
              <a:rPr lang="en-US" dirty="0"/>
              <a:t>(1975, 'Monty Python and the Holy Grail')</a:t>
            </a:r>
            <a:br>
              <a:rPr lang="pl-PL" dirty="0"/>
            </a:br>
            <a:r>
              <a:rPr lang="en-US" dirty="0"/>
              <a:t>(1979, "Monty Python's Life of Brian")</a:t>
            </a:r>
            <a:br>
              <a:rPr lang="pl-PL" dirty="0"/>
            </a:br>
            <a:r>
              <a:rPr lang="en-US" dirty="0"/>
              <a:t>(1982, 'Monty Python Live at the Hollywood Bowl')</a:t>
            </a:r>
            <a:br>
              <a:rPr lang="pl-PL" dirty="0"/>
            </a:br>
            <a:r>
              <a:rPr lang="en-US" dirty="0"/>
              <a:t>(1983, "Monty Python's The Meaning of Life")</a:t>
            </a:r>
          </a:p>
        </p:txBody>
      </p:sp>
    </p:spTree>
    <p:extLst>
      <p:ext uri="{BB962C8B-B14F-4D97-AF65-F5344CB8AC3E}">
        <p14:creationId xmlns:p14="http://schemas.microsoft.com/office/powerpoint/2010/main" val="421652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2D138-4592-23A0-8AFB-58DB43E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sqlite3 - 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41F7F1-1067-22A7-7A4F-C609400C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17899"/>
            <a:ext cx="11509112" cy="5337705"/>
          </a:xfrm>
        </p:spPr>
        <p:txBody>
          <a:bodyPr>
            <a:normAutofit/>
          </a:bodyPr>
          <a:lstStyle/>
          <a:p>
            <a:r>
              <a:rPr lang="pl-PL" dirty="0"/>
              <a:t>Biblioteka sqlite3 w prosty sposób pracuje z bazami </a:t>
            </a:r>
            <a:r>
              <a:rPr lang="pl-PL" dirty="0" err="1"/>
              <a:t>SQLite</a:t>
            </a:r>
            <a:r>
              <a:rPr lang="pl-PL" dirty="0"/>
              <a:t> – przykład z filmami:</a:t>
            </a:r>
            <a:br>
              <a:rPr lang="pl-PL" dirty="0"/>
            </a:br>
            <a:r>
              <a:rPr lang="pl-PL" dirty="0"/>
              <a:t># ... ciąg dalszy</a:t>
            </a:r>
            <a:br>
              <a:rPr lang="pl-PL" dirty="0"/>
            </a:br>
            <a:r>
              <a:rPr lang="en-US" dirty="0" err="1"/>
              <a:t>con.close</a:t>
            </a:r>
            <a:r>
              <a:rPr lang="en-US" dirty="0"/>
              <a:t>()</a:t>
            </a:r>
            <a:r>
              <a:rPr lang="pl-PL" dirty="0"/>
              <a:t> # możemy zamknąć połączenie i otworzyć nowe</a:t>
            </a:r>
            <a:br>
              <a:rPr lang="pl-PL" dirty="0"/>
            </a:br>
            <a:r>
              <a:rPr lang="en-US" dirty="0" err="1"/>
              <a:t>new_con</a:t>
            </a:r>
            <a:r>
              <a:rPr lang="en-US" dirty="0"/>
              <a:t> = sqlite3.connect("</a:t>
            </a:r>
            <a:r>
              <a:rPr lang="en-US" dirty="0" err="1"/>
              <a:t>tutorial.db</a:t>
            </a:r>
            <a:r>
              <a:rPr lang="en-US" dirty="0"/>
              <a:t>")</a:t>
            </a:r>
            <a:br>
              <a:rPr lang="pl-PL" dirty="0"/>
            </a:br>
            <a:r>
              <a:rPr lang="en-US" dirty="0" err="1"/>
              <a:t>new_cur</a:t>
            </a:r>
            <a:r>
              <a:rPr lang="en-US" dirty="0"/>
              <a:t> = </a:t>
            </a:r>
            <a:r>
              <a:rPr lang="en-US" dirty="0" err="1"/>
              <a:t>new_con.cursor</a:t>
            </a:r>
            <a:r>
              <a:rPr lang="en-US" dirty="0"/>
              <a:t>()</a:t>
            </a:r>
            <a:br>
              <a:rPr lang="pl-PL" dirty="0"/>
            </a:br>
            <a:r>
              <a:rPr lang="en-US" dirty="0"/>
              <a:t>res = </a:t>
            </a:r>
            <a:r>
              <a:rPr lang="en-US" dirty="0" err="1"/>
              <a:t>new_cur.execute</a:t>
            </a:r>
            <a:r>
              <a:rPr lang="en-US" dirty="0"/>
              <a:t>("SELECT title, year FROM movie ORDER BY score DESC")</a:t>
            </a:r>
            <a:br>
              <a:rPr lang="pl-PL" dirty="0"/>
            </a:br>
            <a:r>
              <a:rPr lang="en-US" dirty="0"/>
              <a:t>title, year = </a:t>
            </a:r>
            <a:r>
              <a:rPr lang="en-US" dirty="0" err="1"/>
              <a:t>res.fetchone</a:t>
            </a:r>
            <a:r>
              <a:rPr lang="en-US" dirty="0"/>
              <a:t>()</a:t>
            </a:r>
            <a:br>
              <a:rPr lang="pl-PL" dirty="0"/>
            </a:br>
            <a:r>
              <a:rPr lang="en-US" dirty="0"/>
              <a:t>print(</a:t>
            </a:r>
            <a:r>
              <a:rPr lang="en-US" dirty="0" err="1"/>
              <a:t>f'The</a:t>
            </a:r>
            <a:r>
              <a:rPr lang="en-US" dirty="0"/>
              <a:t> highest scoring Monty Python movie is {</a:t>
            </a:r>
            <a:r>
              <a:rPr lang="en-US" dirty="0" err="1"/>
              <a:t>title!r</a:t>
            </a:r>
            <a:r>
              <a:rPr lang="en-US" dirty="0"/>
              <a:t>}, released in {year}')</a:t>
            </a:r>
            <a:br>
              <a:rPr lang="pl-PL" dirty="0"/>
            </a:br>
            <a:r>
              <a:rPr lang="en-US" dirty="0"/>
              <a:t>The highest scoring Monty Python movie is 'Monty Python and the Holy Grail', released in 1975</a:t>
            </a:r>
          </a:p>
        </p:txBody>
      </p:sp>
    </p:spTree>
    <p:extLst>
      <p:ext uri="{BB962C8B-B14F-4D97-AF65-F5344CB8AC3E}">
        <p14:creationId xmlns:p14="http://schemas.microsoft.com/office/powerpoint/2010/main" val="180217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4ED4D-8632-D8BA-8F6E-C6955B6D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Placeholdery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EA22C9-B67B-3948-A8F7-16799F56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390343"/>
          </a:xfrm>
        </p:spPr>
        <p:txBody>
          <a:bodyPr/>
          <a:lstStyle/>
          <a:p>
            <a:r>
              <a:rPr lang="pl-PL" dirty="0"/>
              <a:t>W zadaniu z wyrażeniami regularnymi dane od użytkownika można było włączyć do stringa przez zwykłą konkatenację, np. "\w{" + </a:t>
            </a:r>
            <a:r>
              <a:rPr lang="pl-PL" dirty="0" err="1"/>
              <a:t>str</a:t>
            </a:r>
            <a:r>
              <a:rPr lang="pl-PL" dirty="0"/>
              <a:t>(x) + ",}"</a:t>
            </a:r>
          </a:p>
          <a:p>
            <a:r>
              <a:rPr lang="pl-PL" dirty="0"/>
              <a:t>Przy pracy z bazami danych nie robimy tak, ze względu na </a:t>
            </a:r>
            <a:r>
              <a:rPr lang="pl-PL" dirty="0" err="1"/>
              <a:t>SQLinjection</a:t>
            </a:r>
            <a:r>
              <a:rPr lang="pl-PL" dirty="0"/>
              <a:t> (formatowane stringi też </a:t>
            </a:r>
            <a:r>
              <a:rPr lang="pl-PL" dirty="0" err="1"/>
              <a:t>odpodają</a:t>
            </a:r>
            <a:r>
              <a:rPr lang="pl-PL" dirty="0"/>
              <a:t>)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Zamiast tego stosuje się </a:t>
            </a:r>
            <a:r>
              <a:rPr lang="pl-PL" dirty="0" err="1"/>
              <a:t>placeholdery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CBAF62-5467-22B6-DBE6-12E681DAA2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" y="4183738"/>
            <a:ext cx="11026629" cy="1331999"/>
          </a:xfrm>
          <a:prstGeom prst="rect">
            <a:avLst/>
          </a:prstGeom>
        </p:spPr>
      </p:pic>
      <p:sp>
        <p:nvSpPr>
          <p:cNvPr id="6" name="Znak „niedozwolone” 5">
            <a:extLst>
              <a:ext uri="{FF2B5EF4-FFF2-40B4-BE49-F238E27FC236}">
                <a16:creationId xmlns:a16="http://schemas.microsoft.com/office/drawing/2014/main" id="{F6891B06-25DC-0C46-BA7C-794A2EAF50D6}"/>
              </a:ext>
            </a:extLst>
          </p:cNvPr>
          <p:cNvSpPr/>
          <p:nvPr/>
        </p:nvSpPr>
        <p:spPr>
          <a:xfrm>
            <a:off x="5311739" y="3976433"/>
            <a:ext cx="1941815" cy="174660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2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3EC25-C82B-4554-00AE-0A1DB7B7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Placeholdery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A56591-4AAF-60B2-7AF7-355ED2E2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4744801"/>
          </a:xfrm>
        </p:spPr>
        <p:txBody>
          <a:bodyPr>
            <a:normAutofit/>
          </a:bodyPr>
          <a:lstStyle/>
          <a:p>
            <a:r>
              <a:rPr lang="pl-PL" dirty="0"/>
              <a:t>Funkcja </a:t>
            </a:r>
            <a:r>
              <a:rPr lang="pl-PL" dirty="0" err="1"/>
              <a:t>execute</a:t>
            </a:r>
            <a:r>
              <a:rPr lang="pl-PL" dirty="0"/>
              <a:t>(</a:t>
            </a:r>
            <a:r>
              <a:rPr lang="pl-PL" dirty="0" err="1"/>
              <a:t>sql</a:t>
            </a:r>
            <a:r>
              <a:rPr lang="pl-PL" dirty="0"/>
              <a:t>, </a:t>
            </a:r>
            <a:r>
              <a:rPr lang="pl-PL" dirty="0" err="1"/>
              <a:t>parameters</a:t>
            </a:r>
            <a:r>
              <a:rPr lang="pl-PL" dirty="0"/>
              <a:t>=(), /) ma jeden obowiązkowy parametr (pojedyncze polecenie </a:t>
            </a:r>
            <a:r>
              <a:rPr lang="pl-PL" dirty="0" err="1"/>
              <a:t>sql</a:t>
            </a:r>
            <a:r>
              <a:rPr lang="pl-PL" dirty="0"/>
              <a:t>) i jeden nieobowiązkowy: parametry</a:t>
            </a:r>
          </a:p>
          <a:p>
            <a:r>
              <a:rPr lang="pl-PL" dirty="0"/>
              <a:t>Funkcja </a:t>
            </a:r>
            <a:r>
              <a:rPr lang="pl-PL" dirty="0" err="1"/>
              <a:t>executemany</a:t>
            </a:r>
            <a:r>
              <a:rPr lang="pl-PL" dirty="0"/>
              <a:t>(</a:t>
            </a:r>
            <a:r>
              <a:rPr lang="pl-PL" dirty="0" err="1"/>
              <a:t>sql</a:t>
            </a:r>
            <a:r>
              <a:rPr lang="pl-PL" dirty="0"/>
              <a:t>, </a:t>
            </a:r>
            <a:r>
              <a:rPr lang="pl-PL" dirty="0" err="1"/>
              <a:t>parameters</a:t>
            </a:r>
            <a:r>
              <a:rPr lang="pl-PL" dirty="0"/>
              <a:t>, /) ma 2 obowiązkowe argumenty i wywołuje polecenie </a:t>
            </a:r>
            <a:r>
              <a:rPr lang="pl-PL" dirty="0" err="1"/>
              <a:t>sql</a:t>
            </a:r>
            <a:r>
              <a:rPr lang="pl-PL" dirty="0"/>
              <a:t> </a:t>
            </a:r>
            <a:r>
              <a:rPr lang="pl-PL" b="1" dirty="0"/>
              <a:t>wiele razy</a:t>
            </a:r>
            <a:r>
              <a:rPr lang="pl-PL" dirty="0"/>
              <a:t> dla każdego elementu z </a:t>
            </a:r>
            <a:r>
              <a:rPr lang="pl-PL" b="1" dirty="0"/>
              <a:t>listy</a:t>
            </a:r>
            <a:r>
              <a:rPr lang="pl-PL" dirty="0"/>
              <a:t> </a:t>
            </a:r>
            <a:r>
              <a:rPr lang="pl-PL" dirty="0" err="1"/>
              <a:t>parameters</a:t>
            </a:r>
            <a:endParaRPr lang="pl-PL" b="1" dirty="0"/>
          </a:p>
          <a:p>
            <a:r>
              <a:rPr lang="pl-PL" dirty="0"/>
              <a:t>Jeśli używamy ? jako </a:t>
            </a:r>
            <a:r>
              <a:rPr lang="pl-PL" dirty="0" err="1"/>
              <a:t>placeholderów</a:t>
            </a:r>
            <a:r>
              <a:rPr lang="pl-PL" dirty="0"/>
              <a:t>, </a:t>
            </a:r>
            <a:r>
              <a:rPr lang="pl-PL" dirty="0" err="1"/>
              <a:t>parameters</a:t>
            </a:r>
            <a:r>
              <a:rPr lang="pl-PL" dirty="0"/>
              <a:t> (albo element z listy </a:t>
            </a:r>
            <a:r>
              <a:rPr lang="pl-PL" dirty="0" err="1"/>
              <a:t>parameters</a:t>
            </a:r>
            <a:r>
              <a:rPr lang="pl-PL" dirty="0"/>
              <a:t>) musi być sekwencją, której długość odpowiada liczbie ?</a:t>
            </a:r>
          </a:p>
          <a:p>
            <a:r>
              <a:rPr lang="pl-PL" dirty="0"/>
              <a:t>Jeśli </a:t>
            </a:r>
            <a:r>
              <a:rPr lang="pl-PL" dirty="0" err="1"/>
              <a:t>placeholdery</a:t>
            </a:r>
            <a:r>
              <a:rPr lang="pl-PL" dirty="0"/>
              <a:t> mają nazwy, argument </a:t>
            </a:r>
            <a:r>
              <a:rPr lang="pl-PL" dirty="0" err="1"/>
              <a:t>parameters</a:t>
            </a:r>
            <a:r>
              <a:rPr lang="pl-PL" dirty="0"/>
              <a:t> może być słownikiem</a:t>
            </a:r>
          </a:p>
          <a:p>
            <a:r>
              <a:rPr lang="pl-PL" dirty="0"/>
              <a:t>/ oznacza koniec argumentów wyłącznie pozycyjnych (wykład 2, slajd 20)</a:t>
            </a:r>
          </a:p>
        </p:txBody>
      </p:sp>
    </p:spTree>
    <p:extLst>
      <p:ext uri="{BB962C8B-B14F-4D97-AF65-F5344CB8AC3E}">
        <p14:creationId xmlns:p14="http://schemas.microsoft.com/office/powerpoint/2010/main" val="10700493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</TotalTime>
  <Words>1525</Words>
  <Application>Microsoft Office PowerPoint</Application>
  <PresentationFormat>Panoramiczny</PresentationFormat>
  <Paragraphs>80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Sitka Heading</vt:lpstr>
      <vt:lpstr>Source Sans Pro</vt:lpstr>
      <vt:lpstr>3DFloatVTI</vt:lpstr>
      <vt:lpstr>Programowanie w Pythonie sqlite3, template, threading, collections, logging</vt:lpstr>
      <vt:lpstr>Czemu warto zamykać pliki</vt:lpstr>
      <vt:lpstr>Biblioteka sqlite3 - wprowadzenie</vt:lpstr>
      <vt:lpstr>Biblioteka sqlite3 - wprowadzenie</vt:lpstr>
      <vt:lpstr>Biblioteka sqlite3 - wprowadzenie</vt:lpstr>
      <vt:lpstr>Biblioteka sqlite3 - wprowadzenie</vt:lpstr>
      <vt:lpstr>Biblioteka sqlite3 - wprowadzenie</vt:lpstr>
      <vt:lpstr>Placeholdery</vt:lpstr>
      <vt:lpstr>Placeholdery</vt:lpstr>
      <vt:lpstr>Placeholdery - przykład</vt:lpstr>
      <vt:lpstr>Funkcja connect</vt:lpstr>
      <vt:lpstr>Różne funkcje biblioteki sqlite3</vt:lpstr>
      <vt:lpstr>Różne funkcje w klasie connection()</vt:lpstr>
      <vt:lpstr>Różne funkcje w klasie connection()</vt:lpstr>
      <vt:lpstr>Różne funkcje w klasie cursor()</vt:lpstr>
      <vt:lpstr>Prezentacja programu PowerPoint</vt:lpstr>
      <vt:lpstr>Używanie connection razem z with i try</vt:lpstr>
      <vt:lpstr>Uwagi o sqlite</vt:lpstr>
      <vt:lpstr>Jeszcze więcej formatowania stringów</vt:lpstr>
      <vt:lpstr>Jeszcze więcej formatowania stringów</vt:lpstr>
      <vt:lpstr>Wielowątkowość</vt:lpstr>
      <vt:lpstr>Biblioteka collections – kolejka dequeue</vt:lpstr>
      <vt:lpstr>Metody kolejki dequeue</vt:lpstr>
      <vt:lpstr>Przykład użycia kolejki dequeue</vt:lpstr>
      <vt:lpstr>Biblioteka collections</vt:lpstr>
      <vt:lpstr>Biblioteka logging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63</cp:revision>
  <dcterms:created xsi:type="dcterms:W3CDTF">2022-09-26T23:14:32Z</dcterms:created>
  <dcterms:modified xsi:type="dcterms:W3CDTF">2022-12-07T11:30:32Z</dcterms:modified>
</cp:coreProperties>
</file>