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7"/>
  </p:notesMasterIdLst>
  <p:sldIdLst>
    <p:sldId id="256" r:id="rId2"/>
    <p:sldId id="286" r:id="rId3"/>
    <p:sldId id="288" r:id="rId4"/>
    <p:sldId id="292" r:id="rId5"/>
    <p:sldId id="287" r:id="rId6"/>
    <p:sldId id="289" r:id="rId7"/>
    <p:sldId id="290" r:id="rId8"/>
    <p:sldId id="334" r:id="rId9"/>
    <p:sldId id="335" r:id="rId10"/>
    <p:sldId id="336" r:id="rId11"/>
    <p:sldId id="321" r:id="rId12"/>
    <p:sldId id="337" r:id="rId13"/>
    <p:sldId id="338" r:id="rId14"/>
    <p:sldId id="339" r:id="rId15"/>
    <p:sldId id="340" r:id="rId16"/>
    <p:sldId id="341" r:id="rId17"/>
    <p:sldId id="343" r:id="rId18"/>
    <p:sldId id="344" r:id="rId19"/>
    <p:sldId id="342" r:id="rId20"/>
    <p:sldId id="345" r:id="rId21"/>
    <p:sldId id="346" r:id="rId22"/>
    <p:sldId id="347" r:id="rId23"/>
    <p:sldId id="348" r:id="rId24"/>
    <p:sldId id="349" r:id="rId25"/>
    <p:sldId id="331" r:id="rId2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6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8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7.10345" units="1/cm"/>
          <inkml:channelProperty channel="Y" name="resolution" value="48" units="1/cm"/>
        </inkml:channelProperties>
      </inkml:inkSource>
      <inkml:timestamp xml:id="ts0" timeString="2021-06-12T09:43:22.43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0 695,'0'-25,"0"0,0 1,0-1,0 0,0 0,0 0,0 1,0-1,0 0,0 0,0 0,25-24,-25 24,0 0,0-25,25 26,0-1,-25-25,0 25,0 1,24 24,-24-25,0 50,0-1,0 1,0 0,0 0,25 0,0-25,-25 24,0 1,0 0,0 0,25 0,-25 0,25 24,-1-24,-24 25,0-26,25 1,-25 0,0 0,25-25,-25-25,25 0,-25 0,0 1,25 24,-25-25,0 0,24 0,-24 0,0 1,0-1,25 0,-25 0,25 25,-25-25,0 0,25 25,-25-24,0-1,25 25,-25-25,0 0,0 50,0 0,0 0,0 24,0-24,0 0,0 0,24 0,-24-1,0 1,0 0,0 0,25 0,-25-1,25-24,-25 25,0 0,0 0,25-25,-25 25,0-1,0 1</inkml:trace>
  <inkml:trace contextRef="#ctx0" brushRef="#br0" timeOffset="118943">744 273,'25'0,"0"0,25 0,-1 0,-24 0,0 0,0 0,-1 0,1 0,0 0</inkml:trace>
  <inkml:trace contextRef="#ctx0" brushRef="#br0" timeOffset="120555">769 521,'25'0,"0"0,24 0,-24 0,0 0,0 0,0 0,-1 0,1 0,0 0,0 0,0 0,-1 0,1 0</inkml:trace>
  <inkml:trace contextRef="#ctx0" brushRef="#br0" timeOffset="122057">1191 25,'0'25,"0"0,0 0,0-1,0 1,0 0,0 25,0-26,0 51,0-50,25 0,-25 24,0-24,0 0,0 0,0-1,0 1,0 0,0 0,0 0,0-1,0 1,0 0,24-25,1 0,0 0,0 0,0 0,-1 0,1 0,0 0,0 0,0 0,-1 0,-148 0</inkml:trace>
  <inkml:trace contextRef="#ctx0" brushRef="#br0" timeOffset="123915">1364 273,'0'25,"0"0,25-25,0 25,0 0,0 24,-1-49,1 0,-25 25,25-25</inkml:trace>
  <inkml:trace contextRef="#ctx0" brushRef="#br0" timeOffset="125715">1364 472,'25'0,"0"-25,0 0,-25 0,25 25,-25-24,24 24,1 0,-25-25,25 25,-25-25,25 25</inkml:trace>
  <inkml:trace contextRef="#ctx0" brushRef="#br0" timeOffset="127853">1687 0,'0'25,"0"0,0 0,0 0,0-1,0 1,0 0,0 0,0 24,25-49,-25 50,0-25,0 0,0 0,0-1,0 26,0-25,0 0,0-1,0 1,0 0,0 0,0 0,0-1,0 1,0 0,25-25,-25 25,24-25,26 0,-25 0,24-25,-24 25,0 0,25 0,-26-25,1 25,0 0,0-25,0 25,-1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7.10345" units="1/cm"/>
          <inkml:channelProperty channel="Y" name="resolution" value="48" units="1/cm"/>
        </inkml:channelProperties>
      </inkml:inkSource>
      <inkml:timestamp xml:id="ts0" timeString="2021-06-12T09:52:38.1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7 124,'0'49,"0"-24,0 25,0 24,0 0,0 1,0 24,0 25,0 25,0-50,0 25,0 50,0-25,0-1,0 51,0-1,0 50,0-49,0-26,0 51,0-1,0-25,0 1,0-26,50 26,-50-26,0 26,0-25,0-26,0 26,25 0,-1-26,-24-48,25-1,-25 0,25 50,25-75,-50 1,0-50,24 24,-24-24,0 0,0 0,0-1,0 1,0 0,25-25,0 0,25 0,-26 0,26 0,25 0,24-25,50 0,24 1,-24 24,99-25,-49 25,73-25,26-25,49 50,25-24,75-26,-75 50,25 0,-25 0,-25 0,25 0,-49 0,-26 0,-73 0,-1 0,-50 0,1 0,-25 0,74 25,-99-25,-49 0,-1 0,-49 25,0-25,-1 0,1 24,0-24,0 0,0 0,-1 0,1 0,25 0,-1 0,-24 0,25 0,-1 0,-24 0,0 0,0 0,0-24,-25-1,-25-25,0 1,0-1,0 0,1-24,24-1,-25-148,0 25,25-1,0 1,0-50,0-50,0 50,0-198,0 98,0 100,0-49,0 74,0 24,-25-74,-24 0,49 100,-25 49,0 49,25 1,0 24,0 1,-25 24,25-25,0-24,0 49,-25 25,25-25,0 0,0 1,0-1,-24 0,24 0,0 0,0 1,0-1,0 0,0 0,0 0,0-24,0 24,0-25,0 26,0-1,0-25,0 25,0 1,-25 24,-25 0,1 24,24-24,-25 0,-24 0,24 0,-49 25,0 0,-1 0,26-25,0 25,-26-25,-24 0,50 0,-25 0,24 0,1 0,0 0,-75 0,0 0,-50 24,-24 1,0 25,-25-25,0 24,-25-24,75 0,-1-25,26 25,-26-1,-24 1,24-25,26 25,24-25,0 0,0 0,-24 0,-1 0,0 0,75 0,-25 0,25 0,-25-25,25 25,-50-25,50 1,-1-1,-24 25,25-75,50 51,-26-1,26 0,24 0,-25 25,1-25,24 1,0 24,-25-25,1 25,24 0,25-25,-50 25,25 0,1 0,-1 0,0 0,0 0,0 0,1 0</inkml:trace>
  <inkml:trace contextRef="#ctx0" brushRef="#br0" timeOffset="5248">1123 297,'0'25,"0"0,0 24,0 26,0 24,0 0,0 25,0 50,25 0,0 24,0 0,0 1,-1 49,1-25,0 0,0 1,24 24,-49-25,0 0,0 25,0-99,0 25,25-1,-25 1,0-50,0-50,0 1,0 24,0-25,0-24,0 0,-25-1,25 1,0-25,0 24,0 1,0-25,0-1,0 26,0-25,0 0,0-1,0 1,0 0,0 0,0 0,0 24,0-24,0 0,0 0,0 0,0-1,0 1,0 0,0 0,25 24,-25-24</inkml:trace>
  <inkml:trace contextRef="#ctx0" brushRef="#br0" timeOffset="7906">2513 545,'0'75,"0"24,24 74,-24-24,0 75,0-1,0-25,0 50,0 75,0-75,0 25,0-100,0-24,0 25,0-75,0 99,0 1,25-26,-25-24,0-25,0-24,0 48,0-48,0-26,0 0,25 50,-25 50,0-25,0-25,0-25,0 25,25-49,-25-26,25 1,-25-25,0-1</inkml:trace>
  <inkml:trace contextRef="#ctx0" brushRef="#br0" timeOffset="10035">3951 496,'0'24,"0"51,25-1,0 75,0 74,-25-24,0 24,0-25,0-24,0 0,0 24,0 1,0-75,0 49,0 1,0-100,0 125,0 24,0-25,0-24,0 0,0-50,0 49,0-73,0-26,0 25,0-24,0-1,0-24,0-1,0-24,0 0,0 0,0-1,0 1,0 0,0 0,0 24,0-24,0 25,0-1,0 1,0-25,0 24,0 1,0-25,0 0,0 0,24-1,-24 1,0 25,0-25</inkml:trace>
  <inkml:trace contextRef="#ctx0" brushRef="#br0" timeOffset="12164">5439 223,'0'25,"0"-1,0 1,0 25,0 24,25 1,-25 24,0 0,0 99,0 1,25 99,-25-1,0 1,25 0,0-1,-25 26,0-26,0-123,0 24,0-74,0-24,0-1,0-25,0 100,0-100,0 26,0-26,0 0,0-24,0 0,0 24,0-49,0 0,0-1,0 1,0 0,0 0,0 24,0-24,0 25,0-25,0 24,0-24,0 0,0 0,0-1,0 1,0 0,0 0,24 0,-24-1,0 1,0 25,0-25,25 0,-25-1,0 1,0 0,0 0,0 0,0-1</inkml:trace>
  <inkml:trace contextRef="#ctx0" brushRef="#br0" timeOffset="14898">7 1364,'25'0,"25"0,-1 0,26 0,-1 0,0 0,26 0,73 0,-49 0,25 0,25 0,24 49,-24-49,24 0,-24 25,49 25,-24-25,-1-1,50-24,-49 0,-1 25,25 0,25-25,-99 0,99 0,-49 0,-26-25,-24 25,25 0,-1 0,26-49,74-1,-75 50,-49 0,-25 0,-50 0,26 0,-26 0,-49 0,24-25,75 0,-74 25,0 0,-1 0,1 0,-50-24,25 24,24 0,-24 0,0 0,0 0,24 0,-24 0,0 0,24 0,-24 0,0-25,50 0,-26 25,1 0,-1 0,1 0,0 0,-1 0,1 0,-25 0,24 0,-24-25,25 0,-26 25,1 0,0 0</inkml:trace>
  <inkml:trace contextRef="#ctx0" brushRef="#br0" timeOffset="17710">131 2430,'75'0,"98"0,26 0,-26 0,26 0,24-24,25-1,-25 25,1-25,98-25,-24-24,-1 74,1-25,0 25,-25 0,24 0,-24 0,0-25,-75 1,1 24,-1 0,-24 0,-25 0,-1 0,-23 0,-26 0,50 0,24 0,-49 0,50 49,-25-24,-50 0,0-25,-49 25,24-25,100 24,-25 1,-75-25,-74-74,25 74,49 0,-24 0,-1 0,1 0,-25 0,0 0,-1 0,1 0,0 0</inkml:trace>
  <inkml:trace contextRef="#ctx0" brushRef="#br0" timeOffset="20346">131 3671,'25'0,"0"0,24 0,26 0,24 0,0 0,50 0,-25 0,50 0,24 0,-24 0,-25 0,99 0,-50 0,25 0,-24 0,-1 0,-24 0,24 0,-24 0,-25 0,24 0,-24 0,0 0,25 0,24 0,-74 0,50 0,-25 0,-25 0,0 0,25 0,24 0,26 0,-51 0,26 0,0 0,-50 0,0 0,-50 0,-49 0,0 0,-25-25,0-25,49 50,51 0,-26 0,0 0,-49 0,25 0,-25 0,24 0,26 0,-26 0,-24 0,0 0,25 0,-26 0,1 0,0 0,25 0,-26 0,26 0,-25 0,24 0,1 0,0 0,-26 0,26 0,-25 0,0 0,-1 0,1 0,25 0,-50-25,49 25,-24 0,0 0,0 0,0 0,-1 0</inkml:trace>
  <inkml:trace contextRef="#ctx0" brushRef="#br0" timeOffset="23133">7424 4812,'-25'0,"-25"0,1 0,-1 0,1 0,-26 0,1 0,-1 0,-24 0,0 0,0 0,-25 0,24 0,1 0,25 0,-25 0,49 0,-24 24,-1-24,1 0,-1 0,1 0,0 0,-26 0,1 0,0 25,24-25,-24 0,-50 0,50 0,50 0,-51 25,-48-25,23 0,1 0,-24 0,24 0,24 0,-24 0,75 0,-75 0,25 0,-100-50,25 26,26 24,48-50,1 50,25-25,-1 0,-49-24,0 49,25-25,49 0,26 0,-1 25,25-24,0-26,-50 50,1 0,-26 25,-49 0,-49 24,49-24,-25 0,50-25,24 25,-24-1,49 1,25-25,1 0,-51 0,50 0,-24 0,-1 25,25-25,-24 0,-1 0,1 25,-1-25,0 0,26 0,-1 0,0 0,0 0,0 0,1 0,-1 0,0 0,0 0,0-25,1 25,-1 0,0 0,0 0,0 0,0 0,1 0,-1 0,0 0,0 0,0 0,1 0,-1 0,0 0,0 0</inkml:trace>
  <inkml:trace contextRef="#ctx0" brushRef="#br0" timeOffset="32269">9681 173,'0'50,"0"74,0 49,0 51,-25 98,0-74,1-49,-1-26,25-98,0-26,-25-49,25 25,0 0,25-25,24 0,1 0,0 0,-1 0,-24 0,50 0,-51 0,26 0,-25 0,24 0,-24 0,0 0</inkml:trace>
  <inkml:trace contextRef="#ctx0" brushRef="#br0" timeOffset="33537">10202 843,'25'0,"24"0,51 0,-51 0,1 25,-25-25,-1 0,1 0,0 0,-25 24</inkml:trace>
  <inkml:trace contextRef="#ctx0" brushRef="#br0" timeOffset="34397">10376 1066,'24'0,"1"0,-25-25,25 25,0 0,24 0,-24 0,0 0,0 0,0 0,-1 0,1 0,0 0,0 0</inkml:trace>
  <inkml:trace contextRef="#ctx0" brushRef="#br0" timeOffset="35722">10946 496,'0'24,"0"1,0 0,0 0,0 0,0-1,-25 1,25 25,0-25,0-1,0 26,0 24,0-49,0 0,0 0,0 0,0 0,0-1,0 1,0 0,0 0,0-50,0 0,25 25,0 0,0 0,0 0,24 0,-24 0,0 0,0 0,-25 25,24 0,-24 0,0 24,0-24,0 25,0-26,0 1,0 0,0 25,-24-50,24 24,-25-24,0 25,0 0,-24 0,24 0,-25-1,50 1,-50-25,26 25,-1-25,0 0,0 0,0 0</inkml:trace>
  <inkml:trace contextRef="#ctx0" brushRef="#br0" timeOffset="38017">10946 496,'25'0,"0"0,0 0,-1 0,1 0,0 0,0 0,0 0,24 0,-24 0,0 0,0 0,-1 0,1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7.10345" units="1/cm"/>
          <inkml:channelProperty channel="Y" name="resolution" value="48" units="1/cm"/>
        </inkml:channelProperties>
      </inkml:inkSource>
      <inkml:timestamp xml:id="ts0" timeString="2021-06-12T09:53:28.89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4418 2748,'0'-24,"0"-1,0-25,0 25,0 1,0-26,-25 0,-25-24,-24-1,24-49,-24 50,0-50,-26-25,1 25,-50 0,50-25,0 0,-25-24,0-26,0 51,-25-1,-25 25,26 0,-1 74,49 0,-24 26,25-26,-25 25,0-24,0-1,-25 25,50 0,0 1,24-1,-24 25,-50 0,50 0,0 0,25 0,-1 0,1 0,24 0,1 0,-1 0,0 0,26 0,-1 0,0 0,0 0,0 0,0 0,-24 0,-1 25,25-1,1-24,-1 25,0-25,0 0,25 25,-25-25,25 25,-24-25,-1 0,0 0,25 25,-25-25,25 24,-25-24,1 25,24 0,0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7.10345" units="1/cm"/>
          <inkml:channelProperty channel="Y" name="resolution" value="48" units="1/cm"/>
        </inkml:channelProperties>
      </inkml:inkSource>
      <inkml:timestamp xml:id="ts0" timeString="2021-06-12T09:53:32.18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1265,'25'0,"24"0,-24 0,0 0,25 0,-26 0,26 0,0 0,-1 0,-24 0,49 0,-24 0,0 0,24 0,-24 0,-1 0,26-25,-1 0,1 25,-1-24,0-1,-24 25,24-25,1 25,-1 0,1-50,-26 25,26 1,-1-1,0 0,1-25,49-74,-50 25,-24 25,24-1,-49 26,25-26,-50 51,49-26,-49 0,50-24,-25 49,-25-24,25-1,24 25,-49 0,0 1,0-1,25 25,-25-25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7.10345" units="1/cm"/>
          <inkml:channelProperty channel="Y" name="resolution" value="48" units="1/cm"/>
        </inkml:channelProperties>
      </inkml:inkSource>
      <inkml:timestamp xml:id="ts0" timeString="2021-06-12T09:53:34.74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1811 2853,'0'-25,"0"-49,-49-51,-1-23,-24-51,-26-98,-24-26,0 1,25 49,-25 0,50 50,-1 74,-24 0,49 99,1 1,-26-1,1 1,-1 24,1 0,24 25,-24-25,0 25,-1 0,50 0,1 0,-1 0,0 0,0 0,0 0,25 25,0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3-01-18T10:49:42.7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22509 6075 0,'30'-29'296,"-1"29"-280,0 0 0,1-29-1,-1 29-15,-29-30 32,29 30-17,1-29 1,-1 29-16,-29-29 15,0-1-15,29 30 16,1-29-16,-30-1 16,29 30-16,-29-29 0,29 29 15,1-29 17,-30-1-17,29 30-15,0-29 16,-29 0-16,30 29 15,-30-30-15,29 1 16,-29 88 250,0-30-251,0 0-15,0 1 16,0-1-16,0 30 16,0 0-16,0-1 15,0 1-15,0 0 16,0-1-16,0 1 0,0-30 15,0 30-15,0-30 16,0 1 0,0-1-16,0 30 15,0-30 1,0 30 0,0-30-16,0 30 15,0-30-15,0 30 16,0 0-16,0-30 15,0 30 1,0-30-16,0 1 16,0-1-1,0 0 1,0 1 0,0-1 15,0 0-16,0 1 1</inkml:trace>
  <inkml:trace contextRef="#ctx0" brushRef="#br0" timeOffset="2591.56">24211 7690 0,'30'0'203,"-1"-30"-187,0-28-16,30-1 15,-30 0-15,30-29 16,0 59 0,-30-30-16,-29 30 15,30-1-15,-1 1 16,0 29 0,1-29-16,-30-1 15,29 30-15,0-29 16,-29 0-16,30-1 15,-30 1 1,29 29 140,0 29-140,-29 1-16,30-1 16,-1 30-16,-29-30 15,0 0 1,0 1-16,0 28 15,0-28-15,0-1 0,0 1 16,0-1 0,0 0-16,0 1 15,0-1-15,0 0 0,0 1 16,0-1 0,0 30-1,0-30 1,0 0-16,0 1 31,0-1-31,0 0 31,0 1 47,0-1-78,0 1 63,0-1-47,0 0 30,0 1-46,0-1 16,0 0 0,0 1-1,0-1-15,0 0 32,0 1-32,0-1 15,0 0 1,0 1-16,0-1 15,0 0 17</inkml:trace>
  <inkml:trace contextRef="#ctx0" brushRef="#br0" timeOffset="4300.49">26090 9304 0,'58'0'140,"-28"0"-140,-30-29 32,58 29-32,-28-30 0,28 30 15,-28 0-15,-1-58 16,30 58-16,-30-30 16,-29 1-16,29 29 15,1-29-15,-30-1 16,29 30-16,1-29 15,-1 29 110,-29 29-46,29 1-79,-29-1 15,0 0 16,30-29-31,-30 30 16,29 28-16,0 1 0,-29 0 16,30 0-16,-1-1 15,-29 1-15,29 0 0,-29-1 16,0-28-16,0-1 16,30 30-16,-30-1 15,0 1-15,29 0 16,0 0-16,-29-1 0,0 30 31,0-58-31,0-1 16,0 0-1,0 1-15,0-1 32,0 0-32,0 1 15,0-1 1,0 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7.10345" units="1/cm"/>
          <inkml:channelProperty channel="Y" name="resolution" value="48" units="1/cm"/>
        </inkml:channelProperties>
      </inkml:inkSource>
      <inkml:timestamp xml:id="ts0" timeString="2021-06-12T10:15:12.2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301 0,'0'25,"0"0,-24-25,24 25,-25-1,25 1,0 0,-25-25,25 50,0-26,-25 1,0 0,25 0,-24 0,24-1,0 1,-25 25,0-25,25-1,0 1,0 0,-25-25,25 25,0 25,0-26,-25 1,25 25,-24-25,24 49,0-49,0 0,0 24,0-24,0 0,0 0,0 24,0 1,0-1,0-24,0 25,0-1,0-24,0 25,0-1,0 51,0-51,0 26,0-26,0-24,0 25,0-25,0 24,0-24,24 25,-24-1,0-24,25 0,-25 24,25-49,-25 25,25 25,0-25,-25-1,24 26,1-25,0 0,-25-1,25 26,0 0,-25-26,0-48,0 48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7.10345" units="1/cm"/>
          <inkml:channelProperty channel="Y" name="resolution" value="48" units="1/cm"/>
        </inkml:channelProperties>
      </inkml:inkSource>
      <inkml:timestamp xml:id="ts0" timeString="2021-06-12T10:15:15.76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 0,'25'25,"0"24,0 1,-1-1,1 26,0-26,0 26,0-1,-25-24,24 0,1 24,0 0,-25-49,0 50,0-51,0 26,25 0,-25-1,25 26,-25-26,0-24,0 25,0-1,0 1,0 24,0-24,0 24,0-24,-25 24,25-24,-25-25,25 24,-25 1,0 0,1 24,-1 0,0-24,25 0,0-1,-50 1,26 24,24-24,-25-25,0 24,25 1,-25-50,25 25,-25-25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3-01-18T10:56:18.8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12414 6046 0,'29'0'203,"1"0"-203,-1-29 16,30-1-16,-30 1 16,0 29-1,-29-29 1,30-1-16,-1 30 15,0-29-15,1-1 16,-1 30-16,0-29 16,-29 0-16,59-30 15,-30 59 1,1-29-16,-1-1 16,0 30-1,-29-29 16,30 29-31,-1-29 16,-29-1-16,29 30 0,1-29 16,-1 29-16,30 0 15,-30-29-15,30-1 32,-30 1-32,1 0 15,-1 29 1,0 0-16,1 0 15,-1 0 1,0 0 0,1 0-1,-1 0-15,0 0 32,1 0-17,-30-30 79,29 30-94,0 0 16,1 0-1,-1 0-15,0 0 16,30 0-1,-30 0 1,1 0-16,-1 0 16,1 0-16,-1 0 15,0 0 1,1 0-16,-1 0 31,-29-29-15,29 29-1,1-30-15,-1 1 16,0 0 0,1-1-1,-30 1-15,29 29 16,0-29 0,1 29-16,-1 0 15,0 0 1,1 0-16,-30-30 47,0 1-32,29 0 1,-29-1-16,0 1 16,29 29-16,1-59 15,-30 30-15,29 0 16,-29-1-1,0 1-15,0-1 16,0-28 15,0 28-15,-29 1-16,-1 29 16,30-29-16,-29-1 15,0 1 1,-1 29-1,30-29-15,-58-1 16,28 30-16,1 0 16,-30 0-16,30 0 15,-30 0-15,30-29 16,0 29-16,-30 0 16,30 0-16,-30 0 15,29 0-15,1 0 16,-30 0-16,1 0 0,28 0 31,1 0-31,0 0 16,-1 0-16,1 0 15,0 0-15,-1 0 16,1 0 0,0 0-1,-1 0-15,1 0 16,0 0-16,-30 0 15,30 0-15,-30 0 16,29 0-16,1 0 16,-30 0-16,30 0 15,-30 0 1,30 0-16,0 0 16,-30 0-16,30 0 0,-30 0 15,30 0 1,-1 0-16,1 0 15,0 0-15,-1 0 16,1 0 0,0 0-1,-1 0 1,1 0-16,0 0 16,-1 0-1,1 0 1,-30 29-16,-29 1 31,29-1-15,30 0-16,-30-29 15,30 0-15,0 0 16,-1 0 0,1 0-1,0 0-15,29 30 16,-59-1-16,30-29 15,-1 29-15,1-29 16,0 0-16,-1 30 16,1-30-16,-1 0 15,1 0-15,0 0 16,-1 0 0,30 29 62,0 0 15,0 1-77,0-1-16,0 1 16,-29-30-16,29 29 15,0 0 1,0 1-16,0-1 16,0 0-1,0 1 79,0-1-47,0 0-47,0 30 31,0-30-31,0 1 16,0-1-1,0 0-15,0 1 16,0-1-16,0 1 0,29 28 16,-29-28-1,30 28 1,-1-28-16,0-1 0,1 30 15,-30-30-15,29 0 16,1-29-16,-30 30 16,29-30-16,-29 29 15,0 0-15,29-29 0,1 30 16,-30-1-16,29-29 16,0 30-16,1-30 15,-30 29-15,29 0 16,-29 1-1,29-1-15,1-29 16,-1 29 0,0 1-1,1-30-15,-1 0 32,0 0-17,1 0 1,-1 0 62,0 0-62,1 0 46,-1 0-46,0 0 62,1 0 0,-1 0-31,1 0 0,-1 0-32,0-30 63,1 30 1</inkml:trace>
  <inkml:trace contextRef="#ctx0" brushRef="#br0" timeOffset="14309.64">12707 6193 0,'30'0'281,"-30"29"157,0 0-407,0 1-15,0-1-16,0 0 31,29 1-16,-29-1 1,0 1 15,0-1 1,0 0-17,0 1 1,0-1-1,0 0-15,0 1 157,29-30-64,1 0-30,-30-30 31,0 1-63,0 0-15,0-1-1,0 1 1,29 0-16,0 29 15,1-30-15,-30 1 16,0-1-16,0 1 47,0 0-31,29 29 218,0 0-234,1 0 31,-1 0 32,0 0-63,-29 29 15,30-29-15,-1 29 16,-29 1-16,29-30 16,1 29-16,-1 1 15,-29-1 1,30-29-16,-1 29 15,-29 1-15,29-30 63,1 0-63,-1 29 47,-29 0-47,29-29 15,1 0-15,-1 0 32,0 0-32,1 0 15,-1 0 1,0 0 0,1 0-1,-1 0-15,0 0 16,1 0-1,-30-29 17,29 29-17,-29-29-15,29-1 0,1 30 32,-30-29-32,29 0 15,0-1-15,-29 1 16,30-1-16,-30 1 15,0 0 1,0-1-16,0 1 16,0 0-1,-30 29 298,1 0-298,-30 0 17,30 0 30,0 0-31,-1 0-15,1 29 47,29 0-32,0 1-16,0-1 1,0 0 15,0 1-15,-29-30 0,29 29-1,0 1 16,0-1 1,0 0 15,0 1-16,0-1 0,29 0 78,-29 1-93,59-30-16,-30 29 16,-29 0-16,59-29 15,-1 0-15,-28 0 16,-1 0-16,30 0 16,-30 0-16,1 0 15,-1 0 1,0 0-16,1 0 15,-1 0 1,0 0-16,1 0 47,-1 0-16,0 0-15,1 0-1,-30-29 1,29 29 0,-29-29-16,0-1 0,0 1 31,0 0-15,0-1-1,0 1-15,0 0 16,29-30-1,-29 29 1,30-28-16,-30 28 0,0 1 16,0 0 15,0-1-31,0 1 31,0 0 47,0-1-46,0 60 218,0-1-250,0 0 46,0 1-30,0-1 62,0 0-78,0 1 31,0-1 1,0 0 15,0 1-16,0-1-31,29-29 15,0 30 1,1-1-16,-1-29 16,0 0-16,1 0 265,-1 0-218,1 0-16,-1 0-31,0 0 32,1 0-17,-30-29 32,0-1-31,0 1-1,0-1 1,0 1 0,0 0-16,0-1 62,0 1 1,0 0 15,0-1-63,0 1 1,0 0 0,0-1-1,0 1 32,0 58 422,29 30-469,0-30 16,-29 1-16,0 28 0,0-28 15,0-1 1,0 0 15,0 1-15,0-1-16,0 1 109,0-1-109,0 0 16,30-29 62,-1 0-31,0 0-32,1 0 1,-1 0 0,-29-29-16,29 0 15,1-30 1,-1 29-16,-29 1 15,29-30-15,1 1 16,-30-1-16,0 0 16,0 1-16,0 28 15,0 1 1,0 0-16,0-1 16,0 1-16,0-1 15,0 1 16,0 0-31,0-1 16,0 1 0,29 29 93,0 0-93,1 0-16,-1 0 47,0 0-32,-29 29 1,30-29-16,-1 30 15,-29-1-15,29-29 16,1 0-16,-30 29 0,0 1 16,0-1-1,0 1 1,0-1-16,29-29 16,-29 29-16,30-29 15,-1 0-15,0 30 16,1-1-1,-30 30-15,29-59 0,-29 29 16,0 0-16,29-29 16,1 0-16,-30 30 15,0-1 1,0 0-16,0 1 16,0-1-16,0 0 15,0 1 48,0-1-48,29-29 63,0 0-31,-29-29-31,0-1-16,0-28 16,0-1-16,0 0 15,0 1-15,0-30 16,0 58-16,0-28 15,0 28-15,0 1 16,0-1-16,0 1 31,0 0-31,0-1 16,0 1-16,0 0 16,0-1 155,30 1-155,-1 29-16,-29-29 0,29-1 16,1 30-16,-1-29 31,0 29-31,1-29 16,-1 29-16,0 0 15,1 0 1,-1 0-1,0 0-15,1 0 16,-1 0 0,1 0-1,-30 29 267,0 0-282,0 1 15,0-1 1,0 0-1,29 30 32,0-30-47,-29 1 16,30 28-16,-1 1 16,-29 0-16,29 0 0,1-30 15,-30 30 1,29-30-16,-29 0 15,0 1-15,0-1 16,0 0 0,29 1 31,-29-1-47,30-29 15,-30 29 1,29-29-16,0 0 15,1 0 1,-1 0-16,0 0 16,1 0 15,-1 0 0,-29-29-31,29 0 16,1-1-16,-30 1 15,0 0-15,0-30 16,0 30-16,0-1 16,0-28-1,0 28 17,0 1-17,0 0-15,0-1 16,0 1-16,0-1 15,0 1 17,0 0-17,0-1 1,0 1 0,0 0-16,0-1 31,0 1-31,-30 0 78,1 29-62,0 0-16,-1 0 15,1 0 32,0 0-31,-1 0-1,1 0 1,0 0 0,-1 0-1,1 0-15,0 0 16,-1 0-16,1 0 15,0 0 1,-1 0 0</inkml:trace>
  <inkml:trace contextRef="#ctx0" brushRef="#br0" timeOffset="21543.11">16493 5811 0,'29'0'344,"1"0"-313,-1 0-31,0 0 16,1 0 0,-1 0-16,1 0 15,-1 0 63,0 0-62,1 0-16,-1 0 16,0 0-1,1 0 1,-30 29 62,0 1-31,0-1-16,0 30 16,0-30-31,0 1 46,0-1-46,29 0 15,-29 1 0,29-30-31,-29 29 16,0 0-1,30 1 17,-1-30-1,-29 29 16,0 0-47,29 1 15,-29-1 1,0-58 203,0-1-219,0 1 15,0 0 17,0-1-17,0 1 17,0 0-32,0-1 78,0 1-47,0 0 0,0-1 63,0 1-94,0 0 109,0-1-93,0 60 421,0-1-390,30 0 0,-1-29 16,0 0-48,30 0-15,-59 30 438,0-1-438,29 0 15,-29 1 1,0-1 0,0 0-16,0 1 15,30-1 1,-30 0 31,29-29-32,-29 30-15,29-1 0,1-29 16,-1 0 0,0 0-16,1 0 15,-1 0 95,1 0-95,-1 0 1,0 0 15,1 0-15,-30-29-1,29 29-15,-29-30 16,0 1-16,0 0 16,0-1-1,0 1 1,29 0 15,-29-1-31,0 1 16,0 0-16,0-1 31,0 1-31,0 0 16,0-1-1,0 1-15,0-1 32,0 1-17,0 0-15,0-1 16,0 1-1,0 58 110,0 1-109,0-1 0,0 0-1,0 1 1,0-1 0,0 1-16,0-1 15,0 0 1,0 1-1,0-1 1,0 0 0,0 1-16,0-1 15,30 0-15,-30 1 32,0-1-17,0 0-15,0 1 16,0-1-16,0 0 15,29-29 48,0 0 187,1 0-219,-30-29-31,0 0 0,0-1 31,0 1-31,29 29 16,-29-29-16,0-1 63,0 1-48,0 0 16,0-1-15,29 30-16,-29-29 31,0 0-15,30 29 15,-30-30-15,0 1-1,0 0 1,0-1 31,0 1-31,0-1 15,0 1 63,0 0-94,0-1 109,0 60 125,0-1-218,0 0-16,0 1 31,0-1-15,0 1-16,0-1 31,0 0-15,0 1 15,0-1 0,0 0 16,0 1 31,0-1-78,0 0 31,0 1 16,0-1-31,29-29 281,0 0-250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4A576-C056-41A7-B049-E37AF3EC6AB5}" type="datetimeFigureOut">
              <a:rPr lang="pl-PL" smtClean="0"/>
              <a:t>18.01.2023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F654CE-2C3D-4F1D-A30A-8BED5E2373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1310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January 18,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838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January 18,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7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January 18,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2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January 18,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5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January 18,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3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January 18,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5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January 18,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5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January 18,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612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January 18,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January 18,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8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January 18,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4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January 18,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37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litedatascience.com/keras-tutorial-deep-learning-in-pyth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60837962/confusion-about-keras-model-call-vs-call-vs-predict-methods?fbclid=IwAR0wAIRHfSa2o6-qriOgLp64lfXhNtLr8kk8f9jF9Q67_hdgJVvjzM5MBW8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nowledgehut.com/blog/data-science/pytorch-vs-tensorflow" TargetMode="External"/><Relationship Id="rId2" Type="http://schemas.openxmlformats.org/officeDocument/2006/relationships/hyperlink" Target="https://elitedatascience.com/keras-tutorial-deep-learning-in-pyth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ctivestate.com/resources/quick-reads/what-is-a-keras-model/" TargetMode="External"/><Relationship Id="rId4" Type="http://schemas.openxmlformats.org/officeDocument/2006/relationships/hyperlink" Target="https://medium.com/@ianormy/convolution-filters-4971820e851f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7.xml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8.xml"/><Relationship Id="rId4" Type="http://schemas.openxmlformats.org/officeDocument/2006/relationships/image" Target="../media/image1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9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98AD51-805D-BDA0-08B4-2808EE9E2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73" y="549275"/>
            <a:ext cx="12344401" cy="1534160"/>
          </a:xfrm>
        </p:spPr>
        <p:txBody>
          <a:bodyPr wrap="square" anchor="ctr">
            <a:normAutofit/>
          </a:bodyPr>
          <a:lstStyle/>
          <a:p>
            <a:r>
              <a:rPr lang="pl-PL" sz="4800" dirty="0"/>
              <a:t>Programowanie w </a:t>
            </a:r>
            <a:r>
              <a:rPr lang="pl-PL" sz="4800" dirty="0" err="1"/>
              <a:t>Pythonie</a:t>
            </a:r>
            <a:br>
              <a:rPr lang="pl-PL" sz="4800" dirty="0"/>
            </a:br>
            <a:r>
              <a:rPr lang="pl-PL" sz="4800" dirty="0"/>
              <a:t>Wstęp do sieci neuronowych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2DE5DB4-7C6F-C8FE-AADE-83322B537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530225"/>
            <a:ext cx="4498976" cy="984885"/>
          </a:xfrm>
        </p:spPr>
        <p:txBody>
          <a:bodyPr anchor="ctr">
            <a:normAutofit/>
          </a:bodyPr>
          <a:lstStyle/>
          <a:p>
            <a:pPr algn="r"/>
            <a:r>
              <a:rPr lang="pl-PL" dirty="0">
                <a:solidFill>
                  <a:schemeClr val="tx1">
                    <a:alpha val="60000"/>
                  </a:schemeClr>
                </a:solidFill>
              </a:rPr>
              <a:t>Łukasz Mioduszewski, UKSW 2022</a:t>
            </a:r>
          </a:p>
        </p:txBody>
      </p:sp>
      <p:pic>
        <p:nvPicPr>
          <p:cNvPr id="16" name="Picture 3" descr="Neon — ozdobny okrąg 3W">
            <a:extLst>
              <a:ext uri="{FF2B5EF4-FFF2-40B4-BE49-F238E27FC236}">
                <a16:creationId xmlns:a16="http://schemas.microsoft.com/office/drawing/2014/main" id="{4D286319-78D2-2CE2-E23C-3259AD47F4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214" b="7015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82448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AF1C07-FC9F-C621-3D56-E15DDDE76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Biblioteka </a:t>
            </a:r>
            <a:r>
              <a:rPr lang="pl-PL" dirty="0" err="1"/>
              <a:t>Keras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B9F261-24AC-B8C0-946E-C73CD7E80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438383"/>
            <a:ext cx="11090274" cy="5419618"/>
          </a:xfrm>
        </p:spPr>
        <p:txBody>
          <a:bodyPr>
            <a:normAutofit/>
          </a:bodyPr>
          <a:lstStyle/>
          <a:p>
            <a:r>
              <a:rPr lang="pl-PL" dirty="0"/>
              <a:t>Wymagania:</a:t>
            </a:r>
          </a:p>
          <a:p>
            <a:pPr lvl="1"/>
            <a:r>
              <a:rPr lang="en-US" dirty="0"/>
              <a:t>Python 3+</a:t>
            </a:r>
          </a:p>
          <a:p>
            <a:pPr lvl="1"/>
            <a:r>
              <a:rPr lang="en-US" dirty="0"/>
              <a:t>SciPy </a:t>
            </a:r>
            <a:r>
              <a:rPr lang="pl-PL" dirty="0"/>
              <a:t>z</a:t>
            </a:r>
            <a:r>
              <a:rPr lang="en-US" dirty="0"/>
              <a:t> NumPy</a:t>
            </a:r>
          </a:p>
          <a:p>
            <a:pPr lvl="1"/>
            <a:r>
              <a:rPr lang="en-US" dirty="0"/>
              <a:t>Matplotlib</a:t>
            </a:r>
            <a:r>
              <a:rPr lang="pl-PL" dirty="0"/>
              <a:t> (tylko do rysowania, niekonieczny)</a:t>
            </a:r>
          </a:p>
          <a:p>
            <a:r>
              <a:rPr lang="pl-PL" dirty="0"/>
              <a:t>Instalacja przez pip:</a:t>
            </a:r>
            <a:br>
              <a:rPr lang="pl-PL" dirty="0"/>
            </a:br>
            <a:r>
              <a:rPr lang="pl-PL" dirty="0"/>
              <a:t>	pip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tensorflow</a:t>
            </a:r>
            <a:r>
              <a:rPr lang="pl-PL" dirty="0"/>
              <a:t> # zwykle wystarczy</a:t>
            </a:r>
            <a:br>
              <a:rPr lang="pl-PL" dirty="0"/>
            </a:br>
            <a:r>
              <a:rPr lang="pl-PL" dirty="0"/>
              <a:t>	pip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keras</a:t>
            </a:r>
            <a:r>
              <a:rPr lang="pl-PL" dirty="0"/>
              <a:t>            # jeśli nie, to jeszcze to</a:t>
            </a:r>
          </a:p>
          <a:p>
            <a:r>
              <a:rPr lang="pl-PL" dirty="0"/>
              <a:t>Instalacja przez </a:t>
            </a:r>
            <a:r>
              <a:rPr lang="pl-PL" dirty="0" err="1"/>
              <a:t>Anacondę</a:t>
            </a:r>
            <a:r>
              <a:rPr lang="pl-PL" dirty="0"/>
              <a:t>: </a:t>
            </a:r>
            <a:r>
              <a:rPr lang="pl-PL" dirty="0">
                <a:hlinkClick r:id="rId2"/>
              </a:rPr>
              <a:t>https://elitedatascience.com/keras-tutorial-deep-learning-in-python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18687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B6179D-0566-66F2-7188-0F6BF5BF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Początek skryptu</a:t>
            </a:r>
          </a:p>
        </p:txBody>
      </p:sp>
      <p:graphicFrame>
        <p:nvGraphicFramePr>
          <p:cNvPr id="4" name="Group 14">
            <a:extLst>
              <a:ext uri="{FF2B5EF4-FFF2-40B4-BE49-F238E27FC236}">
                <a16:creationId xmlns:a16="http://schemas.microsoft.com/office/drawing/2014/main" id="{B3876019-3587-8FFF-1ABB-BDEAEB1EF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027947"/>
              </p:ext>
            </p:extLst>
          </p:nvPr>
        </p:nvGraphicFramePr>
        <p:xfrm>
          <a:off x="441789" y="1881275"/>
          <a:ext cx="11650894" cy="3620939"/>
        </p:xfrm>
        <a:graphic>
          <a:graphicData uri="http://schemas.openxmlformats.org/drawingml/2006/table">
            <a:tbl>
              <a:tblPr/>
              <a:tblGrid>
                <a:gridCol w="699799">
                  <a:extLst>
                    <a:ext uri="{9D8B030D-6E8A-4147-A177-3AD203B41FA5}">
                      <a16:colId xmlns:a16="http://schemas.microsoft.com/office/drawing/2014/main" val="3990719787"/>
                    </a:ext>
                  </a:extLst>
                </a:gridCol>
                <a:gridCol w="10951095">
                  <a:extLst>
                    <a:ext uri="{9D8B030D-6E8A-4147-A177-3AD203B41FA5}">
                      <a16:colId xmlns:a16="http://schemas.microsoft.com/office/drawing/2014/main" val="308071220"/>
                    </a:ext>
                  </a:extLst>
                </a:gridCol>
              </a:tblGrid>
              <a:tr h="201429">
                <a:tc gridSpan="2"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keras_CNN_example</a:t>
                      </a:r>
                      <a:r>
                        <a:rPr kumimoji="0" lang="en-US" altLang="pl-P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.py</a:t>
                      </a:r>
                    </a:p>
                  </a:txBody>
                  <a:tcPr marL="41477" marR="41477" marT="41477" marB="41477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819179"/>
                  </a:ext>
                </a:extLst>
              </a:tr>
              <a:tr h="3241249"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endParaRPr kumimoji="0" lang="en-US" altLang="pl-P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  <a:endParaRPr kumimoji="0" lang="pl-PL" altLang="pl-P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8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9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10</a:t>
                      </a:r>
                      <a:endParaRPr kumimoji="0" lang="en-US" altLang="pl-P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1477" marR="82954" marT="207386" marB="207386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import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numpy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as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np</a:t>
                      </a: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np.random.seed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(123)  # for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reproducibility</a:t>
                      </a: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from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keras.models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import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Sequential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#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sequential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neural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network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from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keras.layers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import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Dense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Dropout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Activation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Flatten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#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usual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layers</a:t>
                      </a: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from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keras.layers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import Convolution2D, MaxPooling2D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# to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train on image data</a:t>
                      </a: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from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keras.utils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import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np_utils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#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some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utilities</a:t>
                      </a: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1477" marR="165909" marT="207386" marB="207386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90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372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B6179D-0566-66F2-7188-0F6BF5BF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Ładowanie bazy danych do uczenia sieci</a:t>
            </a:r>
          </a:p>
        </p:txBody>
      </p:sp>
      <p:graphicFrame>
        <p:nvGraphicFramePr>
          <p:cNvPr id="4" name="Group 14">
            <a:extLst>
              <a:ext uri="{FF2B5EF4-FFF2-40B4-BE49-F238E27FC236}">
                <a16:creationId xmlns:a16="http://schemas.microsoft.com/office/drawing/2014/main" id="{B3876019-3587-8FFF-1ABB-BDEAEB1EF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902808"/>
              </p:ext>
            </p:extLst>
          </p:nvPr>
        </p:nvGraphicFramePr>
        <p:xfrm>
          <a:off x="441789" y="1881275"/>
          <a:ext cx="11650894" cy="3620939"/>
        </p:xfrm>
        <a:graphic>
          <a:graphicData uri="http://schemas.openxmlformats.org/drawingml/2006/table">
            <a:tbl>
              <a:tblPr/>
              <a:tblGrid>
                <a:gridCol w="699799">
                  <a:extLst>
                    <a:ext uri="{9D8B030D-6E8A-4147-A177-3AD203B41FA5}">
                      <a16:colId xmlns:a16="http://schemas.microsoft.com/office/drawing/2014/main" val="3990719787"/>
                    </a:ext>
                  </a:extLst>
                </a:gridCol>
                <a:gridCol w="10951095">
                  <a:extLst>
                    <a:ext uri="{9D8B030D-6E8A-4147-A177-3AD203B41FA5}">
                      <a16:colId xmlns:a16="http://schemas.microsoft.com/office/drawing/2014/main" val="308071220"/>
                    </a:ext>
                  </a:extLst>
                </a:gridCol>
              </a:tblGrid>
              <a:tr h="201429">
                <a:tc gridSpan="2"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keras_CNN_example</a:t>
                      </a:r>
                      <a:r>
                        <a:rPr kumimoji="0" lang="en-US" altLang="pl-P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.py</a:t>
                      </a:r>
                    </a:p>
                  </a:txBody>
                  <a:tcPr marL="41477" marR="41477" marT="41477" marB="41477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819179"/>
                  </a:ext>
                </a:extLst>
              </a:tr>
              <a:tr h="3241249"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endParaRPr kumimoji="0" lang="en-US" altLang="pl-P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  <a:endParaRPr kumimoji="0" lang="pl-PL" altLang="pl-P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8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9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10</a:t>
                      </a:r>
                      <a:endParaRPr kumimoji="0" lang="en-US" altLang="pl-P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1477" marR="82954" marT="207386" marB="207386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import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numpy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as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np</a:t>
                      </a: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np.random.seed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(123)  # for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reproducibility</a:t>
                      </a: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from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keras.models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import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Sequential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#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sequential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neural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network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from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keras.layers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import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Dense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Dropout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Activation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Flatten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#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usual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layers</a:t>
                      </a: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from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keras.layers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import Convolution2D, MaxPooling2D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# to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train on image data</a:t>
                      </a: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from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keras.utils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import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np_utils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#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some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utilities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from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keras.datasets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import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mnist</a:t>
                      </a: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Load pre-shuffled MNIST data into train and test sets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X_train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y_train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), (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X_test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y_test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 =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mnist.load_data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</a:p>
                  </a:txBody>
                  <a:tcPr marL="41477" marR="165909" marT="207386" marB="207386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90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287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B6179D-0566-66F2-7188-0F6BF5BF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Ładowanie bazy danych do uczenia sieci</a:t>
            </a:r>
          </a:p>
        </p:txBody>
      </p:sp>
      <p:graphicFrame>
        <p:nvGraphicFramePr>
          <p:cNvPr id="4" name="Group 14">
            <a:extLst>
              <a:ext uri="{FF2B5EF4-FFF2-40B4-BE49-F238E27FC236}">
                <a16:creationId xmlns:a16="http://schemas.microsoft.com/office/drawing/2014/main" id="{B3876019-3587-8FFF-1ABB-BDEAEB1EF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0345"/>
              </p:ext>
            </p:extLst>
          </p:nvPr>
        </p:nvGraphicFramePr>
        <p:xfrm>
          <a:off x="441789" y="1881275"/>
          <a:ext cx="11650894" cy="4976725"/>
        </p:xfrm>
        <a:graphic>
          <a:graphicData uri="http://schemas.openxmlformats.org/drawingml/2006/table">
            <a:tbl>
              <a:tblPr/>
              <a:tblGrid>
                <a:gridCol w="699799">
                  <a:extLst>
                    <a:ext uri="{9D8B030D-6E8A-4147-A177-3AD203B41FA5}">
                      <a16:colId xmlns:a16="http://schemas.microsoft.com/office/drawing/2014/main" val="3990719787"/>
                    </a:ext>
                  </a:extLst>
                </a:gridCol>
                <a:gridCol w="10951095">
                  <a:extLst>
                    <a:ext uri="{9D8B030D-6E8A-4147-A177-3AD203B41FA5}">
                      <a16:colId xmlns:a16="http://schemas.microsoft.com/office/drawing/2014/main" val="308071220"/>
                    </a:ext>
                  </a:extLst>
                </a:gridCol>
              </a:tblGrid>
              <a:tr h="521857">
                <a:tc gridSpan="2"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keras_CNN_example</a:t>
                      </a:r>
                      <a:r>
                        <a:rPr kumimoji="0" lang="en-US" altLang="pl-P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.py</a:t>
                      </a:r>
                    </a:p>
                  </a:txBody>
                  <a:tcPr marL="41477" marR="41477" marT="41477" marB="41477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819179"/>
                  </a:ext>
                </a:extLst>
              </a:tr>
              <a:tr h="4454868"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endParaRPr kumimoji="0" lang="en-US" altLang="pl-P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  <a:endParaRPr kumimoji="0" lang="pl-PL" altLang="pl-P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8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9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10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11</a:t>
                      </a:r>
                      <a:endParaRPr kumimoji="0" lang="en-US" altLang="pl-P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1477" marR="82954" marT="207386" marB="207386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import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numpy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as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np</a:t>
                      </a: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np.random.seed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(123)  # for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reproducibility</a:t>
                      </a: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from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keras.models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import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Sequential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#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sequential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neural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network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from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keras.layers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import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Dense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Dropout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Activation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Flatten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#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usual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layers</a:t>
                      </a: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from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keras.layers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import Convolution2D, MaxPooling2D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# to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train on image data</a:t>
                      </a: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from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keras.utils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import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np_utils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#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some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utilities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from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keras.datasets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import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mnist</a:t>
                      </a: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Load pre-shuffled MNIST data into train and test sets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X_train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y_train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), (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X_test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y_test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 =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mnist.load_data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print( X_train.shape )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# 60k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samples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each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is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a 28x28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black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-and-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white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image</a:t>
                      </a:r>
                      <a:endParaRPr kumimoji="0" lang="fr-FR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(60000, 28, 28)</a:t>
                      </a: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X_train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to dane do treningu,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y_train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to poprawne wyniki dla tych danych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X_test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to dane testujące sieć,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y_test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to pożądany wynik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1477" marR="165909" marT="207386" marB="207386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90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32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B6179D-0566-66F2-7188-0F6BF5BF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Ładowanie bazy danych do uczenia sieci</a:t>
            </a:r>
          </a:p>
        </p:txBody>
      </p:sp>
      <p:graphicFrame>
        <p:nvGraphicFramePr>
          <p:cNvPr id="4" name="Group 14">
            <a:extLst>
              <a:ext uri="{FF2B5EF4-FFF2-40B4-BE49-F238E27FC236}">
                <a16:creationId xmlns:a16="http://schemas.microsoft.com/office/drawing/2014/main" id="{B3876019-3587-8FFF-1ABB-BDEAEB1EF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027523"/>
              </p:ext>
            </p:extLst>
          </p:nvPr>
        </p:nvGraphicFramePr>
        <p:xfrm>
          <a:off x="441789" y="1881275"/>
          <a:ext cx="11650894" cy="4976725"/>
        </p:xfrm>
        <a:graphic>
          <a:graphicData uri="http://schemas.openxmlformats.org/drawingml/2006/table">
            <a:tbl>
              <a:tblPr/>
              <a:tblGrid>
                <a:gridCol w="699799">
                  <a:extLst>
                    <a:ext uri="{9D8B030D-6E8A-4147-A177-3AD203B41FA5}">
                      <a16:colId xmlns:a16="http://schemas.microsoft.com/office/drawing/2014/main" val="3990719787"/>
                    </a:ext>
                  </a:extLst>
                </a:gridCol>
                <a:gridCol w="10951095">
                  <a:extLst>
                    <a:ext uri="{9D8B030D-6E8A-4147-A177-3AD203B41FA5}">
                      <a16:colId xmlns:a16="http://schemas.microsoft.com/office/drawing/2014/main" val="308071220"/>
                    </a:ext>
                  </a:extLst>
                </a:gridCol>
              </a:tblGrid>
              <a:tr h="521857">
                <a:tc gridSpan="2"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keras_CNN_example</a:t>
                      </a:r>
                      <a:r>
                        <a:rPr kumimoji="0" lang="en-US" altLang="pl-P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.py</a:t>
                      </a:r>
                    </a:p>
                  </a:txBody>
                  <a:tcPr marL="41477" marR="41477" marT="41477" marB="41477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819179"/>
                  </a:ext>
                </a:extLst>
              </a:tr>
              <a:tr h="4454868"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endParaRPr kumimoji="0" lang="en-US" altLang="pl-P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  <a:endParaRPr kumimoji="0" lang="pl-PL" altLang="pl-P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8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9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10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13</a:t>
                      </a:r>
                      <a:endParaRPr kumimoji="0" lang="en-US" altLang="pl-P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1477" marR="82954" marT="207386" marB="207386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import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numpy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as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np</a:t>
                      </a: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np.random.seed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(123)  # for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reproducibility</a:t>
                      </a: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from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keras.models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import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Sequential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#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sequential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neural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network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from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keras.layers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import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Dense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Dropout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Activation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Flatten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#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usual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layers</a:t>
                      </a: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from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keras.layers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import Convolution2D, MaxPooling2D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# to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train on image data</a:t>
                      </a: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from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keras.utils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import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np_utils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#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some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utilities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from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keras.datasets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import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mnist</a:t>
                      </a: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Load pre-shuffled MNIST data into train and test sets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X_train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y_train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), (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X_test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y_test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 =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mnist.load_data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print( X_train.shape )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# 60k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samples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each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is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a 28x28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black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-and-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white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image</a:t>
                      </a:r>
                      <a:endParaRPr kumimoji="0" lang="fr-FR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(60000, 28, 28)</a:t>
                      </a: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from matplotlib import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pyplot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as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plt</a:t>
                      </a: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plt.imshow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X_train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[0])</a:t>
                      </a:r>
                    </a:p>
                  </a:txBody>
                  <a:tcPr marL="41477" marR="165909" marT="207386" marB="207386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90211"/>
                  </a:ext>
                </a:extLst>
              </a:tr>
            </a:tbl>
          </a:graphicData>
        </a:graphic>
      </p:graphicFrame>
      <p:pic>
        <p:nvPicPr>
          <p:cNvPr id="5" name="Obraz 4">
            <a:extLst>
              <a:ext uri="{FF2B5EF4-FFF2-40B4-BE49-F238E27FC236}">
                <a16:creationId xmlns:a16="http://schemas.microsoft.com/office/drawing/2014/main" id="{6B61202C-EFF0-5E43-71D6-CD8F8C251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0" y="5153025"/>
            <a:ext cx="17145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859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B6179D-0566-66F2-7188-0F6BF5BF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Preprocessing</a:t>
            </a:r>
            <a:r>
              <a:rPr lang="pl-PL" dirty="0"/>
              <a:t> </a:t>
            </a:r>
            <a:r>
              <a:rPr lang="pl-PL" dirty="0" err="1"/>
              <a:t>inputu</a:t>
            </a:r>
            <a:endParaRPr lang="pl-PL" dirty="0"/>
          </a:p>
        </p:txBody>
      </p:sp>
      <p:graphicFrame>
        <p:nvGraphicFramePr>
          <p:cNvPr id="4" name="Group 14">
            <a:extLst>
              <a:ext uri="{FF2B5EF4-FFF2-40B4-BE49-F238E27FC236}">
                <a16:creationId xmlns:a16="http://schemas.microsoft.com/office/drawing/2014/main" id="{B3876019-3587-8FFF-1ABB-BDEAEB1EF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246111"/>
              </p:ext>
            </p:extLst>
          </p:nvPr>
        </p:nvGraphicFramePr>
        <p:xfrm>
          <a:off x="441789" y="1881275"/>
          <a:ext cx="11650894" cy="4976725"/>
        </p:xfrm>
        <a:graphic>
          <a:graphicData uri="http://schemas.openxmlformats.org/drawingml/2006/table">
            <a:tbl>
              <a:tblPr/>
              <a:tblGrid>
                <a:gridCol w="699799">
                  <a:extLst>
                    <a:ext uri="{9D8B030D-6E8A-4147-A177-3AD203B41FA5}">
                      <a16:colId xmlns:a16="http://schemas.microsoft.com/office/drawing/2014/main" val="3990719787"/>
                    </a:ext>
                  </a:extLst>
                </a:gridCol>
                <a:gridCol w="10951095">
                  <a:extLst>
                    <a:ext uri="{9D8B030D-6E8A-4147-A177-3AD203B41FA5}">
                      <a16:colId xmlns:a16="http://schemas.microsoft.com/office/drawing/2014/main" val="308071220"/>
                    </a:ext>
                  </a:extLst>
                </a:gridCol>
              </a:tblGrid>
              <a:tr h="521857">
                <a:tc gridSpan="2"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keras_CNN_example</a:t>
                      </a:r>
                      <a:r>
                        <a:rPr kumimoji="0" lang="en-US" altLang="pl-P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.py</a:t>
                      </a:r>
                    </a:p>
                  </a:txBody>
                  <a:tcPr marL="41477" marR="41477" marT="41477" marB="41477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819179"/>
                  </a:ext>
                </a:extLst>
              </a:tr>
              <a:tr h="4454868"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  <a:endParaRPr kumimoji="0" lang="pl-PL" altLang="pl-P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17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18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19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20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27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28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29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30</a:t>
                      </a:r>
                      <a:endParaRPr kumimoji="0" lang="en-US" altLang="pl-P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1477" marR="82954" marT="207386" marB="207386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tensorflow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must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know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how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many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channes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there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are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so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the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last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dimension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should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be the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number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of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channels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(in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this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case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, one)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X_train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X_train.reshape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X_train.shape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[0], 28, 28, 1)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X_test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X_test.reshape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X_test.shape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[0], 28, 28, 1)</a:t>
                      </a: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print( X_train.shape 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(60000, 28, 28, 1)</a:t>
                      </a: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X_train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X_train.astype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('float32')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#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input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data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must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be float32</a:t>
                      </a: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X_test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X_test.astype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('float32')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X_train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/= 255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#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input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data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must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be in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range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from 0 to 1</a:t>
                      </a: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X_test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/= 255</a:t>
                      </a: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1477" marR="165909" marT="207386" marB="207386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90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504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B6179D-0566-66F2-7188-0F6BF5BF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Preprocessing</a:t>
            </a:r>
            <a:r>
              <a:rPr lang="pl-PL" dirty="0"/>
              <a:t> </a:t>
            </a:r>
            <a:r>
              <a:rPr lang="pl-PL" dirty="0" err="1"/>
              <a:t>outputu</a:t>
            </a:r>
            <a:endParaRPr lang="pl-PL" dirty="0"/>
          </a:p>
        </p:txBody>
      </p:sp>
      <p:graphicFrame>
        <p:nvGraphicFramePr>
          <p:cNvPr id="4" name="Group 14">
            <a:extLst>
              <a:ext uri="{FF2B5EF4-FFF2-40B4-BE49-F238E27FC236}">
                <a16:creationId xmlns:a16="http://schemas.microsoft.com/office/drawing/2014/main" id="{B3876019-3587-8FFF-1ABB-BDEAEB1EF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119494"/>
              </p:ext>
            </p:extLst>
          </p:nvPr>
        </p:nvGraphicFramePr>
        <p:xfrm>
          <a:off x="441788" y="1881275"/>
          <a:ext cx="11750211" cy="4976725"/>
        </p:xfrm>
        <a:graphic>
          <a:graphicData uri="http://schemas.openxmlformats.org/drawingml/2006/table">
            <a:tbl>
              <a:tblPr/>
              <a:tblGrid>
                <a:gridCol w="705764">
                  <a:extLst>
                    <a:ext uri="{9D8B030D-6E8A-4147-A177-3AD203B41FA5}">
                      <a16:colId xmlns:a16="http://schemas.microsoft.com/office/drawing/2014/main" val="3990719787"/>
                    </a:ext>
                  </a:extLst>
                </a:gridCol>
                <a:gridCol w="11044447">
                  <a:extLst>
                    <a:ext uri="{9D8B030D-6E8A-4147-A177-3AD203B41FA5}">
                      <a16:colId xmlns:a16="http://schemas.microsoft.com/office/drawing/2014/main" val="308071220"/>
                    </a:ext>
                  </a:extLst>
                </a:gridCol>
              </a:tblGrid>
              <a:tr h="521857">
                <a:tc gridSpan="2"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keras_CNN_example</a:t>
                      </a:r>
                      <a:r>
                        <a:rPr kumimoji="0" lang="en-US" altLang="pl-P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.py</a:t>
                      </a:r>
                    </a:p>
                  </a:txBody>
                  <a:tcPr marL="41477" marR="41477" marT="41477" marB="41477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819179"/>
                  </a:ext>
                </a:extLst>
              </a:tr>
              <a:tr h="4454868"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  <a:endParaRPr kumimoji="0" lang="pl-PL" altLang="pl-P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17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18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19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20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27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28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29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30</a:t>
                      </a:r>
                      <a:endParaRPr kumimoji="0" lang="en-US" altLang="pl-P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1477" marR="82954" marT="207386" marB="207386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tensorflow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must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know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how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many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channes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there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are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so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the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last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dimension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should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be the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number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of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channels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(in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this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case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, one)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X_train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X_train.reshape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X_train.shape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[0], 28, 28, 1)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X_test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X_test.reshape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X_test.shape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[0], 28, 28, 1)</a:t>
                      </a: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print( X_train.shape 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(60000, 28, 28, 1)</a:t>
                      </a: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X_train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X_train.astype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('float32')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#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input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data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must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be float32</a:t>
                      </a: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X_test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X_test.astype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('float32')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X_train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/= 255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#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input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data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must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be in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range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from 0 to 1</a:t>
                      </a: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X_test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/= 255</a:t>
                      </a: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print( y_train[:10] 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[5 0 4 1 9 2 1 3 1 4]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#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y_train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tells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which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digit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is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showed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in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every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picture</a:t>
                      </a: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Convert 1-dimensional class arrays to 10-dimensional class matrices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Y_train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np_utils.to_categorical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y_train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, 10)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Y_test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np_utils.to_categorical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y_test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, 10)</a:t>
                      </a: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print( Y_train.shape )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</a:t>
                      </a:r>
                      <a:r>
                        <a:rPr kumimoji="0" lang="fr-FR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(60000, 10)</a:t>
                      </a: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1477" marR="165909" marT="207386" marB="207386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90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16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9CEDD9-295E-4336-CB89-11FFFD167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Konwolucja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747E38A-C02C-E04D-B60C-AC0CAE264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8" y="1408364"/>
            <a:ext cx="11090274" cy="3979625"/>
          </a:xfrm>
        </p:spPr>
        <p:txBody>
          <a:bodyPr/>
          <a:lstStyle/>
          <a:p>
            <a:r>
              <a:rPr lang="pl-PL" dirty="0" err="1"/>
              <a:t>Konwolucja</a:t>
            </a:r>
            <a:r>
              <a:rPr lang="pl-PL" dirty="0"/>
              <a:t> pomiędzy obrazkiem a filtrem/jądrem </a:t>
            </a:r>
            <a:r>
              <a:rPr lang="pl-PL" dirty="0" err="1"/>
              <a:t>konwolucji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/>
              <a:t>(</a:t>
            </a:r>
            <a:r>
              <a:rPr lang="pl-PL" dirty="0" err="1"/>
              <a:t>convolution</a:t>
            </a:r>
            <a:r>
              <a:rPr lang="pl-PL" dirty="0"/>
              <a:t> </a:t>
            </a:r>
            <a:r>
              <a:rPr lang="pl-PL" dirty="0" err="1"/>
              <a:t>kernel</a:t>
            </a:r>
            <a:r>
              <a:rPr lang="pl-PL" dirty="0"/>
              <a:t>/</a:t>
            </a:r>
            <a:r>
              <a:rPr lang="pl-PL" dirty="0" err="1"/>
              <a:t>filter</a:t>
            </a:r>
            <a:r>
              <a:rPr lang="pl-PL" dirty="0"/>
              <a:t>, tak jak te okna Hanninga albo </a:t>
            </a:r>
            <a:r>
              <a:rPr lang="pl-PL" dirty="0" err="1"/>
              <a:t>Blackmana</a:t>
            </a:r>
            <a:r>
              <a:rPr lang="pl-PL" dirty="0"/>
              <a:t>)</a:t>
            </a:r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g to wyjściowy obraz, f to wejściowy obraz, w to filtr</a:t>
            </a:r>
          </a:p>
          <a:p>
            <a:endParaRPr lang="pl-PL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B40A6F6-4FC1-3A23-22E1-ED87A1876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70" y="2427055"/>
            <a:ext cx="9355423" cy="139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5FC720D-E381-AD8A-2ED2-264D9BA01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70" y="4286250"/>
            <a:ext cx="100012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876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9CEDD9-295E-4336-CB89-11FFFD167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Konwolucja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1116C85-C3B4-ADD4-95AC-EBA0B6C96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431" y="-30824"/>
            <a:ext cx="4488569" cy="685800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8A936174-F71A-8CEA-5338-F141D0F3B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76" y="1442235"/>
            <a:ext cx="61912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FFCEC28-C16B-F581-EFD5-2A8CBF656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88" y="4163227"/>
            <a:ext cx="614362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001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B6179D-0566-66F2-7188-0F6BF5BF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Architektura sieci</a:t>
            </a:r>
          </a:p>
        </p:txBody>
      </p:sp>
      <p:graphicFrame>
        <p:nvGraphicFramePr>
          <p:cNvPr id="4" name="Group 14">
            <a:extLst>
              <a:ext uri="{FF2B5EF4-FFF2-40B4-BE49-F238E27FC236}">
                <a16:creationId xmlns:a16="http://schemas.microsoft.com/office/drawing/2014/main" id="{B3876019-3587-8FFF-1ABB-BDEAEB1EF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048277"/>
              </p:ext>
            </p:extLst>
          </p:nvPr>
        </p:nvGraphicFramePr>
        <p:xfrm>
          <a:off x="441788" y="1881275"/>
          <a:ext cx="11750211" cy="4976725"/>
        </p:xfrm>
        <a:graphic>
          <a:graphicData uri="http://schemas.openxmlformats.org/drawingml/2006/table">
            <a:tbl>
              <a:tblPr/>
              <a:tblGrid>
                <a:gridCol w="705764">
                  <a:extLst>
                    <a:ext uri="{9D8B030D-6E8A-4147-A177-3AD203B41FA5}">
                      <a16:colId xmlns:a16="http://schemas.microsoft.com/office/drawing/2014/main" val="3990719787"/>
                    </a:ext>
                  </a:extLst>
                </a:gridCol>
                <a:gridCol w="11044447">
                  <a:extLst>
                    <a:ext uri="{9D8B030D-6E8A-4147-A177-3AD203B41FA5}">
                      <a16:colId xmlns:a16="http://schemas.microsoft.com/office/drawing/2014/main" val="308071220"/>
                    </a:ext>
                  </a:extLst>
                </a:gridCol>
              </a:tblGrid>
              <a:tr h="521857">
                <a:tc gridSpan="2"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keras_CNN_example</a:t>
                      </a:r>
                      <a:r>
                        <a:rPr kumimoji="0" lang="en-US" altLang="pl-P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.py</a:t>
                      </a:r>
                    </a:p>
                  </a:txBody>
                  <a:tcPr marL="41477" marR="41477" marT="41477" marB="41477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819179"/>
                  </a:ext>
                </a:extLst>
              </a:tr>
              <a:tr h="4454868"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37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38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39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40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41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42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43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44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45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46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47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48</a:t>
                      </a:r>
                      <a:endParaRPr kumimoji="0" lang="en-US" altLang="pl-P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1477" marR="82954" marT="207386" marB="207386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model = Sequential()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defining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input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layer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.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input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_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shape should be the shape of 1 sample. </a:t>
                      </a: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here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it’s (28, 28, 1) 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(width, height, channels) of each digit image.</a:t>
                      </a: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model.add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(Convolution2D(32, (3,3), activation='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relu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',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input_shape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=(28,28,1)))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32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convolution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filters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each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of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them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is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a 3x3 matrix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print(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model.output_shape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(None, 26, 26, 32)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corresponds to (samples,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new_rows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new_cols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, filters)</a:t>
                      </a: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model will output all samples, convoluted into 26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x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26 array using 32 filters</a:t>
                      </a: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adding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more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layers</a:t>
                      </a: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model.add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(Convolution2D(32,(3,3),activation='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relu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'))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#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regularization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max(x,0)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model.add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(MaxPooling2D(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pool_size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=(2,2)))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# 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way to reduce number of parameters </a:t>
                      </a: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in our model by sliding a 2×2 pooling filter across the previous layer and </a:t>
                      </a: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taking the max of the 4 values in the 2×2 filter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model.add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(Dropout(0.25))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#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killing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some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neurons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1477" marR="165909" marT="207386" marB="207386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90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332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Sieci Neuronowe - historia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0924245-A15B-48AF-BA54-0DCFE038888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43050" y="1604962"/>
            <a:ext cx="9105900" cy="364807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D3488C57-5A35-77C1-48E7-4911874D84F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99806" y="5344809"/>
            <a:ext cx="7448550" cy="14287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B6179D-0566-66F2-7188-0F6BF5BF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Architektura sieci – idziemy głębiej</a:t>
            </a:r>
          </a:p>
        </p:txBody>
      </p:sp>
      <p:graphicFrame>
        <p:nvGraphicFramePr>
          <p:cNvPr id="4" name="Group 14">
            <a:extLst>
              <a:ext uri="{FF2B5EF4-FFF2-40B4-BE49-F238E27FC236}">
                <a16:creationId xmlns:a16="http://schemas.microsoft.com/office/drawing/2014/main" id="{B3876019-3587-8FFF-1ABB-BDEAEB1EF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057708"/>
              </p:ext>
            </p:extLst>
          </p:nvPr>
        </p:nvGraphicFramePr>
        <p:xfrm>
          <a:off x="441788" y="1881275"/>
          <a:ext cx="11750211" cy="4976725"/>
        </p:xfrm>
        <a:graphic>
          <a:graphicData uri="http://schemas.openxmlformats.org/drawingml/2006/table">
            <a:tbl>
              <a:tblPr/>
              <a:tblGrid>
                <a:gridCol w="705764">
                  <a:extLst>
                    <a:ext uri="{9D8B030D-6E8A-4147-A177-3AD203B41FA5}">
                      <a16:colId xmlns:a16="http://schemas.microsoft.com/office/drawing/2014/main" val="3990719787"/>
                    </a:ext>
                  </a:extLst>
                </a:gridCol>
                <a:gridCol w="11044447">
                  <a:extLst>
                    <a:ext uri="{9D8B030D-6E8A-4147-A177-3AD203B41FA5}">
                      <a16:colId xmlns:a16="http://schemas.microsoft.com/office/drawing/2014/main" val="308071220"/>
                    </a:ext>
                  </a:extLst>
                </a:gridCol>
              </a:tblGrid>
              <a:tr h="521857">
                <a:tc gridSpan="2"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keras_CNN_example</a:t>
                      </a:r>
                      <a:r>
                        <a:rPr kumimoji="0" lang="en-US" altLang="pl-P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.py</a:t>
                      </a:r>
                    </a:p>
                  </a:txBody>
                  <a:tcPr marL="41477" marR="41477" marT="41477" marB="41477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819179"/>
                  </a:ext>
                </a:extLst>
              </a:tr>
              <a:tr h="4454868"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50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57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58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59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60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65</a:t>
                      </a:r>
                    </a:p>
                  </a:txBody>
                  <a:tcPr marL="41477" marR="82954" marT="207386" marB="207386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model.add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(Flatten())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#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flattens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the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input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(1 channel)</a:t>
                      </a: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model.add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(Dense(128, activation='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relu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'))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# 128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is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the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output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size</a:t>
                      </a: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keras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automatically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matches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layer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input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/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output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sizes</a:t>
                      </a: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model.add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(Dropout(0.5))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#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killing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excessive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neurons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again</a:t>
                      </a: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model.add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(Dense(10, activation='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softmax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'))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# 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normalize the output </a:t>
                      </a: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to a probability distribution over predicted output classes</a:t>
                      </a:r>
                    </a:p>
                  </a:txBody>
                  <a:tcPr marL="41477" marR="165909" marT="207386" marB="207386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90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827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B6179D-0566-66F2-7188-0F6BF5BF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Kompilacja modelu</a:t>
            </a:r>
          </a:p>
        </p:txBody>
      </p:sp>
      <p:graphicFrame>
        <p:nvGraphicFramePr>
          <p:cNvPr id="4" name="Group 14">
            <a:extLst>
              <a:ext uri="{FF2B5EF4-FFF2-40B4-BE49-F238E27FC236}">
                <a16:creationId xmlns:a16="http://schemas.microsoft.com/office/drawing/2014/main" id="{B3876019-3587-8FFF-1ABB-BDEAEB1EF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528443"/>
              </p:ext>
            </p:extLst>
          </p:nvPr>
        </p:nvGraphicFramePr>
        <p:xfrm>
          <a:off x="441788" y="1881275"/>
          <a:ext cx="11750211" cy="4976725"/>
        </p:xfrm>
        <a:graphic>
          <a:graphicData uri="http://schemas.openxmlformats.org/drawingml/2006/table">
            <a:tbl>
              <a:tblPr/>
              <a:tblGrid>
                <a:gridCol w="705764">
                  <a:extLst>
                    <a:ext uri="{9D8B030D-6E8A-4147-A177-3AD203B41FA5}">
                      <a16:colId xmlns:a16="http://schemas.microsoft.com/office/drawing/2014/main" val="3990719787"/>
                    </a:ext>
                  </a:extLst>
                </a:gridCol>
                <a:gridCol w="11044447">
                  <a:extLst>
                    <a:ext uri="{9D8B030D-6E8A-4147-A177-3AD203B41FA5}">
                      <a16:colId xmlns:a16="http://schemas.microsoft.com/office/drawing/2014/main" val="308071220"/>
                    </a:ext>
                  </a:extLst>
                </a:gridCol>
              </a:tblGrid>
              <a:tr h="521857">
                <a:tc gridSpan="2"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keras_CNN_example</a:t>
                      </a:r>
                      <a:r>
                        <a:rPr kumimoji="0" lang="en-US" altLang="pl-P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.py</a:t>
                      </a:r>
                    </a:p>
                  </a:txBody>
                  <a:tcPr marL="41477" marR="41477" marT="41477" marB="41477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819179"/>
                  </a:ext>
                </a:extLst>
              </a:tr>
              <a:tr h="4454868"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50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57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58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59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60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65</a:t>
                      </a:r>
                    </a:p>
                  </a:txBody>
                  <a:tcPr marL="41477" marR="82954" marT="207386" marB="207386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model.add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(Flatten())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#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flattens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the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input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(1 channel)</a:t>
                      </a: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model.add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(Dense(128, activation='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relu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'))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# 128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is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the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output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size</a:t>
                      </a: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keras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automatically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matches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layer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input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/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output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sizes</a:t>
                      </a: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model.add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(Dropout(0.5))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#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killing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excessive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neurons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again</a:t>
                      </a: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model.add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(Dense(10, activation='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softmax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'))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# 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normalize the output </a:t>
                      </a: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to a probability distribution over predicted output classes</a:t>
                      </a: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model.compile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(loss='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categorical_crossentropy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', optimizer='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adam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',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metrics=['accuracy'])</a:t>
                      </a: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#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loss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function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defines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the "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cost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"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associated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with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good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/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bad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image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recognition</a:t>
                      </a: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1477" marR="165909" marT="207386" marB="207386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90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267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B6179D-0566-66F2-7188-0F6BF5BF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Trenujemy nasz model</a:t>
            </a:r>
          </a:p>
        </p:txBody>
      </p:sp>
      <p:graphicFrame>
        <p:nvGraphicFramePr>
          <p:cNvPr id="4" name="Group 14">
            <a:extLst>
              <a:ext uri="{FF2B5EF4-FFF2-40B4-BE49-F238E27FC236}">
                <a16:creationId xmlns:a16="http://schemas.microsoft.com/office/drawing/2014/main" id="{B3876019-3587-8FFF-1ABB-BDEAEB1EF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254189"/>
              </p:ext>
            </p:extLst>
          </p:nvPr>
        </p:nvGraphicFramePr>
        <p:xfrm>
          <a:off x="441788" y="1881275"/>
          <a:ext cx="11750211" cy="4976725"/>
        </p:xfrm>
        <a:graphic>
          <a:graphicData uri="http://schemas.openxmlformats.org/drawingml/2006/table">
            <a:tbl>
              <a:tblPr/>
              <a:tblGrid>
                <a:gridCol w="705764">
                  <a:extLst>
                    <a:ext uri="{9D8B030D-6E8A-4147-A177-3AD203B41FA5}">
                      <a16:colId xmlns:a16="http://schemas.microsoft.com/office/drawing/2014/main" val="3990719787"/>
                    </a:ext>
                  </a:extLst>
                </a:gridCol>
                <a:gridCol w="11044447">
                  <a:extLst>
                    <a:ext uri="{9D8B030D-6E8A-4147-A177-3AD203B41FA5}">
                      <a16:colId xmlns:a16="http://schemas.microsoft.com/office/drawing/2014/main" val="308071220"/>
                    </a:ext>
                  </a:extLst>
                </a:gridCol>
              </a:tblGrid>
              <a:tr h="521857">
                <a:tc gridSpan="2"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keras_CNN_example</a:t>
                      </a:r>
                      <a:r>
                        <a:rPr kumimoji="0" lang="en-US" altLang="pl-P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.py</a:t>
                      </a:r>
                    </a:p>
                  </a:txBody>
                  <a:tcPr marL="41477" marR="41477" marT="41477" marB="41477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819179"/>
                  </a:ext>
                </a:extLst>
              </a:tr>
              <a:tr h="4454868"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50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57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58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59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60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65</a:t>
                      </a:r>
                    </a:p>
                  </a:txBody>
                  <a:tcPr marL="41477" marR="82954" marT="207386" marB="207386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model.add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(Flatten())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#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flattens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the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input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(1 channel)</a:t>
                      </a: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model.add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(Dense(128, activation='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relu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'))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# 128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is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the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output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size</a:t>
                      </a: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keras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automatically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matches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layer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input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/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output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sizes</a:t>
                      </a: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model.add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(Dropout(0.5))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#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killing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excessive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neurons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again</a:t>
                      </a: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model.add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(Dense(10, activation='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softmax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'))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# 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normalize the output </a:t>
                      </a: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to a probability distribution over predicted output classes</a:t>
                      </a: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model.compile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(loss='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categorical_crossentropy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', optimizer='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adam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',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metrics=['accuracy'])</a:t>
                      </a: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#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loss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function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defines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the "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cost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"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associated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with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good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/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bad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image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recognition</a:t>
                      </a: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model.fit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X_train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Y_train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     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batch_size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=32,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epochs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=10,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verbose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=1)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Epoch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1/10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7744/60000 [==&gt;.................] - ETA: 96s -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loss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: 0.5806 -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acc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: 0.816</a:t>
                      </a:r>
                    </a:p>
                  </a:txBody>
                  <a:tcPr marL="41477" marR="165909" marT="207386" marB="207386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90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196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B6179D-0566-66F2-7188-0F6BF5BF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Testujemy nasz model</a:t>
            </a:r>
          </a:p>
        </p:txBody>
      </p:sp>
      <p:graphicFrame>
        <p:nvGraphicFramePr>
          <p:cNvPr id="4" name="Group 14">
            <a:extLst>
              <a:ext uri="{FF2B5EF4-FFF2-40B4-BE49-F238E27FC236}">
                <a16:creationId xmlns:a16="http://schemas.microsoft.com/office/drawing/2014/main" id="{B3876019-3587-8FFF-1ABB-BDEAEB1EF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277946"/>
              </p:ext>
            </p:extLst>
          </p:nvPr>
        </p:nvGraphicFramePr>
        <p:xfrm>
          <a:off x="441788" y="1881275"/>
          <a:ext cx="11750211" cy="4976725"/>
        </p:xfrm>
        <a:graphic>
          <a:graphicData uri="http://schemas.openxmlformats.org/drawingml/2006/table">
            <a:tbl>
              <a:tblPr/>
              <a:tblGrid>
                <a:gridCol w="705764">
                  <a:extLst>
                    <a:ext uri="{9D8B030D-6E8A-4147-A177-3AD203B41FA5}">
                      <a16:colId xmlns:a16="http://schemas.microsoft.com/office/drawing/2014/main" val="3990719787"/>
                    </a:ext>
                  </a:extLst>
                </a:gridCol>
                <a:gridCol w="11044447">
                  <a:extLst>
                    <a:ext uri="{9D8B030D-6E8A-4147-A177-3AD203B41FA5}">
                      <a16:colId xmlns:a16="http://schemas.microsoft.com/office/drawing/2014/main" val="308071220"/>
                    </a:ext>
                  </a:extLst>
                </a:gridCol>
              </a:tblGrid>
              <a:tr h="521857">
                <a:tc gridSpan="2"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keras_CNN_example</a:t>
                      </a:r>
                      <a:r>
                        <a:rPr kumimoji="0" lang="en-US" altLang="pl-P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.py</a:t>
                      </a:r>
                    </a:p>
                  </a:txBody>
                  <a:tcPr marL="41477" marR="41477" marT="41477" marB="41477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819179"/>
                  </a:ext>
                </a:extLst>
              </a:tr>
              <a:tr h="4454868"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50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57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58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59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60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65</a:t>
                      </a:r>
                    </a:p>
                  </a:txBody>
                  <a:tcPr marL="41477" marR="82954" marT="207386" marB="207386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model.add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(Flatten())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#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flattens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the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input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(1 channel)</a:t>
                      </a: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model.add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(Dense(128, activation='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relu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'))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# 128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is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the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output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size</a:t>
                      </a: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keras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automatically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matches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layer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input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/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output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sizes</a:t>
                      </a: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model.add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(Dropout(0.5))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#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killing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excessive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neurons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again</a:t>
                      </a: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model.add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(Dense(10, activation='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softmax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'))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# 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normalize the output </a:t>
                      </a: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to a probability distribution over predicted output classes</a:t>
                      </a: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model.compile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(loss='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categorical_crossentropy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', optimizer='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adam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',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metrics=['accuracy'])</a:t>
                      </a: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#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loss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function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defines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the "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cost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"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associated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with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good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/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bad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image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recognition</a:t>
                      </a: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model.fit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X_train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Y_train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     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batch_size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=32,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epochs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=10,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verbose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=1)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Epoch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10/10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score =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model.evaluate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X_test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Y_test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, verbose=0)</a:t>
                      </a: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1477" marR="165909" marT="207386" marB="207386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90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001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8A63C7-9EF2-3CAD-25BC-0910BA25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 jak potem tego używać?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57666E-8AD1-211D-507C-E0AE5C322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1881275"/>
            <a:ext cx="11737029" cy="4976726"/>
          </a:xfrm>
        </p:spPr>
        <p:txBody>
          <a:bodyPr>
            <a:normAutofit/>
          </a:bodyPr>
          <a:lstStyle/>
          <a:p>
            <a:r>
              <a:rPr lang="es-ES" dirty="0"/>
              <a:t>y_krm = model.predict(x)</a:t>
            </a:r>
            <a:endParaRPr lang="pl-PL" dirty="0"/>
          </a:p>
          <a:p>
            <a:r>
              <a:rPr lang="pl-PL" dirty="0"/>
              <a:t>Można też używać metody </a:t>
            </a:r>
            <a:r>
              <a:rPr lang="pl-PL" dirty="0" err="1"/>
              <a:t>call</a:t>
            </a:r>
            <a:r>
              <a:rPr lang="pl-PL" dirty="0"/>
              <a:t>(), ale są pewne subtelne różnice:</a:t>
            </a:r>
            <a:br>
              <a:rPr lang="pl-PL" dirty="0"/>
            </a:br>
            <a:r>
              <a:rPr lang="pl-PL" sz="2000" dirty="0">
                <a:hlinkClick r:id="rId2"/>
              </a:rPr>
              <a:t>https://stackoverflow.com/questions/60837962/confusion-about-keras-model-call-vs-call-vs-predict-methods?fbclid=IwAR0wAIRHfSa2o6-qriOgLp64lfXhNtLr8kk8f9jF9Q67_hdgJVvjzM5MBW8</a:t>
            </a:r>
            <a:endParaRPr lang="pl-PL" sz="2000" dirty="0"/>
          </a:p>
          <a:p>
            <a:r>
              <a:rPr lang="pl-PL" dirty="0"/>
              <a:t>Aby zapisać model: </a:t>
            </a:r>
            <a:br>
              <a:rPr lang="pl-PL" dirty="0"/>
            </a:br>
            <a:r>
              <a:rPr lang="pl-PL" dirty="0"/>
              <a:t>model = ...  # Get model (</a:t>
            </a:r>
            <a:r>
              <a:rPr lang="pl-PL" dirty="0" err="1"/>
              <a:t>Sequential</a:t>
            </a:r>
            <a:r>
              <a:rPr lang="pl-PL" dirty="0"/>
              <a:t>, </a:t>
            </a:r>
            <a:r>
              <a:rPr lang="pl-PL" dirty="0" err="1"/>
              <a:t>Functional</a:t>
            </a:r>
            <a:r>
              <a:rPr lang="pl-PL" dirty="0"/>
              <a:t> Model, </a:t>
            </a:r>
            <a:r>
              <a:rPr lang="pl-PL" dirty="0" err="1"/>
              <a:t>or</a:t>
            </a:r>
            <a:r>
              <a:rPr lang="pl-PL" dirty="0"/>
              <a:t> Model </a:t>
            </a:r>
            <a:r>
              <a:rPr lang="pl-PL" dirty="0" err="1"/>
              <a:t>subclass</a:t>
            </a:r>
            <a:r>
              <a:rPr lang="pl-PL" dirty="0"/>
              <a:t>)</a:t>
            </a:r>
            <a:br>
              <a:rPr lang="pl-PL" dirty="0"/>
            </a:br>
            <a:r>
              <a:rPr lang="pl-PL" dirty="0" err="1"/>
              <a:t>model.save</a:t>
            </a:r>
            <a:r>
              <a:rPr lang="pl-PL" dirty="0"/>
              <a:t>('</a:t>
            </a:r>
            <a:r>
              <a:rPr lang="pl-PL" dirty="0" err="1"/>
              <a:t>path</a:t>
            </a:r>
            <a:r>
              <a:rPr lang="pl-PL" dirty="0"/>
              <a:t>/to/</a:t>
            </a:r>
            <a:r>
              <a:rPr lang="pl-PL" dirty="0" err="1"/>
              <a:t>location</a:t>
            </a:r>
            <a:r>
              <a:rPr lang="pl-PL" dirty="0"/>
              <a:t>')</a:t>
            </a:r>
          </a:p>
          <a:p>
            <a:r>
              <a:rPr lang="pl-PL" dirty="0"/>
              <a:t>Aby odczytać model:</a:t>
            </a:r>
            <a:br>
              <a:rPr lang="pl-PL" dirty="0"/>
            </a:br>
            <a:r>
              <a:rPr lang="pl-PL" dirty="0"/>
              <a:t>from </a:t>
            </a:r>
            <a:r>
              <a:rPr lang="pl-PL" dirty="0" err="1"/>
              <a:t>tensorflow</a:t>
            </a:r>
            <a:r>
              <a:rPr lang="pl-PL" dirty="0"/>
              <a:t> import </a:t>
            </a:r>
            <a:r>
              <a:rPr lang="pl-PL" dirty="0" err="1"/>
              <a:t>keras</a:t>
            </a:r>
            <a:br>
              <a:rPr lang="pl-PL" dirty="0"/>
            </a:br>
            <a:r>
              <a:rPr lang="pl-PL" dirty="0"/>
              <a:t>model = </a:t>
            </a:r>
            <a:r>
              <a:rPr lang="pl-PL" dirty="0" err="1"/>
              <a:t>keras.models.load_model</a:t>
            </a:r>
            <a:r>
              <a:rPr lang="pl-PL" dirty="0"/>
              <a:t>('</a:t>
            </a:r>
            <a:r>
              <a:rPr lang="pl-PL" dirty="0" err="1"/>
              <a:t>path</a:t>
            </a:r>
            <a:r>
              <a:rPr lang="pl-PL" dirty="0"/>
              <a:t>/to/</a:t>
            </a:r>
            <a:r>
              <a:rPr lang="pl-PL" dirty="0" err="1"/>
              <a:t>location</a:t>
            </a:r>
            <a:r>
              <a:rPr lang="pl-PL" dirty="0"/>
              <a:t>')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23942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EE2815-932C-CE63-5B42-20456BAE5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Bibliografia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EAD4B7-C6A7-CDA3-D5E9-37F9469A6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https://elitedatascience.com/keras-tutorial-deep-learning-in-python</a:t>
            </a:r>
            <a:endParaRPr lang="pl-PL" dirty="0"/>
          </a:p>
          <a:p>
            <a:r>
              <a:rPr lang="pl-PL" dirty="0">
                <a:hlinkClick r:id="rId3"/>
              </a:rPr>
              <a:t>https://www.knowledgehut.com/blog/data-science/pytorch-vs-tensorflow</a:t>
            </a:r>
            <a:endParaRPr lang="pl-PL" dirty="0"/>
          </a:p>
          <a:p>
            <a:r>
              <a:rPr lang="pl-PL" dirty="0">
                <a:hlinkClick r:id="rId4"/>
              </a:rPr>
              <a:t>https://medium.com/@ianormy/convolution-filters-4971820e851f</a:t>
            </a:r>
            <a:endParaRPr lang="pl-PL" dirty="0"/>
          </a:p>
          <a:p>
            <a:r>
              <a:rPr lang="pl-PL" dirty="0">
                <a:hlinkClick r:id="rId5"/>
              </a:rPr>
              <a:t>https://www.activestate.com/resources/quick-reads/what-is-a-keras-model/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6202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Sieć </a:t>
            </a:r>
            <a:r>
              <a:rPr lang="pl-PL" dirty="0" err="1"/>
              <a:t>Hopfielda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981200" y="1609416"/>
            <a:ext cx="7615262" cy="4846320"/>
          </a:xfrm>
        </p:spPr>
        <p:txBody>
          <a:bodyPr/>
          <a:lstStyle/>
          <a:p>
            <a:r>
              <a:rPr lang="pl-PL" dirty="0"/>
              <a:t>Pomysł </a:t>
            </a:r>
            <a:r>
              <a:rPr lang="pl-PL" dirty="0" err="1"/>
              <a:t>Hopfielda</a:t>
            </a:r>
            <a:r>
              <a:rPr lang="pl-PL" dirty="0"/>
              <a:t> (1982): jeden „neuron” odpowiada jednemu pikselowi obrazu (czarno-białego, a więc ma wartość +1 albo -1)</a:t>
            </a:r>
          </a:p>
          <a:p>
            <a:r>
              <a:rPr lang="pl-PL" dirty="0"/>
              <a:t>Każdy neuron może być „połączony” z każdym przy użyciu macierzy wagi </a:t>
            </a:r>
            <a:r>
              <a:rPr lang="pl-PL" b="1" dirty="0"/>
              <a:t>w</a:t>
            </a:r>
          </a:p>
          <a:p>
            <a:r>
              <a:rPr lang="pl-PL" dirty="0"/>
              <a:t>Dążymy do minimalizacji energii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222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99500" y="4976726"/>
              <a:ext cx="768350" cy="260350"/>
            </p14:xfrm>
          </p:contentPart>
        </mc:Choice>
        <mc:Fallback xmlns="">
          <p:pic>
            <p:nvPicPr>
              <p:cNvPr id="5222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90139" y="4967338"/>
                <a:ext cx="787073" cy="2791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222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54940" y="4679743"/>
              <a:ext cx="4081462" cy="2081212"/>
            </p14:xfrm>
          </p:contentPart>
        </mc:Choice>
        <mc:Fallback xmlns="">
          <p:pic>
            <p:nvPicPr>
              <p:cNvPr id="5222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45585" y="4670423"/>
                <a:ext cx="4100171" cy="20998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222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84464" y="4991101"/>
              <a:ext cx="1590675" cy="982663"/>
            </p14:xfrm>
          </p:contentPart>
        </mc:Choice>
        <mc:Fallback xmlns="">
          <p:pic>
            <p:nvPicPr>
              <p:cNvPr id="5222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68626" y="4928188"/>
                <a:ext cx="1621992" cy="11084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222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11389" y="5902326"/>
              <a:ext cx="866775" cy="455613"/>
            </p14:xfrm>
          </p:contentPart>
        </mc:Choice>
        <mc:Fallback xmlns="">
          <p:pic>
            <p:nvPicPr>
              <p:cNvPr id="5222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95544" y="5839679"/>
                <a:ext cx="898104" cy="5809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223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59113" y="5295901"/>
              <a:ext cx="652462" cy="1027113"/>
            </p14:xfrm>
          </p:contentPart>
        </mc:Choice>
        <mc:Fallback xmlns="">
          <p:pic>
            <p:nvPicPr>
              <p:cNvPr id="5223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43270" y="5232561"/>
                <a:ext cx="683789" cy="1153793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Obraz 4">
            <a:extLst>
              <a:ext uri="{FF2B5EF4-FFF2-40B4-BE49-F238E27FC236}">
                <a16:creationId xmlns:a16="http://schemas.microsoft.com/office/drawing/2014/main" id="{703EC9E9-7318-D55D-75A3-941DA70D738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29675" y="3743325"/>
            <a:ext cx="3362325" cy="31146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Uzupełnienie matematyczne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r>
              <a:rPr lang="pl-PL" dirty="0"/>
              <a:t>Iloczyn zewnętrzny</a:t>
            </a:r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Macierz jednostkowa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7D46452-F43D-D176-D709-2C230A98129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58128" y="1600574"/>
            <a:ext cx="5638800" cy="45815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Pismo odręczne 3">
                <a:extLst>
                  <a:ext uri="{FF2B5EF4-FFF2-40B4-BE49-F238E27FC236}">
                    <a16:creationId xmlns:a16="http://schemas.microsoft.com/office/drawing/2014/main" id="{0AFABD57-87C5-CBB4-1A60-3968EE22B279}"/>
                  </a:ext>
                </a:extLst>
              </p14:cNvPr>
              <p14:cNvContentPartPr/>
              <p14:nvPr/>
            </p14:nvContentPartPr>
            <p14:xfrm>
              <a:off x="8103240" y="2028600"/>
              <a:ext cx="1585080" cy="1722960"/>
            </p14:xfrm>
          </p:contentPart>
        </mc:Choice>
        <mc:Fallback>
          <p:pic>
            <p:nvPicPr>
              <p:cNvPr id="4" name="Pismo odręczne 3">
                <a:extLst>
                  <a:ext uri="{FF2B5EF4-FFF2-40B4-BE49-F238E27FC236}">
                    <a16:creationId xmlns:a16="http://schemas.microsoft.com/office/drawing/2014/main" id="{0AFABD57-87C5-CBB4-1A60-3968EE22B2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93880" y="2019240"/>
                <a:ext cx="1603800" cy="1741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981200" y="1609416"/>
            <a:ext cx="7615262" cy="4846320"/>
          </a:xfrm>
        </p:spPr>
        <p:txBody>
          <a:bodyPr>
            <a:normAutofit fontScale="85000" lnSpcReduction="20000"/>
          </a:bodyPr>
          <a:lstStyle/>
          <a:p>
            <a:r>
              <a:rPr lang="pl-PL" dirty="0"/>
              <a:t>„uczymy” sieć nowych wzorów, może ich być n: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Takie same wartości </a:t>
            </a:r>
            <a:br>
              <a:rPr lang="pl-PL" dirty="0"/>
            </a:br>
            <a:r>
              <a:rPr lang="pl-PL" dirty="0"/>
              <a:t>dadzą dodatnie w, czyli</a:t>
            </a:r>
            <a:br>
              <a:rPr lang="pl-PL" dirty="0"/>
            </a:br>
            <a:r>
              <a:rPr lang="pl-PL" dirty="0"/>
              <a:t>ujemną energię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4C517CB7-29FF-E24C-4637-D5D93845F3F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56131" y="3702051"/>
            <a:ext cx="3429000" cy="1076325"/>
          </a:xfrm>
          <a:prstGeom prst="rect">
            <a:avLst/>
          </a:prstGeom>
        </p:spPr>
      </p:pic>
      <p:cxnSp>
        <p:nvCxnSpPr>
          <p:cNvPr id="10" name="Łącznik prosty ze strzałką 9"/>
          <p:cNvCxnSpPr>
            <a:cxnSpLocks/>
          </p:cNvCxnSpPr>
          <p:nvPr/>
        </p:nvCxnSpPr>
        <p:spPr>
          <a:xfrm rot="10800000" flipV="1">
            <a:off x="5595910" y="3714752"/>
            <a:ext cx="642966" cy="538163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ole tekstowe 10"/>
          <p:cNvSpPr txBox="1"/>
          <p:nvPr/>
        </p:nvSpPr>
        <p:spPr>
          <a:xfrm>
            <a:off x="6238876" y="3429001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To są macierze!</a:t>
            </a:r>
          </a:p>
        </p:txBody>
      </p:sp>
      <p:sp>
        <p:nvSpPr>
          <p:cNvPr id="13" name="Tytuł 1"/>
          <p:cNvSpPr>
            <a:spLocks noGrp="1"/>
          </p:cNvSpPr>
          <p:nvPr>
            <p:ph type="title"/>
          </p:nvPr>
        </p:nvSpPr>
        <p:spPr>
          <a:xfrm>
            <a:off x="1981200" y="320040"/>
            <a:ext cx="7239000" cy="1143000"/>
          </a:xfrm>
        </p:spPr>
        <p:txBody>
          <a:bodyPr/>
          <a:lstStyle/>
          <a:p>
            <a:r>
              <a:rPr lang="pl-PL" dirty="0"/>
              <a:t>Sieć </a:t>
            </a:r>
            <a:r>
              <a:rPr lang="pl-PL" dirty="0" err="1"/>
              <a:t>Hopfielda</a:t>
            </a:r>
            <a:endParaRPr lang="pl-P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9160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82985" y="3799682"/>
              <a:ext cx="98425" cy="857250"/>
            </p14:xfrm>
          </p:contentPart>
        </mc:Choice>
        <mc:Fallback xmlns="">
          <p:pic>
            <p:nvPicPr>
              <p:cNvPr id="49160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74511" y="3790325"/>
                <a:ext cx="115372" cy="8759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9161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35601" y="3803650"/>
              <a:ext cx="125413" cy="876300"/>
            </p14:xfrm>
          </p:contentPart>
        </mc:Choice>
        <mc:Fallback xmlns="">
          <p:pic>
            <p:nvPicPr>
              <p:cNvPr id="49161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26311" y="3794293"/>
                <a:ext cx="143993" cy="895014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Obraz 3">
            <a:extLst>
              <a:ext uri="{FF2B5EF4-FFF2-40B4-BE49-F238E27FC236}">
                <a16:creationId xmlns:a16="http://schemas.microsoft.com/office/drawing/2014/main" id="{00BC509D-E261-D571-2130-7BEDF29C762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78817" y="2254089"/>
            <a:ext cx="7677150" cy="942975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A8516516-F0A7-0B06-6D69-4CA4D40E9F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29675" y="3743325"/>
            <a:ext cx="3362325" cy="31146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981200" y="1609416"/>
            <a:ext cx="7472386" cy="4846320"/>
          </a:xfrm>
        </p:spPr>
        <p:txBody>
          <a:bodyPr/>
          <a:lstStyle/>
          <a:p>
            <a:r>
              <a:rPr lang="pl-PL" dirty="0"/>
              <a:t>energia i-tego spinu: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Ewolucja w czasie:</a:t>
            </a:r>
          </a:p>
        </p:txBody>
      </p:sp>
      <p:sp>
        <p:nvSpPr>
          <p:cNvPr id="10" name="Tytuł 1"/>
          <p:cNvSpPr>
            <a:spLocks noGrp="1"/>
          </p:cNvSpPr>
          <p:nvPr>
            <p:ph type="title"/>
          </p:nvPr>
        </p:nvSpPr>
        <p:spPr>
          <a:xfrm>
            <a:off x="1981200" y="320040"/>
            <a:ext cx="7239000" cy="1143000"/>
          </a:xfrm>
        </p:spPr>
        <p:txBody>
          <a:bodyPr/>
          <a:lstStyle/>
          <a:p>
            <a:r>
              <a:rPr lang="pl-PL" dirty="0"/>
              <a:t>Sieć </a:t>
            </a:r>
            <a:r>
              <a:rPr lang="pl-PL" dirty="0" err="1"/>
              <a:t>Hopfielda</a:t>
            </a:r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5D682DDB-CB0A-AB98-8BB6-D395AC902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9675" y="3743325"/>
            <a:ext cx="3362325" cy="3114675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11164388" y="6000744"/>
            <a:ext cx="785818" cy="857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5312744-C240-F0C7-5FDC-63535427178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81200" y="2198763"/>
            <a:ext cx="5162550" cy="133350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C70ED27A-5A83-EC9D-6146-E694FDE18DA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81200" y="4886324"/>
            <a:ext cx="4181475" cy="8286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Pismo odręczne 3">
                <a:extLst>
                  <a:ext uri="{FF2B5EF4-FFF2-40B4-BE49-F238E27FC236}">
                    <a16:creationId xmlns:a16="http://schemas.microsoft.com/office/drawing/2014/main" id="{7CD0FC8A-A2A9-0925-35ED-36B0ED6D5178}"/>
                  </a:ext>
                </a:extLst>
              </p14:cNvPr>
              <p14:cNvContentPartPr/>
              <p14:nvPr/>
            </p14:nvContentPartPr>
            <p14:xfrm>
              <a:off x="4173120" y="1637640"/>
              <a:ext cx="2261160" cy="761040"/>
            </p14:xfrm>
          </p:contentPart>
        </mc:Choice>
        <mc:Fallback>
          <p:pic>
            <p:nvPicPr>
              <p:cNvPr id="4" name="Pismo odręczne 3">
                <a:extLst>
                  <a:ext uri="{FF2B5EF4-FFF2-40B4-BE49-F238E27FC236}">
                    <a16:creationId xmlns:a16="http://schemas.microsoft.com/office/drawing/2014/main" id="{7CD0FC8A-A2A9-0925-35ED-36B0ED6D517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63760" y="1628280"/>
                <a:ext cx="2279880" cy="779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981200" y="1609416"/>
            <a:ext cx="5186370" cy="5248584"/>
          </a:xfrm>
        </p:spPr>
        <p:txBody>
          <a:bodyPr>
            <a:normAutofit fontScale="92500" lnSpcReduction="10000"/>
          </a:bodyPr>
          <a:lstStyle/>
          <a:p>
            <a:r>
              <a:rPr lang="pl-PL" dirty="0"/>
              <a:t>Zadanie: prosty OCR</a:t>
            </a:r>
            <a:br>
              <a:rPr lang="pl-PL" dirty="0"/>
            </a:br>
            <a:r>
              <a:rPr lang="pl-PL" dirty="0"/>
              <a:t>(</a:t>
            </a:r>
            <a:r>
              <a:rPr lang="pl-PL" dirty="0" err="1"/>
              <a:t>Optical</a:t>
            </a:r>
            <a:r>
              <a:rPr lang="pl-PL" dirty="0"/>
              <a:t> </a:t>
            </a:r>
            <a:r>
              <a:rPr lang="pl-PL" dirty="0" err="1"/>
              <a:t>Character</a:t>
            </a:r>
            <a:r>
              <a:rPr lang="pl-PL" dirty="0"/>
              <a:t> </a:t>
            </a:r>
            <a:r>
              <a:rPr lang="pl-PL" dirty="0" err="1"/>
              <a:t>Recognition</a:t>
            </a:r>
            <a:r>
              <a:rPr lang="pl-PL" dirty="0"/>
              <a:t>)</a:t>
            </a:r>
          </a:p>
          <a:p>
            <a:endParaRPr lang="pl-PL" dirty="0"/>
          </a:p>
          <a:p>
            <a:r>
              <a:rPr lang="pl-PL" dirty="0"/>
              <a:t>Wprowadzamy dwa wzory do nauczenia się: litery A i Z</a:t>
            </a:r>
          </a:p>
          <a:p>
            <a:endParaRPr lang="pl-PL" dirty="0"/>
          </a:p>
          <a:p>
            <a:r>
              <a:rPr lang="pl-PL" dirty="0"/>
              <a:t>Reprezentujemy je jako obrazki 5x5 pikseli</a:t>
            </a:r>
          </a:p>
          <a:p>
            <a:endParaRPr lang="pl-PL" dirty="0"/>
          </a:p>
          <a:p>
            <a:r>
              <a:rPr lang="pl-PL" dirty="0"/>
              <a:t>Zaczynamy z czegoś zdeformowanego </a:t>
            </a:r>
          </a:p>
        </p:txBody>
      </p:sp>
      <p:sp>
        <p:nvSpPr>
          <p:cNvPr id="4" name="Prostokąt 3"/>
          <p:cNvSpPr/>
          <p:nvPr/>
        </p:nvSpPr>
        <p:spPr>
          <a:xfrm>
            <a:off x="7096164" y="1643051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/>
              <a:t>A = """</a:t>
            </a:r>
          </a:p>
          <a:p>
            <a:r>
              <a:rPr lang="pl-PL" dirty="0"/>
              <a:t>OXXXO</a:t>
            </a:r>
          </a:p>
          <a:p>
            <a:r>
              <a:rPr lang="pl-PL" dirty="0"/>
              <a:t>XOOOX</a:t>
            </a:r>
          </a:p>
          <a:p>
            <a:r>
              <a:rPr lang="pl-PL" dirty="0"/>
              <a:t>XXXXX</a:t>
            </a:r>
          </a:p>
          <a:p>
            <a:r>
              <a:rPr lang="pl-PL" dirty="0"/>
              <a:t>XOOOX</a:t>
            </a:r>
          </a:p>
          <a:p>
            <a:r>
              <a:rPr lang="pl-PL" dirty="0"/>
              <a:t>XOOOX</a:t>
            </a:r>
          </a:p>
          <a:p>
            <a:r>
              <a:rPr lang="pl-PL" dirty="0"/>
              <a:t>"""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48512" y="3833832"/>
            <a:ext cx="264795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Prostokąt 5"/>
          <p:cNvSpPr/>
          <p:nvPr/>
        </p:nvSpPr>
        <p:spPr>
          <a:xfrm>
            <a:off x="8524924" y="1643051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/>
              <a:t>Z = """</a:t>
            </a:r>
          </a:p>
          <a:p>
            <a:r>
              <a:rPr lang="pl-PL" dirty="0"/>
              <a:t>XXXXX</a:t>
            </a:r>
          </a:p>
          <a:p>
            <a:r>
              <a:rPr lang="pl-PL" dirty="0"/>
              <a:t>OOOXO</a:t>
            </a:r>
          </a:p>
          <a:p>
            <a:r>
              <a:rPr lang="pl-PL" dirty="0"/>
              <a:t>OOXOO</a:t>
            </a:r>
          </a:p>
          <a:p>
            <a:r>
              <a:rPr lang="pl-PL" dirty="0"/>
              <a:t>OXOOO</a:t>
            </a:r>
          </a:p>
          <a:p>
            <a:r>
              <a:rPr lang="pl-PL" dirty="0"/>
              <a:t>XXXXX</a:t>
            </a:r>
          </a:p>
          <a:p>
            <a:r>
              <a:rPr lang="pl-PL" dirty="0"/>
              <a:t>"""</a:t>
            </a:r>
          </a:p>
        </p:txBody>
      </p:sp>
      <p:sp>
        <p:nvSpPr>
          <p:cNvPr id="8" name="Tytuł 1"/>
          <p:cNvSpPr>
            <a:spLocks noGrp="1"/>
          </p:cNvSpPr>
          <p:nvPr>
            <p:ph type="title"/>
          </p:nvPr>
        </p:nvSpPr>
        <p:spPr>
          <a:xfrm>
            <a:off x="1981200" y="320040"/>
            <a:ext cx="7239000" cy="1143000"/>
          </a:xfrm>
        </p:spPr>
        <p:txBody>
          <a:bodyPr/>
          <a:lstStyle/>
          <a:p>
            <a:r>
              <a:rPr lang="pl-PL" dirty="0"/>
              <a:t>Sieć </a:t>
            </a:r>
            <a:r>
              <a:rPr lang="pl-PL" dirty="0" err="1"/>
              <a:t>Hopfielda</a:t>
            </a:r>
            <a:r>
              <a:rPr lang="pl-PL" dirty="0"/>
              <a:t> w praktyce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3921CC-FC7B-EC2C-34DF-48B3DFAC6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Sieci neuronowe dziś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1E3A534-483E-0A8C-B981-5D63AD54C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Każdy neuron pobiera </a:t>
            </a:r>
            <a:r>
              <a:rPr lang="pl-PL" b="1" dirty="0"/>
              <a:t>dane</a:t>
            </a:r>
            <a:r>
              <a:rPr lang="pl-PL" dirty="0"/>
              <a:t> (liczby), każdą daną mnoży przez </a:t>
            </a:r>
            <a:r>
              <a:rPr lang="pl-PL" b="1" dirty="0"/>
              <a:t>wagę</a:t>
            </a:r>
            <a:r>
              <a:rPr lang="pl-PL" dirty="0"/>
              <a:t>, czego wynikiem jest liczba, która staje się daną dla kolejnej warstwy neuronów</a:t>
            </a:r>
          </a:p>
          <a:p>
            <a:r>
              <a:rPr lang="pl-PL" b="1" dirty="0" err="1"/>
              <a:t>Deep</a:t>
            </a:r>
            <a:r>
              <a:rPr lang="pl-PL" b="1" dirty="0"/>
              <a:t> </a:t>
            </a:r>
            <a:r>
              <a:rPr lang="pl-PL" dirty="0"/>
              <a:t>learning – na tyle wiele warstw że nie wiemy co się dzieje</a:t>
            </a:r>
            <a:endParaRPr lang="pl-PL" b="1" dirty="0"/>
          </a:p>
        </p:txBody>
      </p:sp>
      <p:pic>
        <p:nvPicPr>
          <p:cNvPr id="1026" name="Picture 2" descr="Typical CNN Architecture">
            <a:extLst>
              <a:ext uri="{FF2B5EF4-FFF2-40B4-BE49-F238E27FC236}">
                <a16:creationId xmlns:a16="http://schemas.microsoft.com/office/drawing/2014/main" id="{D8C275AE-5574-5734-701A-774D50982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43" y="3768444"/>
            <a:ext cx="10037135" cy="308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060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AF1C07-FC9F-C621-3D56-E15DDDE76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Biblioteka </a:t>
            </a:r>
            <a:r>
              <a:rPr lang="pl-PL" dirty="0" err="1"/>
              <a:t>Keras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B9F261-24AC-B8C0-946E-C73CD7E80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Wysokopoziomowy "</a:t>
            </a:r>
            <a:r>
              <a:rPr lang="pl-PL" dirty="0" err="1"/>
              <a:t>frontend</a:t>
            </a:r>
            <a:r>
              <a:rPr lang="pl-PL" dirty="0"/>
              <a:t>" do </a:t>
            </a:r>
            <a:r>
              <a:rPr lang="pl-PL" dirty="0" err="1"/>
              <a:t>TensorFlow</a:t>
            </a:r>
            <a:r>
              <a:rPr lang="pl-PL" dirty="0"/>
              <a:t> od Google </a:t>
            </a:r>
          </a:p>
          <a:p>
            <a:r>
              <a:rPr lang="pl-PL" dirty="0"/>
              <a:t>Alternatywa: </a:t>
            </a:r>
            <a:r>
              <a:rPr lang="pl-PL" dirty="0" err="1"/>
              <a:t>FastAI</a:t>
            </a:r>
            <a:r>
              <a:rPr lang="pl-PL" dirty="0"/>
              <a:t> ("</a:t>
            </a:r>
            <a:r>
              <a:rPr lang="pl-PL" dirty="0" err="1"/>
              <a:t>frontend</a:t>
            </a:r>
            <a:r>
              <a:rPr lang="pl-PL" dirty="0"/>
              <a:t>" do </a:t>
            </a:r>
            <a:r>
              <a:rPr lang="pl-PL" dirty="0" err="1"/>
              <a:t>PyTorch</a:t>
            </a:r>
            <a:r>
              <a:rPr lang="pl-PL" dirty="0"/>
              <a:t> od Facebook/Meta)</a:t>
            </a:r>
          </a:p>
          <a:p>
            <a:r>
              <a:rPr lang="pl-PL" dirty="0"/>
              <a:t>Oba są open </a:t>
            </a:r>
            <a:r>
              <a:rPr lang="pl-PL" dirty="0" err="1"/>
              <a:t>source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1589040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6197</TotalTime>
  <Words>2339</Words>
  <Application>Microsoft Office PowerPoint</Application>
  <PresentationFormat>Panoramiczny</PresentationFormat>
  <Paragraphs>401</Paragraphs>
  <Slides>25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25</vt:i4>
      </vt:variant>
    </vt:vector>
  </HeadingPairs>
  <TitlesOfParts>
    <vt:vector size="32" baseType="lpstr">
      <vt:lpstr>Arial</vt:lpstr>
      <vt:lpstr>Calibri</vt:lpstr>
      <vt:lpstr>Courier New</vt:lpstr>
      <vt:lpstr>Sitka Heading</vt:lpstr>
      <vt:lpstr>Source Sans Pro</vt:lpstr>
      <vt:lpstr>Tahoma</vt:lpstr>
      <vt:lpstr>3DFloatVTI</vt:lpstr>
      <vt:lpstr>Programowanie w Pythonie Wstęp do sieci neuronowych</vt:lpstr>
      <vt:lpstr>Sieci Neuronowe - historia</vt:lpstr>
      <vt:lpstr>Sieć Hopfielda</vt:lpstr>
      <vt:lpstr>Uzupełnienie matematyczne</vt:lpstr>
      <vt:lpstr>Sieć Hopfielda</vt:lpstr>
      <vt:lpstr>Sieć Hopfielda</vt:lpstr>
      <vt:lpstr>Sieć Hopfielda w praktyce</vt:lpstr>
      <vt:lpstr>Sieci neuronowe dziś</vt:lpstr>
      <vt:lpstr>Biblioteka Keras</vt:lpstr>
      <vt:lpstr>Biblioteka Keras</vt:lpstr>
      <vt:lpstr>Początek skryptu</vt:lpstr>
      <vt:lpstr>Ładowanie bazy danych do uczenia sieci</vt:lpstr>
      <vt:lpstr>Ładowanie bazy danych do uczenia sieci</vt:lpstr>
      <vt:lpstr>Ładowanie bazy danych do uczenia sieci</vt:lpstr>
      <vt:lpstr>Preprocessing inputu</vt:lpstr>
      <vt:lpstr>Preprocessing outputu</vt:lpstr>
      <vt:lpstr>Konwolucja</vt:lpstr>
      <vt:lpstr>Konwolucja</vt:lpstr>
      <vt:lpstr>Architektura sieci</vt:lpstr>
      <vt:lpstr>Architektura sieci – idziemy głębiej</vt:lpstr>
      <vt:lpstr>Kompilacja modelu</vt:lpstr>
      <vt:lpstr>Trenujemy nasz model</vt:lpstr>
      <vt:lpstr>Testujemy nasz model</vt:lpstr>
      <vt:lpstr>A jak potem tego używać?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Programowanie w Pythonie</dc:title>
  <dc:creator>Łukasz Mioduszewski</dc:creator>
  <cp:lastModifiedBy>Łukasz Mioduszewski</cp:lastModifiedBy>
  <cp:revision>92</cp:revision>
  <dcterms:created xsi:type="dcterms:W3CDTF">2022-09-26T23:14:32Z</dcterms:created>
  <dcterms:modified xsi:type="dcterms:W3CDTF">2023-01-18T13:00:19Z</dcterms:modified>
</cp:coreProperties>
</file>