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256" r:id="rId2"/>
    <p:sldId id="319" r:id="rId3"/>
    <p:sldId id="309" r:id="rId4"/>
    <p:sldId id="306" r:id="rId5"/>
    <p:sldId id="290" r:id="rId6"/>
    <p:sldId id="307" r:id="rId7"/>
    <p:sldId id="310" r:id="rId8"/>
    <p:sldId id="294" r:id="rId9"/>
    <p:sldId id="308" r:id="rId10"/>
    <p:sldId id="295" r:id="rId11"/>
    <p:sldId id="296" r:id="rId12"/>
    <p:sldId id="297" r:id="rId13"/>
    <p:sldId id="304" r:id="rId14"/>
    <p:sldId id="292" r:id="rId15"/>
    <p:sldId id="291" r:id="rId16"/>
    <p:sldId id="318" r:id="rId17"/>
    <p:sldId id="312" r:id="rId18"/>
    <p:sldId id="313" r:id="rId19"/>
    <p:sldId id="298" r:id="rId20"/>
    <p:sldId id="315" r:id="rId21"/>
    <p:sldId id="300" r:id="rId22"/>
    <p:sldId id="314" r:id="rId23"/>
    <p:sldId id="301" r:id="rId24"/>
    <p:sldId id="302" r:id="rId25"/>
    <p:sldId id="316" r:id="rId26"/>
    <p:sldId id="317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4A576-C056-41A7-B049-E37AF3EC6AB5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54CE-2C3D-4F1D-A30A-8BED5E237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31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aph-plotting-in-python-set-1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plot.html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plotly.com/python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cornell.edu/courses/cs4670/2018sp/" TargetMode="External"/><Relationship Id="rId3" Type="http://schemas.openxmlformats.org/officeDocument/2006/relationships/hyperlink" Target="https://matplotlib.org/3.2.1/api/pyplot_summary.html" TargetMode="External"/><Relationship Id="rId7" Type="http://schemas.openxmlformats.org/officeDocument/2006/relationships/hyperlink" Target="https://www.just.edu.jo/~zasharif/Web/SE412/Slides/matplotlib.pptx" TargetMode="External"/><Relationship Id="rId2" Type="http://schemas.openxmlformats.org/officeDocument/2006/relationships/hyperlink" Target="https://matplotlib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cktpub.com/big-data-and-business-intelligence/mastering-matplotlib" TargetMode="External"/><Relationship Id="rId5" Type="http://schemas.openxmlformats.org/officeDocument/2006/relationships/hyperlink" Target="https://matplotlib.org/gallery/index.html" TargetMode="External"/><Relationship Id="rId4" Type="http://schemas.openxmlformats.org/officeDocument/2006/relationships/hyperlink" Target="https://matplotlib.org/tutorials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3" y="549275"/>
            <a:ext cx="12344401" cy="1534160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 dirty="0"/>
            </a:br>
            <a:r>
              <a:rPr lang="pl-PL" sz="4800" dirty="0"/>
              <a:t>Biblioteka </a:t>
            </a:r>
            <a:r>
              <a:rPr lang="pl-PL" sz="4800" dirty="0" err="1"/>
              <a:t>Matplotlib</a:t>
            </a:r>
            <a:endParaRPr lang="pl-PL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3022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272" y="847453"/>
            <a:ext cx="4906536" cy="34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272" y="12192"/>
            <a:ext cx="5018048" cy="1143000"/>
          </a:xfrm>
        </p:spPr>
        <p:txBody>
          <a:bodyPr>
            <a:normAutofit/>
          </a:bodyPr>
          <a:lstStyle/>
          <a:p>
            <a:r>
              <a:rPr lang="pl-PL" dirty="0"/>
              <a:t>Przepis na wykres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12192"/>
            <a:ext cx="5018049" cy="6555641"/>
          </a:xfrm>
          <a:prstGeom prst="rect">
            <a:avLst/>
          </a:prstGeom>
          <a:solidFill>
            <a:srgbClr val="1A163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importing the required module 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axis values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[1,2,3]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corresponding y axis values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[2,4,1]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points 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graph!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8048" y="4269925"/>
            <a:ext cx="7036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Zdefiniuj wartości x oraz y jako listy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Narysuj wykres poleceniem plot()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Nazwij osie używając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oraz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Nazwij wykres używając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Pokaż wykres używając show()</a:t>
            </a:r>
          </a:p>
        </p:txBody>
      </p:sp>
    </p:spTree>
    <p:extLst>
      <p:ext uri="{BB962C8B-B14F-4D97-AF65-F5344CB8AC3E}">
        <p14:creationId xmlns:p14="http://schemas.microsoft.com/office/powerpoint/2010/main" val="261554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077" y="77795"/>
            <a:ext cx="4267200" cy="1143000"/>
          </a:xfrm>
        </p:spPr>
        <p:txBody>
          <a:bodyPr/>
          <a:lstStyle/>
          <a:p>
            <a:r>
              <a:rPr lang="pl-PL" dirty="0"/>
              <a:t>Wiele krzywych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297" y="179249"/>
            <a:ext cx="6194503" cy="6555641"/>
          </a:xfrm>
          <a:prstGeom prst="rect">
            <a:avLst/>
          </a:prstGeom>
          <a:solidFill>
            <a:srgbClr val="1A163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1 points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 = [1,2,3]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y1 = [2,4,1]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1 points 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label="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2 points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[1,2,3]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y2 = [4,1,3]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2 points 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y2, label = "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lines on same graph!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a legend on the plot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9401" y="5531306"/>
            <a:ext cx="556259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Nazwa krzywej jest parametrem polecenia plot()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Legenda wykresu wyświetla nazwy krzywych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77" y="1430334"/>
            <a:ext cx="4906611" cy="34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1179"/>
            <a:ext cx="8991600" cy="6555641"/>
          </a:xfrm>
          <a:prstGeom prst="rect">
            <a:avLst/>
          </a:prstGeom>
          <a:solidFill>
            <a:srgbClr val="1A163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axis values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[1,2,3,4,5,6]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corresponding y axis values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[2,4,1,5,2,6]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points 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color='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linewidth = 3,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marker='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markerfacecolor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=12)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x and y axis range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cool customizations!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5124" name="Picture 4" descr="m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02" y="3000030"/>
            <a:ext cx="5311698" cy="385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2058" y="381000"/>
            <a:ext cx="2497873" cy="1143000"/>
          </a:xfrm>
        </p:spPr>
        <p:txBody>
          <a:bodyPr>
            <a:normAutofit/>
          </a:bodyPr>
          <a:lstStyle/>
          <a:p>
            <a:r>
              <a:rPr lang="pl-PL" dirty="0" err="1"/>
              <a:t>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1143000"/>
          </a:xfrm>
        </p:spPr>
        <p:txBody>
          <a:bodyPr>
            <a:normAutofit/>
          </a:bodyPr>
          <a:lstStyle/>
          <a:p>
            <a:r>
              <a:rPr lang="pl-PL" dirty="0"/>
              <a:t>Rysowanie równań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1032158"/>
            <a:ext cx="8441473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importing the required modules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x - coordinates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2*(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0.1)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y - coordinates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potting the points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10242" name="Picture 2" descr="mp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54" y="2916324"/>
            <a:ext cx="6214946" cy="40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935" y="6413582"/>
            <a:ext cx="5990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/>
              <a:t>Przykład z </a:t>
            </a:r>
            <a:r>
              <a:rPr lang="en-US" sz="2000" dirty="0">
                <a:hlinkClick r:id="rId3"/>
              </a:rPr>
              <a:t>Graph Plotting in Python | Set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91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86" y="190500"/>
            <a:ext cx="8732644" cy="6477000"/>
          </a:xfrm>
          <a:solidFill>
            <a:srgbClr val="1A1634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matplotlib.pyplot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plt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y1 =[]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y2 =[]</a:t>
            </a:r>
            <a:r>
              <a:rPr lang="pl-PL" sz="2000" b="1" dirty="0">
                <a:latin typeface="Courier New"/>
                <a:cs typeface="Courier New"/>
              </a:rPr>
              <a:t> # drugi zbiór wartości y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x = range(-100,100,10)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>
                <a:latin typeface="Courier New"/>
                <a:cs typeface="Courier New"/>
              </a:rPr>
              <a:t> x: y1.append(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**2)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latin typeface="Courier New"/>
                <a:cs typeface="Courier New"/>
              </a:rPr>
              <a:t> i </a:t>
            </a: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>
                <a:latin typeface="Courier New"/>
                <a:cs typeface="Courier New"/>
              </a:rPr>
              <a:t> x: y2.append(-i**2)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(x, y1)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(x, y2)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plt.xlabel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  <a:r>
              <a:rPr lang="pl-PL" sz="2000" b="1" dirty="0">
                <a:latin typeface="Courier New"/>
                <a:cs typeface="Courier New"/>
              </a:rPr>
              <a:t> # podpis osi x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  <a:r>
              <a:rPr lang="pl-PL" sz="2000" b="1" dirty="0">
                <a:latin typeface="Courier New"/>
                <a:cs typeface="Courier New"/>
              </a:rPr>
              <a:t> # podpis osi y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plt.ylim</a:t>
            </a:r>
            <a:r>
              <a:rPr lang="en-US" sz="2000" b="1" dirty="0">
                <a:latin typeface="Courier New"/>
                <a:cs typeface="Courier New"/>
              </a:rPr>
              <a:t>(-2000, 2000)</a:t>
            </a:r>
            <a:r>
              <a:rPr lang="pl-PL" sz="2000" b="1" dirty="0">
                <a:latin typeface="Courier New"/>
                <a:cs typeface="Courier New"/>
              </a:rPr>
              <a:t> # granice wykresu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plt.axhline</a:t>
            </a:r>
            <a:r>
              <a:rPr lang="en-US" sz="2000" b="1" dirty="0">
                <a:latin typeface="Courier New"/>
                <a:cs typeface="Courier New"/>
              </a:rPr>
              <a:t>(0) # </a:t>
            </a:r>
            <a:r>
              <a:rPr lang="pl-PL" sz="2000" b="1" dirty="0">
                <a:latin typeface="Courier New"/>
                <a:cs typeface="Courier New"/>
              </a:rPr>
              <a:t>pozioma linia w zerze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plt.axvline</a:t>
            </a:r>
            <a:r>
              <a:rPr lang="en-US" sz="2000" b="1" dirty="0">
                <a:latin typeface="Courier New"/>
                <a:cs typeface="Courier New"/>
              </a:rPr>
              <a:t>(0) # </a:t>
            </a:r>
            <a:r>
              <a:rPr lang="pl-PL" sz="2000" b="1" dirty="0">
                <a:latin typeface="Courier New"/>
                <a:cs typeface="Courier New"/>
              </a:rPr>
              <a:t>pionowa linia w zerze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plt.savefig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pl-PL" sz="2000" b="1" dirty="0">
                <a:solidFill>
                  <a:srgbClr val="C00000"/>
                </a:solidFill>
                <a:latin typeface="Courier New"/>
                <a:cs typeface="Courier New"/>
              </a:rPr>
              <a:t>kwadratowe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.png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  <a:r>
              <a:rPr lang="pl-PL" sz="2000" b="1" dirty="0">
                <a:latin typeface="Courier New"/>
                <a:cs typeface="Courier New"/>
              </a:rPr>
              <a:t> # zapisz obrazek do pliku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7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plt.show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pl-PL" sz="2000" b="1" dirty="0">
                <a:latin typeface="Courier New"/>
                <a:cs typeface="Courier New"/>
              </a:rPr>
              <a:t> # pokaż obrazek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0" y="0"/>
            <a:ext cx="5880410" cy="44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wykres jest zmienną?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49538" y="1497981"/>
            <a:ext cx="11092924" cy="2946975"/>
            <a:chOff x="838200" y="1676400"/>
            <a:chExt cx="12861362" cy="2946975"/>
          </a:xfrm>
        </p:grpSpPr>
        <p:sp>
          <p:nvSpPr>
            <p:cNvPr id="4" name="Rectangle 3"/>
            <p:cNvSpPr/>
            <p:nvPr/>
          </p:nvSpPr>
          <p:spPr>
            <a:xfrm>
              <a:off x="838200" y="1676400"/>
              <a:ext cx="60960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matplotlib.pyplot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plt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[1, 2, 3, 4]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[1, 4, 9, 16]</a:t>
              </a:r>
            </a:p>
            <a:p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plt.plot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y)</a:t>
              </a:r>
            </a:p>
            <a:p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90601" y="3429008"/>
              <a:ext cx="12708961" cy="1194367"/>
              <a:chOff x="990601" y="3429008"/>
              <a:chExt cx="12708961" cy="11943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52600" y="4038600"/>
                <a:ext cx="119469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3200" dirty="0">
                    <a:solidFill>
                      <a:schemeClr val="accent2"/>
                    </a:solidFill>
                  </a:rPr>
                  <a:t>to polecenie zwraca obiekt, ale zwykle go nie potrzebujemy</a:t>
                </a:r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7" name="Curved Connector 6"/>
              <p:cNvCxnSpPr>
                <a:cxnSpLocks/>
                <a:stCxn id="5" idx="1"/>
              </p:cNvCxnSpPr>
              <p:nvPr/>
            </p:nvCxnSpPr>
            <p:spPr>
              <a:xfrm rot="10800000">
                <a:off x="990601" y="3429008"/>
                <a:ext cx="761999" cy="901980"/>
              </a:xfrm>
              <a:prstGeom prst="curvedConnector2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549536" y="4698382"/>
            <a:ext cx="11642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l-PL" sz="2400" dirty="0"/>
              <a:t>Zmienna obrazka jest ukryta, można ją dostać przez </a:t>
            </a:r>
            <a:r>
              <a:rPr lang="pl-PL" sz="2400" dirty="0" err="1"/>
              <a:t>gcf</a:t>
            </a:r>
            <a:r>
              <a:rPr lang="pl-PL" sz="2400" dirty="0"/>
              <a:t>(), a osie przez </a:t>
            </a:r>
            <a:r>
              <a:rPr lang="pl-PL" sz="2400" dirty="0" err="1"/>
              <a:t>gca</a:t>
            </a:r>
            <a:r>
              <a:rPr lang="pl-PL" sz="2400" dirty="0"/>
              <a:t>()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pl-PL" sz="2400" dirty="0"/>
              <a:t>Jedyna zaleta tego rozwiązania to zgodność z poleceniami MATLAB</a:t>
            </a:r>
          </a:p>
          <a:p>
            <a:pPr marL="342900" indent="-342900">
              <a:buFont typeface="Arial"/>
              <a:buChar char="•"/>
            </a:pPr>
            <a:r>
              <a:rPr lang="pl-PL" dirty="0"/>
              <a:t>Ż</a:t>
            </a:r>
            <a:r>
              <a:rPr lang="pl-PL" sz="2400" dirty="0"/>
              <a:t>eby coś narysować i tak potrzebujemy </a:t>
            </a:r>
            <a:r>
              <a:rPr lang="pl-PL" sz="2400" dirty="0" err="1"/>
              <a:t>gca</a:t>
            </a:r>
            <a:r>
              <a:rPr lang="pl-PL" sz="2400" dirty="0"/>
              <a:t>(), patrz przykład na następnym slajdzie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0"/>
            <a:ext cx="3657600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78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34" y="381000"/>
            <a:ext cx="11767634" cy="6477000"/>
          </a:xfrm>
          <a:solidFill>
            <a:srgbClr val="1A1634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import </a:t>
            </a:r>
            <a:r>
              <a:rPr lang="en-US" sz="2000" b="1" dirty="0" err="1">
                <a:latin typeface="Courier New"/>
                <a:cs typeface="Courier New"/>
              </a:rPr>
              <a:t>matplotlib.pyplot</a:t>
            </a:r>
            <a:r>
              <a:rPr lang="en-US" sz="2000" b="1" dirty="0">
                <a:latin typeface="Courier New"/>
                <a:cs typeface="Courier New"/>
              </a:rPr>
              <a:t> as </a:t>
            </a:r>
            <a:r>
              <a:rPr lang="en-US" sz="2000" b="1" dirty="0" err="1">
                <a:latin typeface="Courier New"/>
                <a:cs typeface="Courier New"/>
              </a:rPr>
              <a:t>plt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import </a:t>
            </a:r>
            <a:r>
              <a:rPr lang="en-US" sz="2000" b="1" dirty="0" err="1">
                <a:latin typeface="Courier New"/>
                <a:cs typeface="Courier New"/>
              </a:rPr>
              <a:t>numpy</a:t>
            </a:r>
            <a:r>
              <a:rPr lang="en-US" sz="2000" b="1" dirty="0">
                <a:latin typeface="Courier New"/>
                <a:cs typeface="Courier New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t = </a:t>
            </a:r>
            <a:r>
              <a:rPr lang="en-US" sz="2000" b="1" dirty="0" err="1">
                <a:latin typeface="Courier New"/>
                <a:cs typeface="Courier New"/>
              </a:rPr>
              <a:t>np.arange</a:t>
            </a:r>
            <a:r>
              <a:rPr lang="en-US" sz="2000" b="1" dirty="0">
                <a:latin typeface="Courier New"/>
                <a:cs typeface="Courier New"/>
              </a:rPr>
              <a:t>(0.0, 2.0, 0.01)</a:t>
            </a:r>
            <a:r>
              <a:rPr lang="pl-PL" sz="2000" b="1" dirty="0">
                <a:latin typeface="Courier New"/>
                <a:cs typeface="Courier New"/>
              </a:rPr>
              <a:t> # wartości x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s1 = </a:t>
            </a:r>
            <a:r>
              <a:rPr lang="en-US" sz="2000" b="1" dirty="0" err="1">
                <a:latin typeface="Courier New"/>
                <a:cs typeface="Courier New"/>
              </a:rPr>
              <a:t>np.sin</a:t>
            </a:r>
            <a:r>
              <a:rPr lang="en-US" sz="2000" b="1" dirty="0">
                <a:latin typeface="Courier New"/>
                <a:cs typeface="Courier New"/>
              </a:rPr>
              <a:t>(2*</a:t>
            </a:r>
            <a:r>
              <a:rPr lang="en-US" sz="2000" b="1" dirty="0" err="1">
                <a:latin typeface="Courier New"/>
                <a:cs typeface="Courier New"/>
              </a:rPr>
              <a:t>np.pi</a:t>
            </a:r>
            <a:r>
              <a:rPr lang="en-US" sz="2000" b="1" dirty="0">
                <a:latin typeface="Courier New"/>
                <a:cs typeface="Courier New"/>
              </a:rPr>
              <a:t>*t)</a:t>
            </a:r>
            <a:r>
              <a:rPr lang="pl-PL" sz="2000" b="1" dirty="0">
                <a:latin typeface="Courier New"/>
                <a:cs typeface="Courier New"/>
              </a:rPr>
              <a:t>        # wartości y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s2 = </a:t>
            </a:r>
            <a:r>
              <a:rPr lang="en-US" sz="2000" b="1" dirty="0" err="1">
                <a:latin typeface="Courier New"/>
                <a:cs typeface="Courier New"/>
              </a:rPr>
              <a:t>np.sin</a:t>
            </a:r>
            <a:r>
              <a:rPr lang="en-US" sz="2000" b="1" dirty="0">
                <a:latin typeface="Courier New"/>
                <a:cs typeface="Courier New"/>
              </a:rPr>
              <a:t>(4*</a:t>
            </a:r>
            <a:r>
              <a:rPr lang="en-US" sz="2000" b="1" dirty="0" err="1">
                <a:latin typeface="Courier New"/>
                <a:cs typeface="Courier New"/>
              </a:rPr>
              <a:t>np.pi</a:t>
            </a:r>
            <a:r>
              <a:rPr lang="en-US" sz="2000" b="1" dirty="0">
                <a:latin typeface="Courier New"/>
                <a:cs typeface="Courier New"/>
              </a:rPr>
              <a:t>*t)</a:t>
            </a:r>
            <a:r>
              <a:rPr lang="pl-PL" sz="2000" b="1" dirty="0">
                <a:latin typeface="Courier New"/>
                <a:cs typeface="Courier New"/>
              </a:rPr>
              <a:t>        # drugie wartości y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plt.figure</a:t>
            </a:r>
            <a:r>
              <a:rPr lang="en-US" sz="2000" b="1" dirty="0">
                <a:latin typeface="Courier New"/>
                <a:cs typeface="Courier New"/>
              </a:rPr>
              <a:t>(1)</a:t>
            </a:r>
            <a:r>
              <a:rPr lang="pl-PL" sz="2000" b="1" dirty="0">
                <a:latin typeface="Courier New"/>
                <a:cs typeface="Courier New"/>
              </a:rPr>
              <a:t>        # pierwszy obrazek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plt.subplot</a:t>
            </a:r>
            <a:r>
              <a:rPr lang="en-US" sz="2000" b="1" dirty="0">
                <a:latin typeface="Courier New"/>
                <a:cs typeface="Courier New"/>
              </a:rPr>
              <a:t>(211)</a:t>
            </a:r>
            <a:r>
              <a:rPr lang="pl-PL" sz="2000" b="1" dirty="0">
                <a:latin typeface="Courier New"/>
                <a:cs typeface="Courier New"/>
              </a:rPr>
              <a:t>     # pierwszy wykres z dwóch, pozycja 1,1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(t, s1)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plt.subplot</a:t>
            </a:r>
            <a:r>
              <a:rPr lang="en-US" sz="2000" b="1" dirty="0">
                <a:latin typeface="Courier New"/>
                <a:cs typeface="Courier New"/>
              </a:rPr>
              <a:t>(212)</a:t>
            </a:r>
            <a:r>
              <a:rPr lang="pl-PL" sz="2000" b="1" dirty="0">
                <a:latin typeface="Courier New"/>
                <a:cs typeface="Courier New"/>
              </a:rPr>
              <a:t>     # drugi wykres z dwóch, pozycja 1,2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(t, 2*s1)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plt.figure</a:t>
            </a:r>
            <a:r>
              <a:rPr lang="en-US" sz="2000" b="1" dirty="0">
                <a:latin typeface="Courier New"/>
                <a:cs typeface="Courier New"/>
              </a:rPr>
              <a:t>(2)</a:t>
            </a:r>
            <a:r>
              <a:rPr lang="pl-PL" sz="2000" b="1" dirty="0">
                <a:latin typeface="Courier New"/>
                <a:cs typeface="Courier New"/>
              </a:rPr>
              <a:t>        # drugi obrazek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(t, s2)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fig2=</a:t>
            </a:r>
            <a:r>
              <a:rPr lang="en-US" sz="2000" b="1" dirty="0" err="1">
                <a:latin typeface="Courier New"/>
                <a:cs typeface="Courier New"/>
              </a:rPr>
              <a:t>plt.gcf</a:t>
            </a:r>
            <a:r>
              <a:rPr lang="en-US" sz="2000" b="1" dirty="0">
                <a:latin typeface="Courier New"/>
                <a:cs typeface="Courier New"/>
              </a:rPr>
              <a:t>() </a:t>
            </a:r>
            <a:r>
              <a:rPr lang="pl-PL" sz="2000" b="1" dirty="0">
                <a:latin typeface="Courier New"/>
                <a:cs typeface="Courier New"/>
              </a:rPr>
              <a:t>      </a:t>
            </a:r>
            <a:r>
              <a:rPr lang="en-US" sz="2000" b="1" dirty="0">
                <a:latin typeface="Courier New"/>
                <a:cs typeface="Courier New"/>
              </a:rPr>
              <a:t># get current figure</a:t>
            </a:r>
            <a:r>
              <a:rPr lang="pl-PL" sz="2000" b="1" dirty="0">
                <a:latin typeface="Courier New"/>
                <a:cs typeface="Courier New"/>
              </a:rPr>
              <a:t> zapisuje drugi obrazek do zmiennej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plt.figure</a:t>
            </a:r>
            <a:r>
              <a:rPr lang="en-US" sz="2000" b="1" dirty="0">
                <a:latin typeface="Courier New"/>
                <a:cs typeface="Courier New"/>
              </a:rPr>
              <a:t>(1)</a:t>
            </a:r>
            <a:r>
              <a:rPr lang="pl-PL" sz="2000" b="1" dirty="0">
                <a:latin typeface="Courier New"/>
                <a:cs typeface="Courier New"/>
              </a:rPr>
              <a:t>        # wracamy do pierwszego obrazka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plt.subplot</a:t>
            </a:r>
            <a:r>
              <a:rPr lang="en-US" sz="2000" b="1" dirty="0">
                <a:latin typeface="Courier New"/>
                <a:cs typeface="Courier New"/>
              </a:rPr>
              <a:t>(211)</a:t>
            </a:r>
            <a:r>
              <a:rPr lang="pl-PL" sz="2000" b="1" dirty="0">
                <a:latin typeface="Courier New"/>
                <a:cs typeface="Courier New"/>
              </a:rPr>
              <a:t>     # wybieramy pierwszy wykres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(t, s2, 's')</a:t>
            </a:r>
            <a:r>
              <a:rPr lang="pl-PL" sz="2000" b="1" dirty="0">
                <a:latin typeface="Courier New"/>
                <a:cs typeface="Courier New"/>
              </a:rPr>
              <a:t> # rysujemy drugą krzywą na 1. wykresie 1. obrazka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ax = </a:t>
            </a:r>
            <a:r>
              <a:rPr lang="en-US" sz="2000" b="1" dirty="0" err="1">
                <a:latin typeface="Courier New"/>
                <a:cs typeface="Courier New"/>
              </a:rPr>
              <a:t>plt.gca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pl-PL" sz="2000" b="1" dirty="0">
                <a:latin typeface="Courier New"/>
                <a:cs typeface="Courier New"/>
              </a:rPr>
              <a:t>                # biorę osie z 1. wykresu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ax.set_xticklabels</a:t>
            </a:r>
            <a:r>
              <a:rPr lang="en-US" sz="2000" b="1" dirty="0">
                <a:latin typeface="Courier New"/>
                <a:cs typeface="Courier New"/>
              </a:rPr>
              <a:t>([])</a:t>
            </a:r>
            <a:r>
              <a:rPr lang="pl-PL" sz="2000" b="1" dirty="0">
                <a:latin typeface="Courier New"/>
                <a:cs typeface="Courier New"/>
              </a:rPr>
              <a:t>        # żeby nie było podpisów wartości osi x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cs typeface="Courier New"/>
              </a:rPr>
              <a:t>fig2.gca().plot(</a:t>
            </a:r>
            <a:r>
              <a:rPr lang="en-US" sz="2000" b="1" dirty="0" err="1">
                <a:latin typeface="Courier New"/>
                <a:cs typeface="Courier New"/>
              </a:rPr>
              <a:t>t,np.sin</a:t>
            </a:r>
            <a:r>
              <a:rPr lang="en-US" sz="2000" b="1" dirty="0">
                <a:latin typeface="Courier New"/>
                <a:cs typeface="Courier New"/>
              </a:rPr>
              <a:t>(t)) </a:t>
            </a:r>
            <a:r>
              <a:rPr lang="pl-PL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# fig2.plot()</a:t>
            </a:r>
            <a:r>
              <a:rPr lang="pl-PL" sz="2000" b="1" dirty="0">
                <a:latin typeface="Courier New"/>
                <a:cs typeface="Courier New"/>
              </a:rPr>
              <a:t> by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pl-PL" sz="2000" b="1" dirty="0">
                <a:latin typeface="Courier New"/>
                <a:cs typeface="Courier New"/>
              </a:rPr>
              <a:t>nie działało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plt.show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pl-PL" sz="2000" b="1" dirty="0">
                <a:latin typeface="Courier New"/>
                <a:cs typeface="Courier New"/>
              </a:rPr>
              <a:t>           # ten kod jest do ściągnięcia na </a:t>
            </a:r>
            <a:r>
              <a:rPr lang="pl-PL" sz="2000" b="1" dirty="0" err="1">
                <a:latin typeface="Courier New"/>
                <a:cs typeface="Courier New"/>
              </a:rPr>
              <a:t>Moodle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608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14400"/>
          </a:xfrm>
        </p:spPr>
        <p:txBody>
          <a:bodyPr>
            <a:normAutofit/>
          </a:bodyPr>
          <a:lstStyle/>
          <a:p>
            <a:r>
              <a:rPr lang="pl-PL" dirty="0"/>
              <a:t>Wykresy słupkowe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20" y="4094357"/>
            <a:ext cx="7658100" cy="2591323"/>
          </a:xfrm>
        </p:spPr>
        <p:txBody>
          <a:bodyPr>
            <a:normAutofit/>
          </a:bodyPr>
          <a:lstStyle/>
          <a:p>
            <a:r>
              <a:rPr lang="pl-PL" sz="3600" dirty="0"/>
              <a:t>Aby narysować wykres słupkowy, zamiast </a:t>
            </a:r>
            <a:r>
              <a:rPr lang="pl-PL" sz="3600" dirty="0" err="1"/>
              <a:t>plt.plot</a:t>
            </a:r>
            <a:r>
              <a:rPr lang="pl-PL" sz="3600" dirty="0"/>
              <a:t>() używamy </a:t>
            </a:r>
            <a:r>
              <a:rPr lang="pl-PL" sz="3600" dirty="0" err="1"/>
              <a:t>plt.bar</a:t>
            </a:r>
            <a:r>
              <a:rPr lang="pl-PL" sz="3600" dirty="0"/>
              <a:t>()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059" y="1046184"/>
            <a:ext cx="80010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err="1">
                <a:latin typeface="Courier New"/>
                <a:cs typeface="Courier New"/>
              </a:rPr>
              <a:t>matplotlib.pyplot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err="1">
                <a:latin typeface="Courier New"/>
                <a:cs typeface="Courier New"/>
              </a:rPr>
              <a:t>plt</a:t>
            </a:r>
            <a:endParaRPr lang="en-US" sz="2800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Courier New"/>
                <a:cs typeface="Courier New"/>
              </a:rPr>
              <a:t>values = [5, 6, 3, 7, 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Courier New"/>
                <a:cs typeface="Courier New"/>
              </a:rPr>
              <a:t>names  = ["</a:t>
            </a:r>
            <a:r>
              <a:rPr lang="en-US" sz="2800" b="1" dirty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lang="en-US" sz="2800" b="1" dirty="0">
                <a:latin typeface="Courier New"/>
                <a:cs typeface="Courier New"/>
              </a:rPr>
              <a:t>", "</a:t>
            </a:r>
            <a:r>
              <a:rPr lang="en-US" sz="2800" b="1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lang="en-US" sz="2800" b="1" dirty="0">
                <a:latin typeface="Courier New"/>
                <a:cs typeface="Courier New"/>
              </a:rPr>
              <a:t>", "</a:t>
            </a:r>
            <a:r>
              <a:rPr lang="en-US" sz="2800" b="1" dirty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lang="en-US" sz="2800" b="1" dirty="0">
                <a:latin typeface="Courier New"/>
                <a:cs typeface="Courier New"/>
              </a:rPr>
              <a:t>", "</a:t>
            </a:r>
            <a:r>
              <a:rPr lang="en-US" sz="2800" b="1" dirty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lang="en-US" sz="2800" b="1" dirty="0">
                <a:latin typeface="Courier New"/>
                <a:cs typeface="Courier New"/>
              </a:rPr>
              <a:t>", "</a:t>
            </a:r>
            <a:r>
              <a:rPr lang="en-US" sz="2800" b="1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US" sz="2800" b="1" dirty="0">
                <a:latin typeface="Courier New"/>
                <a:cs typeface="Courier New"/>
              </a:rPr>
              <a:t>"]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latin typeface="Courier New"/>
                <a:cs typeface="Courier New"/>
              </a:rPr>
              <a:t>plt.bar</a:t>
            </a:r>
            <a:r>
              <a:rPr lang="en-US" sz="2800" b="1" dirty="0">
                <a:latin typeface="Courier New"/>
                <a:cs typeface="Courier New"/>
              </a:rPr>
              <a:t>(names, values, color="green")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latin typeface="Courier New"/>
                <a:cs typeface="Courier New"/>
              </a:rPr>
              <a:t>plt.show</a:t>
            </a:r>
            <a:r>
              <a:rPr lang="en-US" sz="2800" b="1" dirty="0">
                <a:latin typeface="Courier New"/>
                <a:cs typeface="Courier New"/>
              </a:rPr>
              <a:t>() 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 descr="https://miro.medium.com/max/362/1*gEa8NOcEz7uaUEC2A7qD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20" y="3952440"/>
            <a:ext cx="4241180" cy="29055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8078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371" y="990600"/>
            <a:ext cx="8640336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8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>
                <a:latin typeface="Courier New"/>
                <a:cs typeface="Courier New"/>
              </a:rPr>
              <a:t>matplotlib.pyplot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err="1">
                <a:latin typeface="Courier New"/>
                <a:cs typeface="Courier New"/>
              </a:rPr>
              <a:t>plt</a:t>
            </a:r>
            <a:b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 = [5,6,3,7,2]</a:t>
            </a:r>
            <a:b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  = ["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an "h" after bar will flip the graph</a:t>
            </a:r>
            <a:b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plt.barh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(names, values, color="</a:t>
            </a:r>
            <a:r>
              <a:rPr lang="en-US" alt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yellowgreen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4099" name="Picture 3" descr="https://miro.medium.com/max/363/1*rCwDtlsbqnEJBRyRLulKQ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27" y="3340942"/>
            <a:ext cx="5107956" cy="34897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80DAC2-5880-05E3-3E13-589FD02C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9" y="76200"/>
            <a:ext cx="10352049" cy="914400"/>
          </a:xfrm>
        </p:spPr>
        <p:txBody>
          <a:bodyPr>
            <a:normAutofit/>
          </a:bodyPr>
          <a:lstStyle/>
          <a:p>
            <a:r>
              <a:rPr lang="pl-PL" dirty="0"/>
              <a:t>Wykresy słupkowe – wersja pozioma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7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317" y="243512"/>
            <a:ext cx="8382000" cy="63709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heights of bars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[10, 24, 36, 40, 5]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labels for bars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 = ['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a bar chart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 =['red', 'green']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=['b', 'g']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can use this for color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height, width=0.8, color=c1)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x-axis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y-axis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bar chart!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146" name="Picture 2" descr="mp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83" y="3586243"/>
            <a:ext cx="4575717" cy="327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0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B24079-063F-7718-FC33-DC4658AF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Uwaga do zadania domowego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A62014-2ACE-6DF7-BA15-CB1C43AF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Komunikaty o błędach w </a:t>
            </a:r>
            <a:r>
              <a:rPr lang="pl-PL" dirty="0" err="1"/>
              <a:t>Pythonie</a:t>
            </a:r>
            <a:r>
              <a:rPr lang="pl-PL" dirty="0"/>
              <a:t> są zwykle przydatne</a:t>
            </a:r>
          </a:p>
          <a:p>
            <a:r>
              <a:rPr lang="pl-PL" dirty="0"/>
              <a:t>jeśli je łapiemy to zwykle i tak warto je wyświetlić</a:t>
            </a:r>
          </a:p>
          <a:p>
            <a:r>
              <a:rPr lang="pl-PL" dirty="0"/>
              <a:t>Nie zawsze błąd będzie taki jak przewidujemy</a:t>
            </a:r>
          </a:p>
        </p:txBody>
      </p:sp>
    </p:spTree>
    <p:extLst>
      <p:ext uri="{BB962C8B-B14F-4D97-AF65-F5344CB8AC3E}">
        <p14:creationId xmlns:p14="http://schemas.microsoft.com/office/powerpoint/2010/main" val="299230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89" y="3429000"/>
            <a:ext cx="7863394" cy="28955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Polecenie </a:t>
            </a:r>
            <a:r>
              <a:rPr lang="pl-PL" sz="2800" dirty="0" err="1">
                <a:latin typeface="Arial" panose="020B0604020202020204" pitchFamily="34" charset="0"/>
                <a:cs typeface="Arial" panose="020B0604020202020204" pitchFamily="34" charset="0"/>
              </a:rPr>
              <a:t>hist</a:t>
            </a: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 różni się od bar tym że ma dwa argumenty więcej: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ile ma być słupków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słupki mogą być półprzezroczyste 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		(to działa także w bar() i w plot())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088" y="895917"/>
            <a:ext cx="11643657" cy="218521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4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matplotlib.pyplot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plt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#generate fake data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[2,1,6,4,2,4,8,9,4,2,4,10,6,4,5,7,7,3,2,7,5,3,5,9,2,1]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#plot for a histogram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bins = 10, color='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alpha=0.5)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146" name="Picture 2" descr="https://miro.medium.com/max/362/1*r3H8V-fX7qGOS3XBbv1n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137" y="4397297"/>
            <a:ext cx="3448050" cy="23622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986330-5E8E-8CEF-9411-7148833D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" y="0"/>
            <a:ext cx="8644128" cy="978408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2249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9" y="0"/>
            <a:ext cx="8644128" cy="978408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09" y="906308"/>
            <a:ext cx="12398297" cy="63555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4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matplotlib.pyplot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plt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frequencies 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ages=[2,5,70,40,30,45,50,45,43,40,44,60,7,13,57,18,90,77,32,21,20,40]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ranges and no. of intervals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 = (0, 100)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bins = 10 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a histogram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(ages, bins, range, color='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rwidth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 of people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histogram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m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06" y="3601844"/>
            <a:ext cx="4707994" cy="32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08" y="274638"/>
            <a:ext cx="8373292" cy="702852"/>
          </a:xfrm>
        </p:spPr>
        <p:txBody>
          <a:bodyPr>
            <a:normAutofit fontScale="90000"/>
          </a:bodyPr>
          <a:lstStyle/>
          <a:p>
            <a:r>
              <a:rPr lang="pl-PL" dirty="0"/>
              <a:t>Wykresy punktowe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876704"/>
            <a:ext cx="12192000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8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>
                <a:latin typeface="Courier New"/>
                <a:cs typeface="Courier New"/>
              </a:rPr>
              <a:t>matplotlib.pyplot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err="1">
                <a:latin typeface="Courier New"/>
                <a:cs typeface="Courier New"/>
              </a:rPr>
              <a:t>plt</a:t>
            </a:r>
            <a:endParaRPr lang="en-US" sz="2800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b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[0,1,2,3,4,5]</a:t>
            </a:r>
            <a:b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[0,1,4,9,16,25]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s=30, color=“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15" y="0"/>
            <a:ext cx="3738885" cy="28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8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51371"/>
            <a:ext cx="12355551" cy="63709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4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matplotlib.pyplot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plt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values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[1,2,3,4,5,6,7,8,9,10]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y-axis values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[2,4,5,7,6,8,9,11,12,12]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points as a scatter plot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label= "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color="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marker="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s=30)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scatter plot!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legend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8194" name="Picture 2" descr="m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220" y="2844717"/>
            <a:ext cx="5612780" cy="40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6" y="0"/>
            <a:ext cx="8610600" cy="902208"/>
          </a:xfrm>
        </p:spPr>
        <p:txBody>
          <a:bodyPr>
            <a:normAutofit/>
          </a:bodyPr>
          <a:lstStyle/>
          <a:p>
            <a:r>
              <a:rPr lang="pl-PL" dirty="0"/>
              <a:t>Wykres kołowy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56" y="767575"/>
            <a:ext cx="11998712" cy="63709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4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matplotlib.pyplot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plt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defining labels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activities = ['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b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portion covered by each label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slices = [3, 7, 8, 6]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color for each label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pie chart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plt.pie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(slices, labels = activities, colors=colors,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=90, shadow = True, explode = (0, 0, 0.1, 0),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radius = 1.2,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%1.1f%%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legend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the plot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m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22" y="0"/>
            <a:ext cx="4787878" cy="396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8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576"/>
            <a:ext cx="8229600" cy="877824"/>
          </a:xfrm>
        </p:spPr>
        <p:txBody>
          <a:bodyPr/>
          <a:lstStyle/>
          <a:p>
            <a:r>
              <a:rPr lang="pl-PL" dirty="0"/>
              <a:t>Alternatywy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996" y="1074737"/>
            <a:ext cx="9645804" cy="594617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seaborn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https://seaborn.pydata.org/</a:t>
            </a:r>
            <a:r>
              <a:rPr lang="en-US" sz="2800" dirty="0"/>
              <a:t> </a:t>
            </a:r>
            <a:endParaRPr lang="pl-PL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pandas plot (</a:t>
            </a:r>
            <a:r>
              <a:rPr lang="en-US" sz="2800" dirty="0" err="1"/>
              <a:t>pandas.DataFrame.plot</a:t>
            </a:r>
            <a:r>
              <a:rPr lang="en-US" sz="2800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https://pandas.pydata.org/pandas-docs/stable/reference/api/</a:t>
            </a:r>
            <a:br>
              <a:rPr lang="pl-PL" sz="2800" dirty="0">
                <a:hlinkClick r:id="rId3"/>
              </a:rPr>
            </a:br>
            <a:r>
              <a:rPr lang="en-US" sz="2800" dirty="0">
                <a:hlinkClick r:id="rId3"/>
              </a:rPr>
              <a:t>pandas.DataFrame.plot.html</a:t>
            </a:r>
            <a:r>
              <a:rPr lang="en-US" sz="28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plotly</a:t>
            </a:r>
            <a:r>
              <a:rPr lang="en-US" sz="2800" dirty="0"/>
              <a:t> (</a:t>
            </a:r>
            <a:r>
              <a:rPr lang="en-US" sz="2800" dirty="0" err="1"/>
              <a:t>Plotly</a:t>
            </a:r>
            <a:r>
              <a:rPr lang="en-US" sz="2800" dirty="0"/>
              <a:t> Python Open Source Graphing Library)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https://plotly.com/python/</a:t>
            </a:r>
            <a:r>
              <a:rPr lang="en-US" sz="2800" dirty="0"/>
              <a:t> </a:t>
            </a:r>
          </a:p>
        </p:txBody>
      </p:sp>
      <p:pic>
        <p:nvPicPr>
          <p:cNvPr id="1026" name="Picture 2" descr="Overview of seaborn plotting functions — seaborn 0.12.1 documentation">
            <a:extLst>
              <a:ext uri="{FF2B5EF4-FFF2-40B4-BE49-F238E27FC236}">
                <a16:creationId xmlns:a16="http://schemas.microsoft.com/office/drawing/2014/main" id="{A88D917E-B299-577C-03B0-9A6FF235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"/>
            <a:ext cx="3352800" cy="24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- Plotting">
            <a:extLst>
              <a:ext uri="{FF2B5EF4-FFF2-40B4-BE49-F238E27FC236}">
                <a16:creationId xmlns:a16="http://schemas.microsoft.com/office/drawing/2014/main" id="{1E43633E-6965-624C-1785-640F7EB6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8" y="2479954"/>
            <a:ext cx="3352801" cy="25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visualization with Python Plotly and GridDB | GridDB: Open Source Time  Series Database for IoT">
            <a:extLst>
              <a:ext uri="{FF2B5EF4-FFF2-40B4-BE49-F238E27FC236}">
                <a16:creationId xmlns:a16="http://schemas.microsoft.com/office/drawing/2014/main" id="{6B531A20-B5DC-01AB-5C3B-0EF46BA1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7" y="4952191"/>
            <a:ext cx="3352800" cy="194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4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19" y="1439187"/>
            <a:ext cx="12178818" cy="5506143"/>
          </a:xfrm>
        </p:spPr>
        <p:txBody>
          <a:bodyPr>
            <a:normAutofit/>
          </a:bodyPr>
          <a:lstStyle/>
          <a:p>
            <a:r>
              <a:rPr lang="en-US" sz="2400" dirty="0"/>
              <a:t>Matplotlib</a:t>
            </a:r>
            <a:r>
              <a:rPr lang="pl-PL" sz="2400" dirty="0"/>
              <a:t>  </a:t>
            </a:r>
            <a:r>
              <a:rPr lang="en-US" sz="2000" dirty="0">
                <a:hlinkClick r:id="rId2"/>
              </a:rPr>
              <a:t>https://matplotlib.org/index.html</a:t>
            </a:r>
            <a:endParaRPr lang="en-US" sz="2000" dirty="0"/>
          </a:p>
          <a:p>
            <a:r>
              <a:rPr lang="en-US" sz="2400" dirty="0" err="1"/>
              <a:t>matplotlib.pyplot</a:t>
            </a:r>
            <a:r>
              <a:rPr lang="pl-PL" sz="2400" dirty="0"/>
              <a:t>  </a:t>
            </a:r>
            <a:r>
              <a:rPr lang="en-US" sz="2000" dirty="0">
                <a:hlinkClick r:id="rId3"/>
              </a:rPr>
              <a:t>https://matplotlib.org/3.2.1/api/pyplot_summary.html</a:t>
            </a:r>
            <a:endParaRPr lang="en-US" sz="2000" dirty="0"/>
          </a:p>
          <a:p>
            <a:r>
              <a:rPr lang="en-US" sz="2400" dirty="0"/>
              <a:t>Tutorial</a:t>
            </a:r>
            <a:r>
              <a:rPr lang="pl-PL" sz="2400" dirty="0"/>
              <a:t>  </a:t>
            </a:r>
            <a:r>
              <a:rPr lang="en-US" sz="2000" dirty="0">
                <a:hlinkClick r:id="rId4"/>
              </a:rPr>
              <a:t>https://matplotlib.org/tutorials/index.html</a:t>
            </a:r>
            <a:endParaRPr lang="en-US" sz="2000" dirty="0"/>
          </a:p>
          <a:p>
            <a:r>
              <a:rPr lang="pl-PL" sz="2400" dirty="0"/>
              <a:t>Przykłady  </a:t>
            </a:r>
            <a:r>
              <a:rPr lang="en-US" sz="2000" dirty="0">
                <a:hlinkClick r:id="rId5"/>
              </a:rPr>
              <a:t>https://matplotlib.org/gallery/index.html</a:t>
            </a:r>
            <a:r>
              <a:rPr lang="en-US" sz="2000" dirty="0"/>
              <a:t> </a:t>
            </a:r>
          </a:p>
          <a:p>
            <a:r>
              <a:rPr lang="pl-PL" sz="2400" dirty="0"/>
              <a:t>Książka  </a:t>
            </a:r>
            <a:r>
              <a:rPr lang="en-US" sz="2000" dirty="0">
                <a:hlinkClick r:id="rId6"/>
              </a:rPr>
              <a:t>https://www.packtpub.com/big-data-and-business-intelligence/mastering-matplotlib</a:t>
            </a:r>
            <a:r>
              <a:rPr lang="en-US" sz="2000" dirty="0"/>
              <a:t>	</a:t>
            </a:r>
            <a:endParaRPr lang="pl-PL" sz="2000" dirty="0"/>
          </a:p>
          <a:p>
            <a:r>
              <a:rPr lang="pl-PL" sz="2400" dirty="0"/>
              <a:t>Slajdy </a:t>
            </a:r>
            <a:r>
              <a:rPr lang="pl-PL" sz="2000" dirty="0"/>
              <a:t> </a:t>
            </a:r>
            <a:r>
              <a:rPr lang="pl-PL" sz="2000" dirty="0">
                <a:hlinkClick r:id="rId7"/>
              </a:rPr>
              <a:t>https://www.just.edu.jo/~zasharif/Web/SE412/Slides/matplotlib.pptx</a:t>
            </a:r>
            <a:endParaRPr lang="pl-PL" sz="2000" dirty="0"/>
          </a:p>
          <a:p>
            <a:r>
              <a:rPr lang="pl-PL" sz="2400" dirty="0"/>
              <a:t>Kurs widzenia komputerowego  </a:t>
            </a:r>
            <a:r>
              <a:rPr lang="pl-PL" sz="2000" dirty="0">
                <a:hlinkClick r:id="rId8"/>
              </a:rPr>
              <a:t>https://www.cs.cornell.edu/courses/cs4670/2018sp/</a:t>
            </a:r>
            <a:endParaRPr lang="pl-PL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5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2" y="152401"/>
            <a:ext cx="10108058" cy="1143000"/>
          </a:xfrm>
        </p:spPr>
        <p:txBody>
          <a:bodyPr>
            <a:normAutofit/>
          </a:bodyPr>
          <a:lstStyle/>
          <a:p>
            <a:r>
              <a:rPr lang="pl-PL" dirty="0"/>
              <a:t>Wizualizacja danych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50" y="1088945"/>
            <a:ext cx="11989942" cy="3633743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rgbClr val="FF0000"/>
                </a:solidFill>
              </a:rPr>
              <a:t>Dane można zwykle zwizualizować na wiele sposobów</a:t>
            </a:r>
            <a:endParaRPr lang="en-US" sz="2400" dirty="0"/>
          </a:p>
          <a:p>
            <a:pPr lvl="1"/>
            <a:r>
              <a:rPr lang="pl-PL" sz="2000" dirty="0"/>
              <a:t>Wykresy, histogramy, diagramy, mapy, grafy…</a:t>
            </a:r>
            <a:endParaRPr lang="en-US" sz="2000" dirty="0"/>
          </a:p>
          <a:p>
            <a:r>
              <a:rPr lang="pl-PL" sz="2400" dirty="0"/>
              <a:t>Narzędzia do wizualizacji danych to umożliwiają</a:t>
            </a:r>
            <a:endParaRPr lang="en-US" sz="2400" dirty="0"/>
          </a:p>
          <a:p>
            <a:r>
              <a:rPr lang="pl-PL" sz="2400" dirty="0"/>
              <a:t>Często zdarza się że</a:t>
            </a:r>
            <a:r>
              <a:rPr lang="en-US" sz="2400" dirty="0"/>
              <a:t> </a:t>
            </a:r>
            <a:r>
              <a:rPr lang="pl-PL" sz="2400" dirty="0">
                <a:solidFill>
                  <a:srgbClr val="FF0000"/>
                </a:solidFill>
              </a:rPr>
              <a:t>danych jest bardzo dużo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pl-PL" sz="2400" dirty="0"/>
              <a:t>i trzeba na ich podstawie podejmować ważne decyzje –</a:t>
            </a:r>
            <a:r>
              <a:rPr lang="en-US" sz="2400" dirty="0"/>
              <a:t> </a:t>
            </a:r>
            <a:r>
              <a:rPr lang="pl-PL" sz="2400" dirty="0">
                <a:solidFill>
                  <a:srgbClr val="FF0000"/>
                </a:solidFill>
              </a:rPr>
              <a:t>wykres ma w tym pomóc</a:t>
            </a:r>
            <a:endParaRPr lang="en-US" sz="2400" dirty="0"/>
          </a:p>
          <a:p>
            <a:pPr lvl="1"/>
            <a:r>
              <a:rPr lang="pl-PL" sz="2000" dirty="0"/>
              <a:t>Cel: przekształcenie skomplikowanych danych w prosty obrazek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97949" y="4202130"/>
            <a:ext cx="11596101" cy="2503469"/>
            <a:chOff x="768096" y="3581401"/>
            <a:chExt cx="7977452" cy="20081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96" y="3733800"/>
              <a:ext cx="2199030" cy="17992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588" y="3581401"/>
              <a:ext cx="2454065" cy="20078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850" y="3581401"/>
              <a:ext cx="2765698" cy="2008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42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26" y="112331"/>
            <a:ext cx="8229600" cy="1143000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26" y="1119882"/>
            <a:ext cx="11907748" cy="5625787"/>
          </a:xfrm>
        </p:spPr>
        <p:txBody>
          <a:bodyPr>
            <a:normAutofit/>
          </a:bodyPr>
          <a:lstStyle/>
          <a:p>
            <a:r>
              <a:rPr lang="en-US" sz="2400" b="1" dirty="0"/>
              <a:t>Matplotlib</a:t>
            </a:r>
            <a:r>
              <a:rPr lang="en-US" sz="2400" dirty="0"/>
              <a:t> </a:t>
            </a:r>
            <a:r>
              <a:rPr lang="pl-PL" sz="2400" dirty="0"/>
              <a:t>to jedno z najpotężniejszych narzędzi do wizualizacji danych w </a:t>
            </a:r>
            <a:r>
              <a:rPr lang="pl-PL" sz="2400" dirty="0" err="1"/>
              <a:t>Pythonie</a:t>
            </a:r>
            <a:endParaRPr lang="en-US" sz="2400" dirty="0"/>
          </a:p>
          <a:p>
            <a:r>
              <a:rPr lang="en-US" sz="2400" b="1" dirty="0"/>
              <a:t>Matplotlib</a:t>
            </a:r>
            <a:r>
              <a:rPr lang="en-US" sz="2400" dirty="0"/>
              <a:t> </a:t>
            </a:r>
            <a:r>
              <a:rPr lang="pl-PL" sz="2400" dirty="0"/>
              <a:t>to biblioteka do tworzenia wykresów</a:t>
            </a:r>
            <a:r>
              <a:rPr lang="en-US" sz="2400" dirty="0"/>
              <a:t> 2-D</a:t>
            </a:r>
          </a:p>
          <a:p>
            <a:pPr lvl="1"/>
            <a:r>
              <a:rPr lang="pl-PL" sz="2000" dirty="0"/>
              <a:t>Łatwo znaleźć przykłady</a:t>
            </a:r>
            <a:endParaRPr lang="en-US" sz="2000" dirty="0"/>
          </a:p>
          <a:p>
            <a:r>
              <a:rPr lang="pl-PL" sz="2000" dirty="0"/>
              <a:t>Aby zaimportować</a:t>
            </a:r>
            <a:r>
              <a:rPr lang="en-US" sz="20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/>
              <a:t> </a:t>
            </a:r>
            <a:r>
              <a:rPr lang="pl-PL" sz="2000"/>
              <a:t>do skryptu</a:t>
            </a:r>
            <a:r>
              <a:rPr lang="en-US" sz="2000"/>
              <a:t> 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/>
              <a:t>Aby zainstalować </a:t>
            </a:r>
            <a:r>
              <a:rPr lang="pl-PL" sz="2400" dirty="0" err="1"/>
              <a:t>matplotlib</a:t>
            </a:r>
            <a:endParaRPr lang="en-US" sz="2400" dirty="0"/>
          </a:p>
          <a:p>
            <a:pPr lvl="1"/>
            <a:r>
              <a:rPr lang="pl-PL" sz="2000" dirty="0"/>
              <a:t>Najprościej przy użyciu</a:t>
            </a:r>
            <a:r>
              <a:rPr lang="en-US" sz="20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endParaRPr lang="pl-P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</p:txBody>
      </p:sp>
    </p:spTree>
    <p:extLst>
      <p:ext uri="{BB962C8B-B14F-4D97-AF65-F5344CB8AC3E}">
        <p14:creationId xmlns:p14="http://schemas.microsoft.com/office/powerpoint/2010/main" val="164487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16" y="46383"/>
            <a:ext cx="10097784" cy="1143000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492" y="1034309"/>
            <a:ext cx="11867507" cy="7015058"/>
          </a:xfrm>
        </p:spPr>
        <p:txBody>
          <a:bodyPr>
            <a:noAutofit/>
          </a:bodyPr>
          <a:lstStyle/>
          <a:p>
            <a:r>
              <a:rPr lang="pl-PL" sz="2400" dirty="0"/>
              <a:t>Naśladuje MATLAB,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000" dirty="0"/>
              <a:t> </a:t>
            </a:r>
            <a:r>
              <a:rPr lang="pl-PL" sz="2000" dirty="0"/>
              <a:t>to zestaw poleceń takich jak w programie MATLAB</a:t>
            </a:r>
            <a:endParaRPr lang="en-US" sz="2000" dirty="0"/>
          </a:p>
          <a:p>
            <a:r>
              <a:rPr lang="pl-PL" sz="2400" dirty="0"/>
              <a:t>Każde polecenie</a:t>
            </a:r>
            <a:r>
              <a:rPr lang="en-US" sz="2400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400" dirty="0"/>
              <a:t> </a:t>
            </a:r>
            <a:r>
              <a:rPr lang="pl-PL" sz="2400" dirty="0"/>
              <a:t>zmienia w jakiś sposób obrazek, np.</a:t>
            </a:r>
            <a:endParaRPr lang="en-US" sz="2400" dirty="0"/>
          </a:p>
          <a:p>
            <a:pPr lvl="1"/>
            <a:r>
              <a:rPr lang="pl-PL" dirty="0"/>
              <a:t>tworzy obrazek (</a:t>
            </a:r>
            <a:r>
              <a:rPr lang="pl-PL" dirty="0" err="1"/>
              <a:t>figure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tworzy obszar do rysowania na obrazku</a:t>
            </a:r>
            <a:endParaRPr lang="en-US" dirty="0"/>
          </a:p>
          <a:p>
            <a:pPr lvl="1"/>
            <a:r>
              <a:rPr lang="pl-PL" dirty="0"/>
              <a:t>rysuje wykres na tym obszarze</a:t>
            </a:r>
            <a:endParaRPr lang="en-US" dirty="0"/>
          </a:p>
          <a:p>
            <a:pPr lvl="1"/>
            <a:r>
              <a:rPr lang="pl-PL" dirty="0"/>
              <a:t>wzbogaca wykres o podpisy osi itp.</a:t>
            </a:r>
            <a:endParaRPr lang="en-US" dirty="0"/>
          </a:p>
          <a:p>
            <a:r>
              <a:rPr lang="pl-PL" sz="2400" b="1" dirty="0">
                <a:solidFill>
                  <a:srgbClr val="FF0000"/>
                </a:solidFill>
              </a:rPr>
              <a:t>Uwaga</a:t>
            </a:r>
            <a:r>
              <a:rPr lang="en-US" sz="2400" dirty="0"/>
              <a:t> </a:t>
            </a:r>
            <a:r>
              <a:rPr lang="pl-PL" sz="2400" dirty="0"/>
              <a:t>stan wykresu jest zachowywany między poleceniami</a:t>
            </a:r>
          </a:p>
          <a:p>
            <a:r>
              <a:rPr lang="pl-PL" sz="2400" dirty="0"/>
              <a:t>Dwie linijki występują praktycznie zawsze</a:t>
            </a:r>
            <a:r>
              <a:rPr lang="en-US" sz="2400" dirty="0"/>
              <a:t>:</a:t>
            </a:r>
          </a:p>
          <a:p>
            <a:pPr lvl="1"/>
            <a:r>
              <a:rPr lang="pl-PL" sz="2000" dirty="0"/>
              <a:t>Rodzaj wykresu (</a:t>
            </a:r>
            <a:r>
              <a:rPr lang="pl-PL" sz="1800" dirty="0"/>
              <a:t>Czy to wykres liniowy, słupkowy, kołowy itp.)</a:t>
            </a:r>
            <a:endParaRPr lang="en-US" sz="1800" dirty="0"/>
          </a:p>
          <a:p>
            <a:pPr lvl="1"/>
            <a:r>
              <a:rPr lang="pl-PL" sz="2000" dirty="0"/>
              <a:t>Wyświetlenie wykresu (</a:t>
            </a:r>
            <a:r>
              <a:rPr lang="pl-PL" sz="1800" dirty="0"/>
              <a:t>w jaki sposób ma być wyświetlony/zapisany)</a:t>
            </a:r>
            <a:endParaRPr lang="en-US" b="1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40101" y="4541838"/>
            <a:ext cx="8702040" cy="231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887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591" y="39288"/>
            <a:ext cx="8229600" cy="877824"/>
          </a:xfrm>
        </p:spPr>
        <p:txBody>
          <a:bodyPr>
            <a:noAutofit/>
          </a:bodyPr>
          <a:lstStyle/>
          <a:p>
            <a:r>
              <a:rPr lang="pl-PL" sz="5400" dirty="0"/>
              <a:t>Parę przykładów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366"/>
            <a:ext cx="4095960" cy="3086074"/>
          </a:xfrm>
          <a:prstGeom prst="rect">
            <a:avLst/>
          </a:prstGeom>
        </p:spPr>
      </p:pic>
      <p:pic>
        <p:nvPicPr>
          <p:cNvPr id="6" name="Picture 2" descr="m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905" y="4030172"/>
            <a:ext cx="4095958" cy="29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p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59" y="3942661"/>
            <a:ext cx="4032293" cy="292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p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33" y="1102723"/>
            <a:ext cx="4095958" cy="292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p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252" y="1102724"/>
            <a:ext cx="4152778" cy="30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p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" y="3942661"/>
            <a:ext cx="4095960" cy="292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2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19224"/>
            <a:ext cx="7715892" cy="4524315"/>
          </a:xfrm>
          <a:prstGeom prst="rect">
            <a:avLst/>
          </a:prstGeom>
          <a:solidFill>
            <a:srgbClr val="1A1634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4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matplotlib.pyplot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plt</a:t>
            </a:r>
            <a:endParaRPr lang="en-US" sz="2400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Dane do narysowania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3, 4, 5 ]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4, 9, 16,25]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domyślnie polecenie plot tworzy linie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wyświetl wykres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 descr="https://miro.medium.com/max/368/1*jO_SGH86FknOlNwwNuD9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2" y="3811697"/>
            <a:ext cx="4476108" cy="301650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252C14-2C1D-CC27-4CAA-59914EFD77B4}"/>
              </a:ext>
            </a:extLst>
          </p:cNvPr>
          <p:cNvSpPr txBox="1">
            <a:spLocks/>
          </p:cNvSpPr>
          <p:nvPr/>
        </p:nvSpPr>
        <p:spPr>
          <a:xfrm>
            <a:off x="137532" y="305140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Wykres liniowy</a:t>
            </a:r>
          </a:p>
        </p:txBody>
      </p:sp>
    </p:spTree>
    <p:extLst>
      <p:ext uri="{BB962C8B-B14F-4D97-AF65-F5344CB8AC3E}">
        <p14:creationId xmlns:p14="http://schemas.microsoft.com/office/powerpoint/2010/main" val="262823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32" y="1209906"/>
            <a:ext cx="9110547" cy="5648094"/>
          </a:xfrm>
        </p:spPr>
        <p:txBody>
          <a:bodyPr>
            <a:normAutofit/>
          </a:bodyPr>
          <a:lstStyle/>
          <a:p>
            <a:r>
              <a:rPr lang="pl-PL" sz="2800" dirty="0"/>
              <a:t>Jeśli polecenie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pl-PL" sz="2800" b="1" dirty="0">
                <a:latin typeface="Arial" panose="020B0604020202020204" pitchFamily="34" charset="0"/>
                <a:cs typeface="Arial" panose="020B0604020202020204" pitchFamily="34" charset="0"/>
              </a:rPr>
              <a:t>dostanie tylko jedną listę</a:t>
            </a:r>
            <a:endParaRPr lang="en-US" sz="1100" dirty="0"/>
          </a:p>
          <a:p>
            <a:r>
              <a:rPr lang="pl-PL" dirty="0"/>
              <a:t>zostanie uznana za listę wartości y</a:t>
            </a:r>
          </a:p>
          <a:p>
            <a:r>
              <a:rPr lang="pl-PL" dirty="0"/>
              <a:t>wartości x wygenerują się automatycznie (0, 1, 2, 3…)</a:t>
            </a:r>
          </a:p>
          <a:p>
            <a:r>
              <a:rPr lang="pl-PL" dirty="0"/>
              <a:t>wartości x zawsze jest tyle samo co y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629" y="4983200"/>
            <a:ext cx="6200077" cy="1569660"/>
          </a:xfrm>
          <a:prstGeom prst="rect">
            <a:avLst/>
          </a:prstGeom>
          <a:solidFill>
            <a:srgbClr val="1A163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4])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numbers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29" y="3108401"/>
            <a:ext cx="4999465" cy="37495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11CC5E-0EF8-92C8-4CFF-48D72F48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32" y="305140"/>
            <a:ext cx="8229600" cy="1143000"/>
          </a:xfrm>
        </p:spPr>
        <p:txBody>
          <a:bodyPr>
            <a:normAutofit/>
          </a:bodyPr>
          <a:lstStyle/>
          <a:p>
            <a:r>
              <a:rPr lang="pl-PL" dirty="0"/>
              <a:t>Wykres liniowy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23" y="276922"/>
            <a:ext cx="8229600" cy="1143000"/>
          </a:xfrm>
        </p:spPr>
        <p:txBody>
          <a:bodyPr/>
          <a:lstStyle/>
          <a:p>
            <a:r>
              <a:rPr lang="pl-PL" dirty="0"/>
              <a:t>Polecenia dla </a:t>
            </a:r>
            <a:r>
              <a:rPr lang="pl-PL" dirty="0" err="1"/>
              <a:t>pyplot</a:t>
            </a:r>
            <a:r>
              <a:rPr lang="pl-PL" dirty="0"/>
              <a:t> lub dla </a:t>
            </a:r>
            <a:r>
              <a:rPr lang="pl-PL" dirty="0" err="1"/>
              <a:t>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23" y="1419922"/>
            <a:ext cx="11468060" cy="55272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text()  </a:t>
            </a:r>
            <a:r>
              <a:rPr lang="en-US" sz="3200" dirty="0"/>
              <a:t>: </a:t>
            </a:r>
            <a:r>
              <a:rPr lang="pl-PL" sz="3200" dirty="0"/>
              <a:t>dodaj tekst w wybranym miejscu</a:t>
            </a:r>
            <a:endParaRPr lang="en-US" sz="3200" dirty="0"/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/>
              <a:t>: </a:t>
            </a:r>
            <a:r>
              <a:rPr lang="pl-PL" sz="3200" dirty="0"/>
              <a:t>podpis osi x</a:t>
            </a:r>
            <a:endParaRPr lang="en-US" sz="3200" dirty="0"/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/>
              <a:t>: </a:t>
            </a:r>
            <a:r>
              <a:rPr lang="pl-PL" sz="3200" dirty="0"/>
              <a:t>podpis osi y</a:t>
            </a:r>
            <a:endParaRPr lang="en-US" sz="3200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title() </a:t>
            </a:r>
            <a:r>
              <a:rPr lang="en-US" sz="3200" dirty="0"/>
              <a:t>: </a:t>
            </a:r>
            <a:r>
              <a:rPr lang="pl-PL" sz="3200" dirty="0"/>
              <a:t>tytuł wykresu</a:t>
            </a:r>
            <a:endParaRPr lang="en-US" sz="3200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r>
              <a:rPr lang="en-US" sz="3200" dirty="0"/>
              <a:t>: </a:t>
            </a:r>
            <a:r>
              <a:rPr lang="pl-PL" sz="3200" dirty="0"/>
              <a:t>wyczyść wykres </a:t>
            </a:r>
          </a:p>
          <a:p>
            <a:pPr lvl="1"/>
            <a:r>
              <a:rPr lang="pl-PL" sz="3000" dirty="0"/>
              <a:t>jeśli wywołam plot() wiele razy, </a:t>
            </a:r>
            <a:r>
              <a:rPr lang="pl-PL" sz="3000" dirty="0" err="1"/>
              <a:t>plt.show</a:t>
            </a:r>
            <a:r>
              <a:rPr lang="pl-PL" sz="3000" dirty="0"/>
              <a:t>() narysuje wszystko</a:t>
            </a:r>
            <a:endParaRPr lang="en-US" sz="3000" dirty="0"/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savefig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/>
              <a:t>: </a:t>
            </a:r>
            <a:r>
              <a:rPr lang="pl-PL" sz="3200" dirty="0"/>
              <a:t>zapisz wykres do pliku</a:t>
            </a:r>
            <a:endParaRPr lang="en-US" sz="3200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legend() </a:t>
            </a:r>
            <a:r>
              <a:rPr lang="en-US" sz="3200" dirty="0"/>
              <a:t>: </a:t>
            </a:r>
            <a:r>
              <a:rPr lang="pl-PL" sz="3200" dirty="0"/>
              <a:t>pokaż legendę wykresu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9761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"/>
</p:tagLst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5571</TotalTime>
  <Words>2282</Words>
  <Application>Microsoft Office PowerPoint</Application>
  <PresentationFormat>Panoramiczny</PresentationFormat>
  <Paragraphs>305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Sitka Heading</vt:lpstr>
      <vt:lpstr>Source Sans Pro</vt:lpstr>
      <vt:lpstr>Times New Roman</vt:lpstr>
      <vt:lpstr>3DFloatVTI</vt:lpstr>
      <vt:lpstr>Programowanie w Pythonie Biblioteka Matplotlib</vt:lpstr>
      <vt:lpstr>Uwaga do zadania domowego</vt:lpstr>
      <vt:lpstr>Wizualizacja danych</vt:lpstr>
      <vt:lpstr>Matplotlib</vt:lpstr>
      <vt:lpstr>matplotlib</vt:lpstr>
      <vt:lpstr>Parę przykładów</vt:lpstr>
      <vt:lpstr>Prezentacja programu PowerPoint</vt:lpstr>
      <vt:lpstr>Wykres liniowy</vt:lpstr>
      <vt:lpstr>Polecenia dla pyplot lub dla axes</vt:lpstr>
      <vt:lpstr>Przepis na wykres</vt:lpstr>
      <vt:lpstr>Wiele krzywych</vt:lpstr>
      <vt:lpstr>Tuning</vt:lpstr>
      <vt:lpstr>Rysowanie równań</vt:lpstr>
      <vt:lpstr>Prezentacja programu PowerPoint</vt:lpstr>
      <vt:lpstr>Czy wykres jest zmienną?</vt:lpstr>
      <vt:lpstr>Prezentacja programu PowerPoint</vt:lpstr>
      <vt:lpstr>Wykresy słupkowe</vt:lpstr>
      <vt:lpstr>Wykresy słupkowe – wersja pozioma</vt:lpstr>
      <vt:lpstr>Prezentacja programu PowerPoint</vt:lpstr>
      <vt:lpstr>Histogram</vt:lpstr>
      <vt:lpstr>Histogram</vt:lpstr>
      <vt:lpstr>Wykresy punktowe</vt:lpstr>
      <vt:lpstr>Prezentacja programu PowerPoint</vt:lpstr>
      <vt:lpstr>Wykres kołowy</vt:lpstr>
      <vt:lpstr>Alternatywy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76</cp:revision>
  <dcterms:created xsi:type="dcterms:W3CDTF">2022-09-26T23:14:32Z</dcterms:created>
  <dcterms:modified xsi:type="dcterms:W3CDTF">2023-01-04T13:22:04Z</dcterms:modified>
</cp:coreProperties>
</file>