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5" r:id="rId3"/>
    <p:sldId id="27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6" r:id="rId12"/>
    <p:sldId id="293" r:id="rId13"/>
    <p:sldId id="294" r:id="rId14"/>
    <p:sldId id="301" r:id="rId15"/>
    <p:sldId id="295" r:id="rId16"/>
    <p:sldId id="302" r:id="rId17"/>
    <p:sldId id="303" r:id="rId18"/>
    <p:sldId id="298" r:id="rId19"/>
    <p:sldId id="297" r:id="rId20"/>
    <p:sldId id="304" r:id="rId21"/>
    <p:sldId id="305" r:id="rId22"/>
    <p:sldId id="307" r:id="rId23"/>
    <p:sldId id="306" r:id="rId24"/>
    <p:sldId id="308" r:id="rId25"/>
    <p:sldId id="299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May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May 13,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3" y="549275"/>
            <a:ext cx="12344401" cy="1534160"/>
          </a:xfrm>
        </p:spPr>
        <p:txBody>
          <a:bodyPr wrap="square" anchor="ctr">
            <a:normAutofit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br>
              <a:rPr lang="pl-PL" sz="4800" dirty="0"/>
            </a:br>
            <a:r>
              <a:rPr lang="pl-PL" sz="4800" dirty="0"/>
              <a:t>Klasy, </a:t>
            </a:r>
            <a:r>
              <a:rPr lang="pl-PL" sz="4800" dirty="0" err="1"/>
              <a:t>iteratory</a:t>
            </a:r>
            <a:r>
              <a:rPr lang="pl-PL" sz="4800" dirty="0"/>
              <a:t>, biblioteki os, </a:t>
            </a:r>
            <a:r>
              <a:rPr lang="pl-PL" sz="4800" dirty="0" err="1"/>
              <a:t>sys</a:t>
            </a:r>
            <a:r>
              <a:rPr lang="pl-PL" sz="4800" dirty="0"/>
              <a:t>, </a:t>
            </a:r>
            <a:r>
              <a:rPr lang="pl-PL" sz="4800" dirty="0" err="1"/>
              <a:t>argparse</a:t>
            </a:r>
            <a:r>
              <a:rPr lang="pl-PL" sz="4800" dirty="0"/>
              <a:t>, </a:t>
            </a:r>
            <a:r>
              <a:rPr lang="pl-PL" sz="4000" dirty="0"/>
              <a:t>glob</a:t>
            </a:r>
            <a:endParaRPr lang="pl-PL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3022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2761C-21BF-D224-B99F-9E183253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 – </a:t>
            </a:r>
            <a:r>
              <a:rPr lang="pl-PL" dirty="0" err="1"/>
              <a:t>exceptiongroup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6780B0-E336-8466-F3D2-3A4ED3BA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ExceptionGroup</a:t>
            </a:r>
            <a:r>
              <a:rPr lang="pl-PL" dirty="0"/>
              <a:t> jest domyślne dopiero od </a:t>
            </a:r>
            <a:r>
              <a:rPr lang="pl-PL" dirty="0" err="1"/>
              <a:t>Pythona</a:t>
            </a:r>
            <a:r>
              <a:rPr lang="pl-PL" dirty="0"/>
              <a:t> 3.11, aby używać we wcześniejszym trzeba zrobić from </a:t>
            </a:r>
            <a:r>
              <a:rPr lang="pl-PL" dirty="0" err="1"/>
              <a:t>exceptiongroup</a:t>
            </a:r>
            <a:r>
              <a:rPr lang="pl-PL" dirty="0"/>
              <a:t> import </a:t>
            </a:r>
            <a:r>
              <a:rPr lang="pl-PL" dirty="0" err="1"/>
              <a:t>ExceptionGroup</a:t>
            </a:r>
            <a:endParaRPr lang="pl-PL" dirty="0"/>
          </a:p>
          <a:p>
            <a:r>
              <a:rPr lang="pl-PL" dirty="0"/>
              <a:t>Jeśli nie ma biblioteki </a:t>
            </a:r>
            <a:r>
              <a:rPr lang="pl-PL" dirty="0" err="1"/>
              <a:t>exceptiongroup</a:t>
            </a:r>
            <a:r>
              <a:rPr lang="pl-PL" dirty="0"/>
              <a:t>, trzeba ją zainstalować:</a:t>
            </a:r>
            <a:br>
              <a:rPr lang="pl-PL" dirty="0"/>
            </a:br>
            <a:r>
              <a:rPr lang="pl-PL" dirty="0"/>
              <a:t>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exceptiongroup</a:t>
            </a:r>
            <a:endParaRPr lang="pl-PL" dirty="0"/>
          </a:p>
          <a:p>
            <a:r>
              <a:rPr lang="pl-PL" dirty="0"/>
              <a:t>Konstrukcja </a:t>
            </a:r>
            <a:r>
              <a:rPr lang="pl-PL" dirty="0" err="1"/>
              <a:t>except</a:t>
            </a:r>
            <a:r>
              <a:rPr lang="pl-PL" dirty="0"/>
              <a:t>* i tak nie będzie działać we wcześniejszych wersjach</a:t>
            </a:r>
          </a:p>
        </p:txBody>
      </p:sp>
    </p:spTree>
    <p:extLst>
      <p:ext uri="{BB962C8B-B14F-4D97-AF65-F5344CB8AC3E}">
        <p14:creationId xmlns:p14="http://schemas.microsoft.com/office/powerpoint/2010/main" val="58750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2761C-21BF-D224-B99F-9E183253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 – prosty sposób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6780B0-E336-8466-F3D2-3A4ED3BA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sprawdzić czy plik istnieje, można spróbować tak (ten sposób nie jest idealny, bo próbuje otworzyć plik, przez co zmienia datę odczytu):</a:t>
            </a:r>
          </a:p>
        </p:txBody>
      </p:sp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2E61DE82-0800-25AA-E971-7B6CB6B4E220}"/>
              </a:ext>
            </a:extLst>
          </p:cNvPr>
          <p:cNvGraphicFramePr>
            <a:graphicFrameLocks noGrp="1"/>
          </p:cNvGraphicFramePr>
          <p:nvPr/>
        </p:nvGraphicFramePr>
        <p:xfrm>
          <a:off x="3566319" y="3209925"/>
          <a:ext cx="8431212" cy="3417306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f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= open(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pracownicy.pkl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b'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except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FileNotFoundError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czyIstnieje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except Exception as e: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Plik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f,"istnieje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 nie można go otworzyć"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czyIstnieje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else: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czyIstnieje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True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f.close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8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2761C-21BF-D224-B99F-9E183253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 – dobry sposób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6780B0-E336-8466-F3D2-3A4ED3BA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pl-PL" dirty="0"/>
              <a:t>Filozofia </a:t>
            </a:r>
            <a:r>
              <a:rPr lang="pl-PL" dirty="0" err="1"/>
              <a:t>Pythona</a:t>
            </a:r>
            <a:r>
              <a:rPr lang="pl-PL" dirty="0"/>
              <a:t>: </a:t>
            </a:r>
            <a:r>
              <a:rPr lang="pl-PL" b="1" dirty="0"/>
              <a:t>do wszystkiego ma być odpowiednia biblioteka</a:t>
            </a:r>
          </a:p>
          <a:p>
            <a:r>
              <a:rPr lang="pl-PL" dirty="0" err="1"/>
              <a:t>os.getcwd</a:t>
            </a:r>
            <a:r>
              <a:rPr lang="pl-PL" dirty="0"/>
              <a:t>() zwraca string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moduł </a:t>
            </a:r>
            <a:r>
              <a:rPr lang="pl-PL" dirty="0" err="1"/>
              <a:t>os.path</a:t>
            </a:r>
            <a:r>
              <a:rPr lang="pl-PL" dirty="0"/>
              <a:t> zawiera funkcję </a:t>
            </a:r>
            <a:r>
              <a:rPr lang="pl-PL" dirty="0" err="1"/>
              <a:t>exists</a:t>
            </a:r>
            <a:r>
              <a:rPr lang="pl-PL" dirty="0"/>
              <a:t> która sprawdza czy plik istnieje</a:t>
            </a:r>
          </a:p>
        </p:txBody>
      </p:sp>
      <p:graphicFrame>
        <p:nvGraphicFramePr>
          <p:cNvPr id="5" name="Group 15">
            <a:extLst>
              <a:ext uri="{FF2B5EF4-FFF2-40B4-BE49-F238E27FC236}">
                <a16:creationId xmlns:a16="http://schemas.microsoft.com/office/drawing/2014/main" id="{2E61DE82-0800-25AA-E971-7B6CB6B4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13577"/>
              </p:ext>
            </p:extLst>
          </p:nvPr>
        </p:nvGraphicFramePr>
        <p:xfrm>
          <a:off x="3566319" y="3371850"/>
          <a:ext cx="8431212" cy="3417306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import os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path=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os.getcwd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()+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\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pracownicy.pkl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czyIstnieje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os.path.exists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(path)</a:t>
                      </a: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# albo jeszcze krócej: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czyIstnieje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os.path.isfile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kumimoji="0" lang="pl-PL" altLang="pl-PL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pracownicy.pkl</a:t>
                      </a: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kumimoji="0" lang="en-US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5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3BAEA1-2D79-76E0-CD71-9B7C37A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9D627E-5ED1-708D-3930-9D0046D2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Zawsze używaj import os, a nie from os import *</a:t>
            </a:r>
            <a:br>
              <a:rPr lang="pl-PL" dirty="0"/>
            </a:br>
            <a:r>
              <a:rPr lang="pl-PL" dirty="0"/>
              <a:t>bo funkcja </a:t>
            </a:r>
            <a:r>
              <a:rPr lang="pl-PL" dirty="0" err="1"/>
              <a:t>os.open</a:t>
            </a:r>
            <a:r>
              <a:rPr lang="pl-PL" dirty="0"/>
              <a:t>() nadpisze </a:t>
            </a:r>
            <a:r>
              <a:rPr lang="pl-PL" dirty="0" err="1"/>
              <a:t>pythonowe</a:t>
            </a:r>
            <a:r>
              <a:rPr lang="pl-PL" dirty="0"/>
              <a:t> open() itd.</a:t>
            </a:r>
          </a:p>
          <a:p>
            <a:r>
              <a:rPr lang="pl-PL" dirty="0" err="1"/>
              <a:t>chdir</a:t>
            </a:r>
            <a:r>
              <a:rPr lang="pl-PL" dirty="0"/>
              <a:t> zmienia nasze położenie, system wywołuje polecenie w konsoli</a:t>
            </a:r>
          </a:p>
          <a:p>
            <a:r>
              <a:rPr lang="pl-PL" dirty="0"/>
              <a:t>nazwy funkcji jak zawsze w </a:t>
            </a:r>
            <a:r>
              <a:rPr lang="pl-PL" dirty="0" err="1"/>
              <a:t>dir</a:t>
            </a:r>
            <a:r>
              <a:rPr lang="pl-PL" dirty="0"/>
              <a:t>(os), pomoc w </a:t>
            </a:r>
            <a:r>
              <a:rPr lang="pl-PL" dirty="0" err="1"/>
              <a:t>help</a:t>
            </a:r>
            <a:r>
              <a:rPr lang="pl-PL" dirty="0"/>
              <a:t>(os)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D46FD4-8022-EB65-CE94-28EAB231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4406868"/>
            <a:ext cx="11351886" cy="22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3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3BAEA1-2D79-76E0-CD71-9B7C37A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9D627E-5ED1-708D-3930-9D0046D2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71650"/>
            <a:ext cx="11488737" cy="5086349"/>
          </a:xfrm>
        </p:spPr>
        <p:txBody>
          <a:bodyPr>
            <a:normAutofit/>
          </a:bodyPr>
          <a:lstStyle/>
          <a:p>
            <a:r>
              <a:rPr lang="pl-PL" dirty="0"/>
              <a:t>Zwykle zwraca wyjątki </a:t>
            </a:r>
            <a:r>
              <a:rPr lang="pl-PL" dirty="0" err="1"/>
              <a:t>OSError</a:t>
            </a:r>
            <a:r>
              <a:rPr lang="pl-PL" dirty="0"/>
              <a:t> (inna nazwa to </a:t>
            </a:r>
            <a:r>
              <a:rPr lang="pl-PL" dirty="0" err="1"/>
              <a:t>os.error</a:t>
            </a:r>
            <a:r>
              <a:rPr lang="pl-PL" dirty="0"/>
              <a:t>) kiedy jest zła ścieżka itp.</a:t>
            </a:r>
          </a:p>
          <a:p>
            <a:r>
              <a:rPr lang="pl-PL" dirty="0"/>
              <a:t>os.name to nazwa </a:t>
            </a:r>
            <a:r>
              <a:rPr lang="pl-PL"/>
              <a:t>systemu operacyjnego</a:t>
            </a:r>
            <a:endParaRPr lang="pl-PL" dirty="0"/>
          </a:p>
          <a:p>
            <a:r>
              <a:rPr lang="pl-PL" dirty="0" err="1"/>
              <a:t>os.environ</a:t>
            </a:r>
            <a:r>
              <a:rPr lang="pl-PL" dirty="0"/>
              <a:t> to obiekt </a:t>
            </a:r>
            <a:r>
              <a:rPr lang="pl-PL" dirty="0" err="1"/>
              <a:t>mapowalny</a:t>
            </a:r>
            <a:r>
              <a:rPr lang="pl-PL" dirty="0"/>
              <a:t> (taki słownik), gdzie klucze to zmienne środowiskowe (HOME, PATH itd.), a wartości to ich wartości </a:t>
            </a:r>
            <a:r>
              <a:rPr lang="pl-PL" b="1" dirty="0"/>
              <a:t>w momencie uruchamiania </a:t>
            </a:r>
            <a:r>
              <a:rPr lang="pl-PL" b="1" dirty="0" err="1"/>
              <a:t>Pythona</a:t>
            </a:r>
            <a:r>
              <a:rPr lang="pl-PL" b="1" dirty="0"/>
              <a:t> albo import os </a:t>
            </a:r>
            <a:r>
              <a:rPr lang="pl-PL" dirty="0"/>
              <a:t>(jeśli później się zmienią to </a:t>
            </a:r>
            <a:r>
              <a:rPr lang="pl-PL" dirty="0" err="1"/>
              <a:t>environ</a:t>
            </a:r>
            <a:r>
              <a:rPr lang="pl-PL" dirty="0"/>
              <a:t> zostanie taki jak był). Uwaga: modyfikowanie </a:t>
            </a:r>
            <a:r>
              <a:rPr lang="pl-PL" dirty="0" err="1"/>
              <a:t>os.environ</a:t>
            </a:r>
            <a:r>
              <a:rPr lang="pl-PL" dirty="0"/>
              <a:t> na </a:t>
            </a:r>
            <a:r>
              <a:rPr lang="pl-PL" dirty="0" err="1"/>
              <a:t>MacOS</a:t>
            </a:r>
            <a:r>
              <a:rPr lang="pl-PL" dirty="0"/>
              <a:t>, </a:t>
            </a:r>
            <a:r>
              <a:rPr lang="pl-PL" dirty="0" err="1"/>
              <a:t>FreeBSD</a:t>
            </a:r>
            <a:r>
              <a:rPr lang="pl-PL" dirty="0"/>
              <a:t> i innych może powodować wycieki pamięci </a:t>
            </a:r>
          </a:p>
          <a:p>
            <a:r>
              <a:rPr lang="pl-PL" dirty="0" err="1"/>
              <a:t>os.getlogin</a:t>
            </a:r>
            <a:r>
              <a:rPr lang="pl-PL" dirty="0"/>
              <a:t>() zwraca nazwę użytkownika konsoli w której wywołano </a:t>
            </a:r>
            <a:r>
              <a:rPr lang="pl-PL" dirty="0" err="1"/>
              <a:t>Pythona</a:t>
            </a:r>
            <a:endParaRPr lang="pl-PL" dirty="0"/>
          </a:p>
          <a:p>
            <a:r>
              <a:rPr lang="pl-PL" dirty="0" err="1"/>
              <a:t>uid</a:t>
            </a:r>
            <a:r>
              <a:rPr lang="pl-PL" dirty="0"/>
              <a:t>, </a:t>
            </a:r>
            <a:r>
              <a:rPr lang="pl-PL" dirty="0" err="1"/>
              <a:t>pid</a:t>
            </a:r>
            <a:r>
              <a:rPr lang="pl-PL" dirty="0"/>
              <a:t>, gid itd. też tam są</a:t>
            </a:r>
          </a:p>
        </p:txBody>
      </p:sp>
    </p:spTree>
    <p:extLst>
      <p:ext uri="{BB962C8B-B14F-4D97-AF65-F5344CB8AC3E}">
        <p14:creationId xmlns:p14="http://schemas.microsoft.com/office/powerpoint/2010/main" val="329609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203AAD-6F75-346B-541A-FCC0E7A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 </a:t>
            </a:r>
            <a:r>
              <a:rPr lang="pl-PL" dirty="0" err="1"/>
              <a:t>shutil</a:t>
            </a:r>
            <a:r>
              <a:rPr lang="pl-PL" dirty="0"/>
              <a:t> oraz glob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ED8E63-379A-78BE-C0F2-3DDAC5C2C1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2356686"/>
            <a:ext cx="7678738" cy="458134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C6CBF69E-E4AD-19D9-D492-FAB1383D04E4}"/>
              </a:ext>
            </a:extLst>
          </p:cNvPr>
          <p:cNvSpPr/>
          <p:nvPr/>
        </p:nvSpPr>
        <p:spPr>
          <a:xfrm>
            <a:off x="114151" y="4156515"/>
            <a:ext cx="8505974" cy="1548959"/>
          </a:xfrm>
          <a:prstGeom prst="rect">
            <a:avLst/>
          </a:prstGeom>
          <a:solidFill>
            <a:srgbClr val="1A1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6D5C6-F96F-9EF6-61EC-678E847A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32224"/>
            <a:ext cx="11090274" cy="3979625"/>
          </a:xfrm>
        </p:spPr>
        <p:txBody>
          <a:bodyPr/>
          <a:lstStyle/>
          <a:p>
            <a:r>
              <a:rPr lang="pl-PL" dirty="0" err="1"/>
              <a:t>shutil</a:t>
            </a:r>
            <a:r>
              <a:rPr lang="pl-PL" dirty="0"/>
              <a:t> to wysokopoziomowa alternatywa dla os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glob pozwala wyszukiwać w katalogu przy użyciu *</a:t>
            </a:r>
          </a:p>
        </p:txBody>
      </p:sp>
    </p:spTree>
    <p:extLst>
      <p:ext uri="{BB962C8B-B14F-4D97-AF65-F5344CB8AC3E}">
        <p14:creationId xmlns:p14="http://schemas.microsoft.com/office/powerpoint/2010/main" val="309306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A0344-1237-F1A5-99C7-5919D6C4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shutil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AFDE14-9D48-4456-9054-89DEFDEF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6924"/>
            <a:ext cx="11193462" cy="5421076"/>
          </a:xfrm>
        </p:spPr>
        <p:txBody>
          <a:bodyPr>
            <a:normAutofit/>
          </a:bodyPr>
          <a:lstStyle/>
          <a:p>
            <a:r>
              <a:rPr lang="pl-PL" dirty="0" err="1"/>
              <a:t>shutil.copyfileobj</a:t>
            </a:r>
            <a:r>
              <a:rPr lang="pl-PL" dirty="0"/>
              <a:t>(</a:t>
            </a:r>
            <a:r>
              <a:rPr lang="pl-PL" dirty="0" err="1"/>
              <a:t>fsrc,fdst</a:t>
            </a:r>
            <a:r>
              <a:rPr lang="pl-PL" dirty="0"/>
              <a:t>[, </a:t>
            </a:r>
            <a:r>
              <a:rPr lang="pl-PL" dirty="0" err="1"/>
              <a:t>length</a:t>
            </a:r>
            <a:r>
              <a:rPr lang="pl-PL" dirty="0"/>
              <a:t>]) kopiuje zawartość obiektu plikowego </a:t>
            </a:r>
            <a:r>
              <a:rPr lang="pl-PL" dirty="0" err="1"/>
              <a:t>fsrc</a:t>
            </a:r>
            <a:r>
              <a:rPr lang="pl-PL" dirty="0"/>
              <a:t> </a:t>
            </a:r>
            <a:r>
              <a:rPr lang="pl-PL" b="1" dirty="0"/>
              <a:t>od aktualnego położenia "kursora" do końca pliku </a:t>
            </a:r>
            <a:r>
              <a:rPr lang="pl-PL" dirty="0"/>
              <a:t> do obiektu plikowego </a:t>
            </a:r>
            <a:r>
              <a:rPr lang="pl-PL" dirty="0" err="1"/>
              <a:t>fdst</a:t>
            </a:r>
            <a:r>
              <a:rPr lang="pl-PL" dirty="0"/>
              <a:t>, rozmiar buforu to </a:t>
            </a:r>
            <a:r>
              <a:rPr lang="pl-PL" dirty="0" err="1"/>
              <a:t>length</a:t>
            </a:r>
            <a:r>
              <a:rPr lang="pl-PL" dirty="0"/>
              <a:t> (ujemne </a:t>
            </a:r>
            <a:r>
              <a:rPr lang="pl-PL" dirty="0" err="1"/>
              <a:t>length</a:t>
            </a:r>
            <a:r>
              <a:rPr lang="pl-PL" dirty="0"/>
              <a:t> kopiuje plik na raz)</a:t>
            </a:r>
          </a:p>
          <a:p>
            <a:r>
              <a:rPr lang="pl-PL" dirty="0"/>
              <a:t>shutil.copy2(</a:t>
            </a:r>
            <a:r>
              <a:rPr lang="pl-PL" dirty="0" err="1"/>
              <a:t>src</a:t>
            </a:r>
            <a:r>
              <a:rPr lang="pl-PL" dirty="0"/>
              <a:t>, </a:t>
            </a:r>
            <a:r>
              <a:rPr lang="pl-PL" dirty="0" err="1"/>
              <a:t>dst</a:t>
            </a:r>
            <a:r>
              <a:rPr lang="pl-PL" dirty="0"/>
              <a:t>, *, </a:t>
            </a:r>
            <a:r>
              <a:rPr lang="pl-PL" dirty="0" err="1"/>
              <a:t>follow_symlinks</a:t>
            </a:r>
            <a:r>
              <a:rPr lang="pl-PL" dirty="0"/>
              <a:t>=True) stara się przekopiować plik ze </a:t>
            </a:r>
            <a:r>
              <a:rPr lang="pl-PL" b="1" dirty="0"/>
              <a:t>ścieżki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 do pliku lub katalogu ze </a:t>
            </a:r>
            <a:r>
              <a:rPr lang="pl-PL" b="1" dirty="0"/>
              <a:t>ścieżki</a:t>
            </a:r>
            <a:r>
              <a:rPr lang="pl-PL" dirty="0"/>
              <a:t> </a:t>
            </a:r>
            <a:r>
              <a:rPr lang="pl-PL" dirty="0" err="1"/>
              <a:t>dst</a:t>
            </a:r>
            <a:r>
              <a:rPr lang="pl-PL" dirty="0"/>
              <a:t>, starając się zachować (</a:t>
            </a:r>
            <a:r>
              <a:rPr lang="pl-PL" dirty="0" err="1"/>
              <a:t>copy</a:t>
            </a:r>
            <a:r>
              <a:rPr lang="pl-PL" dirty="0"/>
              <a:t> się nie stara) metadane takie jak właściciel, czas powstania i modyfikacji itd.  </a:t>
            </a:r>
          </a:p>
          <a:p>
            <a:r>
              <a:rPr lang="pl-PL" dirty="0" err="1"/>
              <a:t>shutil.copystat</a:t>
            </a:r>
            <a:r>
              <a:rPr lang="pl-PL" dirty="0"/>
              <a:t>(</a:t>
            </a:r>
            <a:r>
              <a:rPr lang="pl-PL" dirty="0" err="1"/>
              <a:t>src</a:t>
            </a:r>
            <a:r>
              <a:rPr lang="pl-PL" dirty="0"/>
              <a:t>, </a:t>
            </a:r>
            <a:r>
              <a:rPr lang="pl-PL" dirty="0" err="1"/>
              <a:t>dst</a:t>
            </a:r>
            <a:r>
              <a:rPr lang="pl-PL" dirty="0"/>
              <a:t>, *, </a:t>
            </a:r>
            <a:r>
              <a:rPr lang="pl-PL" dirty="0" err="1"/>
              <a:t>follow_symlinks</a:t>
            </a:r>
            <a:r>
              <a:rPr lang="pl-PL" dirty="0"/>
              <a:t>=True) kopiuje flagi, uprawnienia, czas ostatniej modyfikacji i dostępu, nie ruszając zawartości, grupy i właściciela </a:t>
            </a:r>
          </a:p>
          <a:p>
            <a:r>
              <a:rPr lang="pl-PL" dirty="0" err="1"/>
              <a:t>shutil.copytree</a:t>
            </a:r>
            <a:r>
              <a:rPr lang="pl-PL" dirty="0"/>
              <a:t>(</a:t>
            </a:r>
            <a:r>
              <a:rPr lang="pl-PL" dirty="0" err="1"/>
              <a:t>src</a:t>
            </a:r>
            <a:r>
              <a:rPr lang="pl-PL" dirty="0"/>
              <a:t>, </a:t>
            </a:r>
            <a:r>
              <a:rPr lang="pl-PL" dirty="0" err="1"/>
              <a:t>dst</a:t>
            </a:r>
            <a:r>
              <a:rPr lang="pl-PL" dirty="0"/>
              <a:t>, </a:t>
            </a:r>
            <a:r>
              <a:rPr lang="pl-PL" dirty="0" err="1"/>
              <a:t>symlinks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, </a:t>
            </a:r>
            <a:r>
              <a:rPr lang="pl-PL" dirty="0" err="1"/>
              <a:t>ignore</a:t>
            </a:r>
            <a:r>
              <a:rPr lang="pl-PL" dirty="0"/>
              <a:t>=</a:t>
            </a:r>
            <a:r>
              <a:rPr lang="pl-PL" dirty="0" err="1"/>
              <a:t>None</a:t>
            </a:r>
            <a:r>
              <a:rPr lang="pl-PL" dirty="0"/>
              <a:t>, </a:t>
            </a:r>
            <a:r>
              <a:rPr lang="pl-PL" dirty="0" err="1"/>
              <a:t>copy_function</a:t>
            </a:r>
            <a:r>
              <a:rPr lang="pl-PL" dirty="0"/>
              <a:t>=copy2, </a:t>
            </a:r>
            <a:r>
              <a:rPr lang="pl-PL" dirty="0" err="1"/>
              <a:t>ignore_dangling_symlinks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, </a:t>
            </a:r>
            <a:r>
              <a:rPr lang="pl-PL" dirty="0" err="1"/>
              <a:t>dirs_exist_ok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 kopiuje cały katalog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521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22947-416C-A300-670F-964DC310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sys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8149D7-4035-32AF-B047-29E39A6B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326812" cy="4535251"/>
          </a:xfrm>
        </p:spPr>
        <p:txBody>
          <a:bodyPr/>
          <a:lstStyle/>
          <a:p>
            <a:r>
              <a:rPr lang="pl-PL" dirty="0" err="1"/>
              <a:t>sys.exception</a:t>
            </a:r>
            <a:r>
              <a:rPr lang="pl-PL" dirty="0"/>
              <a:t>() zwraca obecnie rozpatrywany wyjątek (ten złapany w najbardziej wewnętrznym bloku </a:t>
            </a:r>
            <a:r>
              <a:rPr lang="pl-PL" dirty="0" err="1"/>
              <a:t>except</a:t>
            </a:r>
            <a:r>
              <a:rPr lang="pl-PL" dirty="0"/>
              <a:t> w którym aktualnie jesteśmy), od wersji 3.11</a:t>
            </a:r>
          </a:p>
          <a:p>
            <a:r>
              <a:rPr lang="pl-PL" dirty="0" err="1"/>
              <a:t>sys.flags</a:t>
            </a:r>
            <a:r>
              <a:rPr lang="pl-PL" dirty="0"/>
              <a:t> to </a:t>
            </a:r>
            <a:r>
              <a:rPr lang="pl-PL" dirty="0" err="1"/>
              <a:t>tupla</a:t>
            </a:r>
            <a:r>
              <a:rPr lang="pl-PL" dirty="0"/>
              <a:t> zawierająca flagi z jakimi został odpalony interpreter</a:t>
            </a:r>
          </a:p>
          <a:p>
            <a:r>
              <a:rPr lang="pl-PL" dirty="0" err="1"/>
              <a:t>sys.getfilesystemencoding</a:t>
            </a:r>
            <a:r>
              <a:rPr lang="pl-PL" dirty="0"/>
              <a:t>() zwraca kodowanie systemu plików</a:t>
            </a:r>
          </a:p>
          <a:p>
            <a:r>
              <a:rPr lang="pl-PL" dirty="0" err="1"/>
              <a:t>sys.getsizeof</a:t>
            </a:r>
            <a:r>
              <a:rPr lang="pl-PL" dirty="0"/>
              <a:t>(</a:t>
            </a:r>
            <a:r>
              <a:rPr lang="pl-PL" dirty="0" err="1"/>
              <a:t>object</a:t>
            </a:r>
            <a:r>
              <a:rPr lang="pl-PL" dirty="0"/>
              <a:t>[, </a:t>
            </a:r>
            <a:r>
              <a:rPr lang="pl-PL" dirty="0" err="1"/>
              <a:t>default</a:t>
            </a:r>
            <a:r>
              <a:rPr lang="pl-PL" dirty="0"/>
              <a:t>]) zwraca rozmiar w bajtach dowolnego obiektu</a:t>
            </a:r>
          </a:p>
          <a:p>
            <a:r>
              <a:rPr lang="pl-PL" dirty="0" err="1"/>
              <a:t>sys.version</a:t>
            </a:r>
            <a:r>
              <a:rPr lang="pl-PL" dirty="0"/>
              <a:t> to wersja </a:t>
            </a:r>
            <a:r>
              <a:rPr lang="pl-PL" dirty="0" err="1"/>
              <a:t>Pythona</a:t>
            </a:r>
            <a:endParaRPr lang="pl-PL" dirty="0"/>
          </a:p>
          <a:p>
            <a:r>
              <a:rPr lang="pl-PL" dirty="0"/>
              <a:t>Aby bezwarunkowo wyjść ze skryptu: </a:t>
            </a:r>
            <a:r>
              <a:rPr lang="pl-PL" dirty="0" err="1"/>
              <a:t>sys.exit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80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032D98-90F3-B8CB-5229-2CDF5495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sys</a:t>
            </a:r>
            <a:r>
              <a:rPr lang="pl-PL" dirty="0"/>
              <a:t> - wejście, wyjście i błędy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F7080-AA2D-AC27-83EE-6B8D6192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821001"/>
          </a:xfrm>
        </p:spPr>
        <p:txBody>
          <a:bodyPr/>
          <a:lstStyle/>
          <a:p>
            <a:r>
              <a:rPr lang="pl-PL" dirty="0"/>
              <a:t>Wiele konsol pozwala przekazywać programom wejście </a:t>
            </a:r>
            <a:r>
              <a:rPr lang="pl-PL" dirty="0" err="1"/>
              <a:t>stdin</a:t>
            </a:r>
            <a:r>
              <a:rPr lang="pl-PL" dirty="0"/>
              <a:t>, np.</a:t>
            </a:r>
            <a:br>
              <a:rPr lang="pl-PL" dirty="0"/>
            </a:br>
            <a:r>
              <a:rPr lang="pl-PL" dirty="0"/>
              <a:t>echo "test"|</a:t>
            </a:r>
            <a:r>
              <a:rPr lang="pl-PL" dirty="0" err="1"/>
              <a:t>python</a:t>
            </a:r>
            <a:r>
              <a:rPr lang="pl-PL" dirty="0"/>
              <a:t> program.py</a:t>
            </a:r>
          </a:p>
          <a:p>
            <a:r>
              <a:rPr lang="pl-PL" dirty="0"/>
              <a:t>Funkcja </a:t>
            </a:r>
            <a:r>
              <a:rPr lang="pl-PL" dirty="0" err="1"/>
              <a:t>print</a:t>
            </a:r>
            <a:r>
              <a:rPr lang="pl-PL" dirty="0"/>
              <a:t>() wypisuje na standardowe wyjście, </a:t>
            </a:r>
            <a:r>
              <a:rPr lang="pl-PL" dirty="0" err="1"/>
              <a:t>stdout</a:t>
            </a:r>
            <a:endParaRPr lang="pl-PL" dirty="0"/>
          </a:p>
          <a:p>
            <a:r>
              <a:rPr lang="pl-PL" dirty="0"/>
              <a:t>Błędy są w </a:t>
            </a:r>
            <a:r>
              <a:rPr lang="pl-PL" dirty="0" err="1"/>
              <a:t>stderr</a:t>
            </a:r>
            <a:endParaRPr lang="pl-PL" dirty="0"/>
          </a:p>
          <a:p>
            <a:r>
              <a:rPr lang="pl-PL" dirty="0"/>
              <a:t>Wszystkie 3 są w </a:t>
            </a:r>
            <a:r>
              <a:rPr lang="pl-PL" dirty="0" err="1"/>
              <a:t>sys</a:t>
            </a:r>
            <a:r>
              <a:rPr lang="pl-PL" dirty="0"/>
              <a:t> (oryginalne wartości to np. </a:t>
            </a:r>
            <a:r>
              <a:rPr lang="pl-PL" dirty="0" err="1"/>
              <a:t>sys</a:t>
            </a:r>
            <a:r>
              <a:rPr lang="pl-PL" dirty="0"/>
              <a:t>.__</a:t>
            </a:r>
            <a:r>
              <a:rPr lang="pl-PL" dirty="0" err="1"/>
              <a:t>stdout</a:t>
            </a:r>
            <a:r>
              <a:rPr lang="pl-PL" dirty="0"/>
              <a:t>__)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343915-6C1F-B9D8-4901-07A9B92D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369" y="5048250"/>
            <a:ext cx="10706179" cy="10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97D667-D1D5-C230-DE8B-1522E54A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774488" cy="1332000"/>
          </a:xfrm>
        </p:spPr>
        <p:txBody>
          <a:bodyPr>
            <a:normAutofit/>
          </a:bodyPr>
          <a:lstStyle/>
          <a:p>
            <a:r>
              <a:rPr lang="pl-PL" dirty="0"/>
              <a:t>Biblioteka </a:t>
            </a:r>
            <a:r>
              <a:rPr lang="pl-PL" dirty="0" err="1"/>
              <a:t>argparse</a:t>
            </a:r>
            <a:r>
              <a:rPr lang="pl-PL" dirty="0"/>
              <a:t> - alternatywa dla </a:t>
            </a:r>
            <a:r>
              <a:rPr lang="pl-PL" dirty="0" err="1"/>
              <a:t>sys.argv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B9AAFA-174F-4852-F89D-3FEACFC2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python</a:t>
            </a:r>
            <a:r>
              <a:rPr lang="pl-PL" dirty="0"/>
              <a:t> top.py --lines=5 alpha.txt beta.txt</a:t>
            </a:r>
            <a:br>
              <a:rPr lang="pl-PL" dirty="0"/>
            </a:br>
            <a:r>
              <a:rPr lang="pl-PL" dirty="0"/>
              <a:t>wtedy </a:t>
            </a:r>
            <a:r>
              <a:rPr lang="pl-PL" dirty="0" err="1"/>
              <a:t>args.lines</a:t>
            </a:r>
            <a:r>
              <a:rPr lang="pl-PL" dirty="0"/>
              <a:t> wynosi 5, a </a:t>
            </a:r>
            <a:r>
              <a:rPr lang="pl-PL" dirty="0" err="1"/>
              <a:t>args.filenames</a:t>
            </a:r>
            <a:r>
              <a:rPr lang="pl-PL" dirty="0"/>
              <a:t> wynosi ['alpha.txt', 'beta.txt'].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22A41B2-1821-B417-C76A-CAB67EB2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368" y="2023341"/>
            <a:ext cx="8966116" cy="30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8ED4D-AA5D-66CE-632B-7756D244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 klasowe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2F1E58-CA6F-09A7-F697-EA7678C8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46474"/>
            <a:ext cx="11231562" cy="3979625"/>
          </a:xfrm>
        </p:spPr>
        <p:txBody>
          <a:bodyPr/>
          <a:lstStyle/>
          <a:p>
            <a:r>
              <a:rPr lang="pl-PL" dirty="0"/>
              <a:t>Z metod i atrybutów klasy można korzystać tak jak dla obiektu:</a:t>
            </a:r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id="{9CD08927-B0BD-6844-DCF9-D24174D9C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51013"/>
              </p:ext>
            </p:extLst>
          </p:nvPr>
        </p:nvGraphicFramePr>
        <p:xfrm>
          <a:off x="3480593" y="2208792"/>
          <a:ext cx="8711407" cy="4649207"/>
        </p:xfrm>
        <a:graphic>
          <a:graphicData uri="http://schemas.openxmlformats.org/drawingml/2006/table">
            <a:tbl>
              <a:tblPr/>
              <a:tblGrid>
                <a:gridCol w="523242">
                  <a:extLst>
                    <a:ext uri="{9D8B030D-6E8A-4147-A177-3AD203B41FA5}">
                      <a16:colId xmlns:a16="http://schemas.microsoft.com/office/drawing/2014/main" val="157256348"/>
                    </a:ext>
                  </a:extLst>
                </a:gridCol>
                <a:gridCol w="8188165">
                  <a:extLst>
                    <a:ext uri="{9D8B030D-6E8A-4147-A177-3AD203B41FA5}">
                      <a16:colId xmlns:a16="http://schemas.microsoft.com/office/drawing/2014/main" val="4174680604"/>
                    </a:ext>
                  </a:extLst>
                </a:gridCol>
              </a:tblGrid>
              <a:tr h="518346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40309"/>
                  </a:ext>
                </a:extLst>
              </a:tr>
              <a:tr h="4130861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MyClass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"""A simple example class"""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kumimoji="0" lang="en-US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12345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f(self):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'hello world'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MyClass.f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))   # wypisuje hello 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world</a:t>
                      </a:r>
                      <a:endParaRPr kumimoji="0" lang="pl-PL" alt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 = 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MyClass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 # konstruktor tworzy obiekt danej klasy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MyClass.i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5 # teraz wszystkie obiekty maja i=5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x.i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    # wypisuje 5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x.i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8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MyClass.i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= 1 # 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x.i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nadal wynosi 8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pl-PL" altLang="pl-PL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x.i</a:t>
                      </a:r>
                      <a:r>
                        <a:rPr kumimoji="0" lang="pl-PL" alt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kumimoji="0" lang="en-US" alt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9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7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D5134A-FE11-189C-0CE1-EE15507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argparse</a:t>
            </a:r>
            <a:r>
              <a:rPr lang="pl-PL" dirty="0"/>
              <a:t> -h w pakiecie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D527C7-B2BC-9BBE-7776-1625C1F0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38" y="1490397"/>
            <a:ext cx="8918312" cy="539818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72A8BAFD-89FB-6341-D9F1-89E04934E998}"/>
              </a:ext>
            </a:extLst>
          </p:cNvPr>
          <p:cNvSpPr/>
          <p:nvPr/>
        </p:nvSpPr>
        <p:spPr>
          <a:xfrm>
            <a:off x="549538" y="2640530"/>
            <a:ext cx="7784837" cy="531295"/>
          </a:xfrm>
          <a:prstGeom prst="rect">
            <a:avLst/>
          </a:prstGeom>
          <a:solidFill>
            <a:srgbClr val="1A1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FDBCC0-C095-D5D3-58ED-13EAB8A0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2778126"/>
            <a:ext cx="11090274" cy="3530599"/>
          </a:xfrm>
        </p:spPr>
        <p:txBody>
          <a:bodyPr/>
          <a:lstStyle/>
          <a:p>
            <a:r>
              <a:rPr lang="pl-PL" dirty="0"/>
              <a:t>--</a:t>
            </a:r>
            <a:r>
              <a:rPr lang="pl-PL" dirty="0" err="1"/>
              <a:t>help</a:t>
            </a:r>
            <a:r>
              <a:rPr lang="pl-PL" dirty="0"/>
              <a:t> jest wbudowany, --</a:t>
            </a:r>
            <a:r>
              <a:rPr lang="pl-PL" dirty="0" err="1"/>
              <a:t>verbose</a:t>
            </a:r>
            <a:r>
              <a:rPr lang="pl-PL" dirty="0"/>
              <a:t> już nie</a:t>
            </a:r>
          </a:p>
        </p:txBody>
      </p:sp>
    </p:spTree>
    <p:extLst>
      <p:ext uri="{BB962C8B-B14F-4D97-AF65-F5344CB8AC3E}">
        <p14:creationId xmlns:p14="http://schemas.microsoft.com/office/powerpoint/2010/main" val="310835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4AA643-01E9-7ACD-01AB-3800CC19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Biblioteka </a:t>
            </a:r>
            <a:r>
              <a:rPr lang="pl-PL" dirty="0" err="1"/>
              <a:t>argparse</a:t>
            </a:r>
            <a:r>
              <a:rPr lang="pl-PL" dirty="0"/>
              <a:t> – argumenty pozycyjne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C691DF-DBDF-19F4-0335-2572AEC0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2878375"/>
            <a:ext cx="11090274" cy="397962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Działanie:</a:t>
            </a:r>
            <a:br>
              <a:rPr lang="pl-PL" dirty="0"/>
            </a:br>
            <a:r>
              <a:rPr lang="en-US" b="1" dirty="0"/>
              <a:t>python3 prog.py</a:t>
            </a:r>
            <a:br>
              <a:rPr lang="pl-PL" dirty="0"/>
            </a:br>
            <a:r>
              <a:rPr lang="en-US" i="1" dirty="0"/>
              <a:t>usage: prog.py [-h] echo</a:t>
            </a:r>
            <a:br>
              <a:rPr lang="pl-PL" i="1" dirty="0"/>
            </a:br>
            <a:r>
              <a:rPr lang="en-US" i="1" dirty="0"/>
              <a:t>prog.py: error: the following arguments are required: echo</a:t>
            </a:r>
            <a:br>
              <a:rPr lang="pl-PL" i="1" dirty="0"/>
            </a:br>
            <a:r>
              <a:rPr lang="en-US" b="1" dirty="0"/>
              <a:t>python3 prog.py foo</a:t>
            </a:r>
            <a:br>
              <a:rPr lang="pl-PL" dirty="0"/>
            </a:br>
            <a:r>
              <a:rPr lang="en-US" i="1" dirty="0"/>
              <a:t>foo</a:t>
            </a:r>
            <a:br>
              <a:rPr lang="pl-PL" dirty="0"/>
            </a:br>
            <a:r>
              <a:rPr lang="en-US" b="1" dirty="0"/>
              <a:t>python3 prog.py –h</a:t>
            </a:r>
            <a:br>
              <a:rPr lang="pl-PL" dirty="0"/>
            </a:br>
            <a:r>
              <a:rPr lang="en-US" i="1" dirty="0"/>
              <a:t>usage: prog.py [-h] echo</a:t>
            </a:r>
            <a:br>
              <a:rPr lang="pl-PL" i="1" dirty="0"/>
            </a:br>
            <a:r>
              <a:rPr lang="en-US" i="1" dirty="0"/>
              <a:t>positional arguments:</a:t>
            </a:r>
            <a:br>
              <a:rPr lang="pl-PL" i="1" dirty="0"/>
            </a:br>
            <a:r>
              <a:rPr lang="en-US" i="1" dirty="0"/>
              <a:t>  echo        </a:t>
            </a:r>
            <a:r>
              <a:rPr lang="en-US" i="1" dirty="0" err="1"/>
              <a:t>echo</a:t>
            </a:r>
            <a:r>
              <a:rPr lang="en-US" i="1" dirty="0"/>
              <a:t> the string you use here</a:t>
            </a:r>
            <a:br>
              <a:rPr lang="pl-PL" i="1" dirty="0"/>
            </a:br>
            <a:r>
              <a:rPr lang="en-US" i="1" dirty="0"/>
              <a:t>options:</a:t>
            </a:r>
            <a:br>
              <a:rPr lang="pl-PL" i="1" dirty="0"/>
            </a:br>
            <a:r>
              <a:rPr lang="en-US" i="1" dirty="0"/>
              <a:t>  -h, --help  show this help message and exit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534506-F65D-CB4F-ED6F-540ABC15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463" y="1394316"/>
            <a:ext cx="8108687" cy="14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5458C16-EFCB-5CC0-1540-6B1B8275B6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38" y="1396894"/>
            <a:ext cx="7587778" cy="557540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6D5134A-FE11-189C-0CE1-EE15507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641138" cy="1332000"/>
          </a:xfrm>
        </p:spPr>
        <p:txBody>
          <a:bodyPr>
            <a:normAutofit/>
          </a:bodyPr>
          <a:lstStyle/>
          <a:p>
            <a:r>
              <a:rPr lang="pl-PL" dirty="0"/>
              <a:t>Biblioteka </a:t>
            </a:r>
            <a:r>
              <a:rPr lang="pl-PL" dirty="0" err="1"/>
              <a:t>argparse</a:t>
            </a:r>
            <a:r>
              <a:rPr lang="pl-PL" dirty="0"/>
              <a:t> – argumenty opcjonalne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2A8BAFD-89FB-6341-D9F1-89E04934E998}"/>
              </a:ext>
            </a:extLst>
          </p:cNvPr>
          <p:cNvSpPr/>
          <p:nvPr/>
        </p:nvSpPr>
        <p:spPr>
          <a:xfrm>
            <a:off x="549538" y="3535880"/>
            <a:ext cx="7784837" cy="531295"/>
          </a:xfrm>
          <a:prstGeom prst="rect">
            <a:avLst/>
          </a:prstGeom>
          <a:solidFill>
            <a:srgbClr val="1A1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FDBCC0-C095-D5D3-58ED-13EAB8A0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2778126"/>
            <a:ext cx="11090274" cy="3530599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Działanie:</a:t>
            </a:r>
          </a:p>
        </p:txBody>
      </p:sp>
    </p:spTree>
    <p:extLst>
      <p:ext uri="{BB962C8B-B14F-4D97-AF65-F5344CB8AC3E}">
        <p14:creationId xmlns:p14="http://schemas.microsoft.com/office/powerpoint/2010/main" val="171247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55EB0D51-08CC-6618-210C-1120D5F1C9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38" y="1387404"/>
            <a:ext cx="10905146" cy="507054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6D5134A-FE11-189C-0CE1-EE15507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argparse</a:t>
            </a:r>
            <a:r>
              <a:rPr lang="pl-PL" dirty="0"/>
              <a:t> – typy argumentów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2A8BAFD-89FB-6341-D9F1-89E04934E998}"/>
              </a:ext>
            </a:extLst>
          </p:cNvPr>
          <p:cNvSpPr/>
          <p:nvPr/>
        </p:nvSpPr>
        <p:spPr>
          <a:xfrm>
            <a:off x="549538" y="3735905"/>
            <a:ext cx="7784837" cy="531295"/>
          </a:xfrm>
          <a:prstGeom prst="rect">
            <a:avLst/>
          </a:prstGeom>
          <a:solidFill>
            <a:srgbClr val="1A1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FDBCC0-C095-D5D3-58ED-13EAB8A0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2778126"/>
            <a:ext cx="11090274" cy="3530599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Działanie:</a:t>
            </a:r>
          </a:p>
        </p:txBody>
      </p:sp>
    </p:spTree>
    <p:extLst>
      <p:ext uri="{BB962C8B-B14F-4D97-AF65-F5344CB8AC3E}">
        <p14:creationId xmlns:p14="http://schemas.microsoft.com/office/powerpoint/2010/main" val="249496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D5134A-FE11-189C-0CE1-EE15507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1650"/>
            <a:ext cx="11091600" cy="1332000"/>
          </a:xfrm>
        </p:spPr>
        <p:txBody>
          <a:bodyPr/>
          <a:lstStyle/>
          <a:p>
            <a:r>
              <a:rPr lang="pl-PL" dirty="0"/>
              <a:t>Biblioteka </a:t>
            </a:r>
            <a:r>
              <a:rPr lang="pl-PL" dirty="0" err="1"/>
              <a:t>argparse</a:t>
            </a:r>
            <a:r>
              <a:rPr lang="pl-PL" dirty="0"/>
              <a:t> – 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FDBCC0-C095-D5D3-58ED-13EAB8A0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473201"/>
            <a:ext cx="11090274" cy="3530599"/>
          </a:xfrm>
        </p:spPr>
        <p:txBody>
          <a:bodyPr/>
          <a:lstStyle/>
          <a:p>
            <a:r>
              <a:rPr lang="pl-PL" dirty="0" err="1"/>
              <a:t>choices</a:t>
            </a:r>
            <a:r>
              <a:rPr lang="pl-PL" dirty="0"/>
              <a:t> pozwala ograniczyć dostępne wartości argumentów</a:t>
            </a:r>
          </a:p>
          <a:p>
            <a:r>
              <a:rPr lang="pl-PL" dirty="0"/>
              <a:t>argument może mieć więcej niż jedną nazwę (-v i –-</a:t>
            </a:r>
            <a:r>
              <a:rPr lang="pl-PL" dirty="0" err="1"/>
              <a:t>verbosity</a:t>
            </a:r>
            <a:r>
              <a:rPr lang="pl-PL" dirty="0"/>
              <a:t> to to samo)</a:t>
            </a:r>
          </a:p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E8CB797-42F0-BF01-7788-271F33F7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328" y="2571393"/>
            <a:ext cx="9480697" cy="44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F2DE2-85E4-A389-9858-298F3C01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4325"/>
            <a:ext cx="11091600" cy="1566950"/>
          </a:xfrm>
        </p:spPr>
        <p:txBody>
          <a:bodyPr>
            <a:normAutofit/>
          </a:bodyPr>
          <a:lstStyle/>
          <a:p>
            <a:r>
              <a:rPr lang="pl-PL" dirty="0"/>
              <a:t>Następnym razem:</a:t>
            </a:r>
            <a:br>
              <a:rPr lang="pl-PL" dirty="0"/>
            </a:br>
            <a:r>
              <a:rPr lang="pl-PL" dirty="0"/>
              <a:t>biblioteka re dla wyrażeń regularnych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8D42A18-7029-CF9A-C7FC-D71F72A9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62" y="2897425"/>
            <a:ext cx="9371016" cy="397962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0394102-ADA6-6AA7-3AE6-6C012B32AD77}"/>
              </a:ext>
            </a:extLst>
          </p:cNvPr>
          <p:cNvSpPr/>
          <p:nvPr/>
        </p:nvSpPr>
        <p:spPr>
          <a:xfrm>
            <a:off x="628501" y="4972050"/>
            <a:ext cx="9648974" cy="885824"/>
          </a:xfrm>
          <a:prstGeom prst="rect">
            <a:avLst/>
          </a:prstGeom>
          <a:solidFill>
            <a:srgbClr val="1A1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DC385F-463C-D86C-FDE5-7530D500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Biblioteka re pozwala używać wyrażeń regularnych: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Ale proste rzeczy można zrobić też bez niej:</a:t>
            </a:r>
          </a:p>
        </p:txBody>
      </p:sp>
    </p:spTree>
    <p:extLst>
      <p:ext uri="{BB962C8B-B14F-4D97-AF65-F5344CB8AC3E}">
        <p14:creationId xmlns:p14="http://schemas.microsoft.com/office/powerpoint/2010/main" val="369567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71740A-7428-0B10-D54E-79BDA7CD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Iteratory</a:t>
            </a:r>
            <a:r>
              <a:rPr lang="pl-PL" dirty="0"/>
              <a:t> – przypomnienie z wykładu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D450EF-1289-2A5C-226C-4AA55708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43075"/>
            <a:ext cx="11641137" cy="5114925"/>
          </a:xfrm>
        </p:spPr>
        <p:txBody>
          <a:bodyPr>
            <a:normAutofit/>
          </a:bodyPr>
          <a:lstStyle/>
          <a:p>
            <a:r>
              <a:rPr lang="pl-PL" dirty="0" err="1"/>
              <a:t>Iterator</a:t>
            </a:r>
            <a:r>
              <a:rPr lang="pl-PL" dirty="0"/>
              <a:t> pozwala znaleźć następny element, każdy </a:t>
            </a:r>
            <a:r>
              <a:rPr lang="pl-PL" dirty="0" err="1"/>
              <a:t>iterowalny</a:t>
            </a:r>
            <a:r>
              <a:rPr lang="pl-PL" dirty="0"/>
              <a:t> obiekt go ma</a:t>
            </a:r>
          </a:p>
          <a:p>
            <a:r>
              <a:rPr lang="pl-PL" dirty="0"/>
              <a:t>Można uzyskać </a:t>
            </a:r>
            <a:r>
              <a:rPr lang="pl-PL" dirty="0" err="1"/>
              <a:t>iterator</a:t>
            </a:r>
            <a:r>
              <a:rPr lang="pl-PL" dirty="0"/>
              <a:t> funkcją </a:t>
            </a:r>
            <a:r>
              <a:rPr lang="pl-PL" dirty="0" err="1"/>
              <a:t>iter</a:t>
            </a:r>
            <a:r>
              <a:rPr lang="pl-PL" dirty="0"/>
              <a:t>, np.</a:t>
            </a:r>
            <a:br>
              <a:rPr lang="pl-PL" dirty="0"/>
            </a:br>
            <a:r>
              <a:rPr lang="pl-PL" dirty="0" err="1"/>
              <a:t>myit</a:t>
            </a:r>
            <a:r>
              <a:rPr lang="pl-PL" dirty="0"/>
              <a:t>=</a:t>
            </a:r>
            <a:r>
              <a:rPr lang="pl-PL" dirty="0" err="1"/>
              <a:t>iter</a:t>
            </a:r>
            <a:r>
              <a:rPr lang="pl-PL" dirty="0"/>
              <a:t>('pyton')</a:t>
            </a:r>
          </a:p>
          <a:p>
            <a:r>
              <a:rPr lang="pl-PL" dirty="0"/>
              <a:t>Można dostać wartość następnego elementu, zarazem iterując, funkcją </a:t>
            </a:r>
            <a:r>
              <a:rPr lang="pl-PL" dirty="0" err="1"/>
              <a:t>next</a:t>
            </a:r>
            <a:r>
              <a:rPr lang="pl-PL" dirty="0"/>
              <a:t>, np.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next</a:t>
            </a:r>
            <a:r>
              <a:rPr lang="pl-PL" dirty="0"/>
              <a:t>(</a:t>
            </a:r>
            <a:r>
              <a:rPr lang="pl-PL" dirty="0" err="1"/>
              <a:t>myit</a:t>
            </a:r>
            <a:r>
              <a:rPr lang="pl-PL" dirty="0"/>
              <a:t>)) # wypisuje p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next</a:t>
            </a:r>
            <a:r>
              <a:rPr lang="pl-PL" dirty="0"/>
              <a:t>(</a:t>
            </a:r>
            <a:r>
              <a:rPr lang="pl-PL" dirty="0" err="1"/>
              <a:t>myit</a:t>
            </a:r>
            <a:r>
              <a:rPr lang="pl-PL" dirty="0"/>
              <a:t>)) # wypisuje y</a:t>
            </a:r>
          </a:p>
          <a:p>
            <a:r>
              <a:rPr lang="pl-PL" dirty="0"/>
              <a:t>Uwaga, po 'n' wyrzuci błąd </a:t>
            </a:r>
            <a:r>
              <a:rPr lang="pl-PL" dirty="0" err="1"/>
              <a:t>StopIteration</a:t>
            </a:r>
            <a:r>
              <a:rPr lang="pl-PL" dirty="0"/>
              <a:t>, dodaj do </a:t>
            </a:r>
            <a:r>
              <a:rPr lang="pl-PL" dirty="0" err="1"/>
              <a:t>next</a:t>
            </a:r>
            <a:r>
              <a:rPr lang="pl-PL" dirty="0"/>
              <a:t> domyślną wartość aby tak nie robił, np. 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next</a:t>
            </a:r>
            <a:r>
              <a:rPr lang="pl-PL" dirty="0"/>
              <a:t>(</a:t>
            </a:r>
            <a:r>
              <a:rPr lang="pl-PL" dirty="0" err="1"/>
              <a:t>myit,None</a:t>
            </a:r>
            <a:r>
              <a:rPr lang="pl-P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733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373B7-2CDF-56A0-D1C4-C49E087A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naprawdę działa pętla for?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D6D7B2-C1E9-3F67-02B8-A9D040F4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6954837" cy="3979625"/>
          </a:xfrm>
        </p:spPr>
        <p:txBody>
          <a:bodyPr/>
          <a:lstStyle/>
          <a:p>
            <a:r>
              <a:rPr lang="pl-PL" dirty="0"/>
              <a:t>Wywołuje metodę </a:t>
            </a:r>
            <a:r>
              <a:rPr lang="pl-PL" dirty="0" err="1"/>
              <a:t>iter</a:t>
            </a:r>
            <a:r>
              <a:rPr lang="pl-PL" dirty="0"/>
              <a:t>() na obiekcie po którym iteruje. Metoda zwraca </a:t>
            </a:r>
            <a:r>
              <a:rPr lang="pl-PL" dirty="0" err="1"/>
              <a:t>iterator</a:t>
            </a:r>
            <a:endParaRPr lang="pl-PL" dirty="0"/>
          </a:p>
          <a:p>
            <a:r>
              <a:rPr lang="pl-PL" dirty="0"/>
              <a:t>Pętla for używa funkcji </a:t>
            </a:r>
            <a:r>
              <a:rPr lang="pl-PL" dirty="0" err="1"/>
              <a:t>next</a:t>
            </a:r>
            <a:r>
              <a:rPr lang="pl-PL" dirty="0"/>
              <a:t>() na tym </a:t>
            </a:r>
            <a:r>
              <a:rPr lang="pl-PL" dirty="0" err="1"/>
              <a:t>iteratorze</a:t>
            </a:r>
            <a:r>
              <a:rPr lang="pl-PL" dirty="0"/>
              <a:t> dopóki nie dojdzie do wyjątku </a:t>
            </a:r>
            <a:r>
              <a:rPr lang="pl-PL" dirty="0" err="1"/>
              <a:t>StopIteration</a:t>
            </a:r>
            <a:r>
              <a:rPr lang="pl-PL" dirty="0"/>
              <a:t>, który łapie i wtedy pętla się kończy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F23AF1C-4465-62EF-7968-3388E85F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9701" y="2731265"/>
            <a:ext cx="4751824" cy="41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16406-C9D6-9FBF-C8C3-7F8EAA2B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Własny </a:t>
            </a:r>
            <a:r>
              <a:rPr lang="pl-PL" dirty="0" err="1"/>
              <a:t>iterator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BF348-6971-81DB-8D53-D77E1E18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Iteratorem</a:t>
            </a:r>
            <a:r>
              <a:rPr lang="pl-PL" dirty="0"/>
              <a:t> może być dowolny obiekt który posiada metodę __</a:t>
            </a:r>
            <a:r>
              <a:rPr lang="pl-PL" dirty="0" err="1"/>
              <a:t>next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), zwracającą odpowiednie dane lub zgłaszającą wyjątek </a:t>
            </a:r>
            <a:r>
              <a:rPr lang="pl-PL" dirty="0" err="1"/>
              <a:t>StopIteration</a:t>
            </a:r>
            <a:endParaRPr lang="pl-PL" dirty="0"/>
          </a:p>
          <a:p>
            <a:r>
              <a:rPr lang="pl-PL" dirty="0"/>
              <a:t>Obiektem </a:t>
            </a:r>
            <a:r>
              <a:rPr lang="pl-PL" dirty="0" err="1"/>
              <a:t>iterowalnym</a:t>
            </a:r>
            <a:r>
              <a:rPr lang="pl-PL" dirty="0"/>
              <a:t> może być dowolny obiekt który posiada metodę __</a:t>
            </a:r>
            <a:r>
              <a:rPr lang="pl-PL" dirty="0" err="1"/>
              <a:t>iter</a:t>
            </a:r>
            <a:r>
              <a:rPr lang="pl-PL" dirty="0"/>
              <a:t>__(</a:t>
            </a:r>
            <a:r>
              <a:rPr lang="pl-PL" dirty="0" err="1"/>
              <a:t>self</a:t>
            </a:r>
            <a:r>
              <a:rPr lang="pl-PL" dirty="0"/>
              <a:t>), która zwraca </a:t>
            </a:r>
            <a:r>
              <a:rPr lang="pl-PL" dirty="0" err="1"/>
              <a:t>iterator</a:t>
            </a:r>
            <a:endParaRPr lang="pl-PL" dirty="0"/>
          </a:p>
          <a:p>
            <a:r>
              <a:rPr lang="pl-PL" dirty="0"/>
              <a:t>Jeśli obiekt ma metodę __</a:t>
            </a:r>
            <a:r>
              <a:rPr lang="pl-PL" dirty="0" err="1"/>
              <a:t>next</a:t>
            </a:r>
            <a:r>
              <a:rPr lang="pl-PL" dirty="0"/>
              <a:t>__, wystarczy jeśli __</a:t>
            </a:r>
            <a:r>
              <a:rPr lang="pl-PL" dirty="0" err="1"/>
              <a:t>iter</a:t>
            </a:r>
            <a:r>
              <a:rPr lang="pl-PL" dirty="0"/>
              <a:t>__ zwróci </a:t>
            </a:r>
            <a:r>
              <a:rPr lang="pl-PL" dirty="0" err="1"/>
              <a:t>self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22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16406-C9D6-9FBF-C8C3-7F8EAA2B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Własny </a:t>
            </a:r>
            <a:r>
              <a:rPr lang="pl-PL" dirty="0" err="1"/>
              <a:t>iterator</a:t>
            </a:r>
            <a:r>
              <a:rPr lang="pl-PL" dirty="0"/>
              <a:t> - przykład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5AA9871-6EAB-A58B-8DBD-AC6419EC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6675" y="2444681"/>
            <a:ext cx="8314437" cy="44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16406-C9D6-9FBF-C8C3-7F8EAA2B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Własny </a:t>
            </a:r>
            <a:r>
              <a:rPr lang="pl-PL" dirty="0" err="1"/>
              <a:t>iterator</a:t>
            </a:r>
            <a:r>
              <a:rPr lang="pl-PL" dirty="0"/>
              <a:t> - przykład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88BDE64-8BD9-8C91-409A-E8A44464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6675" y="2444681"/>
            <a:ext cx="8314437" cy="447046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247BBA2-A5B8-45D2-0A27-3F8E939B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731663"/>
            <a:ext cx="5114925" cy="31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54D551-45BF-F77C-56A6-3283CD3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12700"/>
            <a:ext cx="11091600" cy="1332000"/>
          </a:xfrm>
        </p:spPr>
        <p:txBody>
          <a:bodyPr/>
          <a:lstStyle/>
          <a:p>
            <a:r>
              <a:rPr lang="pl-PL" dirty="0"/>
              <a:t>Generatory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3B1FF-DBFC-F7AA-AEB9-AC9CD59D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189273"/>
            <a:ext cx="11090274" cy="6040201"/>
          </a:xfrm>
        </p:spPr>
        <p:txBody>
          <a:bodyPr>
            <a:normAutofit/>
          </a:bodyPr>
          <a:lstStyle/>
          <a:p>
            <a:r>
              <a:rPr lang="pl-PL" dirty="0"/>
              <a:t>Zwykła metoda __</a:t>
            </a:r>
            <a:r>
              <a:rPr lang="pl-PL" dirty="0" err="1"/>
              <a:t>next</a:t>
            </a:r>
            <a:r>
              <a:rPr lang="pl-PL" dirty="0"/>
              <a:t>__ musi pamiętać indeks (jak w przykładzie) albo coś podobnego – na pewno da się to zrobić jakoś prościej…</a:t>
            </a:r>
          </a:p>
          <a:p>
            <a:r>
              <a:rPr lang="pl-PL" dirty="0"/>
              <a:t>Generatory to funkcje które zwracają coś więcej niż raz – zamiast return mają słowo specjalne </a:t>
            </a:r>
            <a:r>
              <a:rPr lang="pl-PL" dirty="0" err="1"/>
              <a:t>yield</a:t>
            </a:r>
            <a:endParaRPr lang="pl-PL" dirty="0"/>
          </a:p>
          <a:p>
            <a:r>
              <a:rPr lang="pl-PL" dirty="0"/>
              <a:t>Wywołanie generatora </a:t>
            </a:r>
            <a:br>
              <a:rPr lang="pl-PL" dirty="0"/>
            </a:br>
            <a:r>
              <a:rPr lang="pl-PL" b="1" dirty="0"/>
              <a:t>automatycznie</a:t>
            </a:r>
            <a:r>
              <a:rPr lang="pl-PL" dirty="0"/>
              <a:t> tworzy </a:t>
            </a:r>
            <a:r>
              <a:rPr lang="pl-PL" dirty="0" err="1"/>
              <a:t>iterator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metodę __</a:t>
            </a:r>
            <a:r>
              <a:rPr lang="pl-PL" dirty="0" err="1"/>
              <a:t>next</a:t>
            </a:r>
            <a:r>
              <a:rPr lang="pl-PL" dirty="0"/>
              <a:t>__ i w dodatku na</a:t>
            </a:r>
            <a:br>
              <a:rPr lang="pl-PL" dirty="0"/>
            </a:br>
            <a:r>
              <a:rPr lang="pl-PL" dirty="0"/>
              <a:t>koniec samo  zgłasza wyjątek</a:t>
            </a:r>
            <a:br>
              <a:rPr lang="pl-PL" dirty="0"/>
            </a:br>
            <a:r>
              <a:rPr lang="pl-PL" dirty="0" err="1"/>
              <a:t>StopIteration</a:t>
            </a:r>
            <a:endParaRPr lang="pl-PL" dirty="0"/>
          </a:p>
          <a:p>
            <a:r>
              <a:rPr lang="pl-PL" dirty="0"/>
              <a:t>Stan generatora jest </a:t>
            </a:r>
            <a:r>
              <a:rPr lang="pl-PL" b="1" dirty="0"/>
              <a:t>pamiętany</a:t>
            </a:r>
            <a:br>
              <a:rPr lang="pl-PL" b="1" dirty="0"/>
            </a:br>
            <a:r>
              <a:rPr lang="pl-PL" dirty="0"/>
              <a:t>pomiędzy </a:t>
            </a:r>
            <a:r>
              <a:rPr lang="pl-PL" dirty="0" err="1"/>
              <a:t>wywołaniami</a:t>
            </a:r>
            <a:endParaRPr lang="pl-PL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8E1A68-2CE0-6365-23AE-DB31287A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293" y="3358685"/>
            <a:ext cx="6705707" cy="35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7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151BD-E7BD-1298-0C75-A691AD3B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" y="104924"/>
            <a:ext cx="11091600" cy="1332000"/>
          </a:xfrm>
        </p:spPr>
        <p:txBody>
          <a:bodyPr/>
          <a:lstStyle/>
          <a:p>
            <a:r>
              <a:rPr lang="pl-PL" dirty="0"/>
              <a:t>Wyrażenia generatorowe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997CCA-1360-44B0-D3AA-1A0E9847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13" y="1065449"/>
            <a:ext cx="11090274" cy="3979625"/>
          </a:xfrm>
        </p:spPr>
        <p:txBody>
          <a:bodyPr/>
          <a:lstStyle/>
          <a:p>
            <a:r>
              <a:rPr lang="pl-PL" dirty="0"/>
              <a:t>Kiedy chcemy od razu użyć obiektu w funkcji, nie musimy tworzyć go wyrażeniem listowym (które tworzy obiekt), tylko generatorowym (które tworzy </a:t>
            </a:r>
            <a:r>
              <a:rPr lang="pl-PL" dirty="0" err="1"/>
              <a:t>iterator</a:t>
            </a:r>
            <a:r>
              <a:rPr lang="pl-PL" dirty="0"/>
              <a:t> od razu wykorzystywany przez funkcję, co oszczędza pamięć)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A23D064-69C9-94D6-6BD2-EE5D2A74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5726" y="2573483"/>
            <a:ext cx="9801225" cy="43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79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1388</Words>
  <Application>Microsoft Office PowerPoint</Application>
  <PresentationFormat>Panoramiczny</PresentationFormat>
  <Paragraphs>165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Sitka Heading</vt:lpstr>
      <vt:lpstr>Source Sans Pro</vt:lpstr>
      <vt:lpstr>Tahoma</vt:lpstr>
      <vt:lpstr>3DFloatVTI</vt:lpstr>
      <vt:lpstr>Programowanie w Pythonie Klasy, iteratory, biblioteki os, sys, argparse, glob</vt:lpstr>
      <vt:lpstr>Obiekty klasowe</vt:lpstr>
      <vt:lpstr>Iteratory – przypomnienie z wykładu 2</vt:lpstr>
      <vt:lpstr>Jak naprawdę działa pętla for?</vt:lpstr>
      <vt:lpstr>Własny iterator</vt:lpstr>
      <vt:lpstr>Własny iterator - przykład</vt:lpstr>
      <vt:lpstr>Własny iterator - przykład</vt:lpstr>
      <vt:lpstr>Generatory</vt:lpstr>
      <vt:lpstr>Wyrażenia generatorowe</vt:lpstr>
      <vt:lpstr>Zadanie domowe – exceptiongroup</vt:lpstr>
      <vt:lpstr>Zadanie domowe – prosty sposób</vt:lpstr>
      <vt:lpstr>Zadanie domowe – dobry sposób</vt:lpstr>
      <vt:lpstr>Biblioteka os</vt:lpstr>
      <vt:lpstr>Biblioteka os</vt:lpstr>
      <vt:lpstr>Biblioteki shutil oraz glob</vt:lpstr>
      <vt:lpstr>Biblioteka shutil</vt:lpstr>
      <vt:lpstr>Biblioteka sys</vt:lpstr>
      <vt:lpstr>Biblioteka sys - wejście, wyjście i błędy</vt:lpstr>
      <vt:lpstr>Biblioteka argparse - alternatywa dla sys.argv</vt:lpstr>
      <vt:lpstr>Biblioteka argparse -h w pakiecie</vt:lpstr>
      <vt:lpstr>Biblioteka argparse – argumenty pozycyjne</vt:lpstr>
      <vt:lpstr>Biblioteka argparse – argumenty opcjonalne</vt:lpstr>
      <vt:lpstr>Biblioteka argparse – typy argumentów</vt:lpstr>
      <vt:lpstr>Biblioteka argparse – podsumowanie</vt:lpstr>
      <vt:lpstr>Następnym razem: biblioteka re dla wyrażeń regularnych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49</cp:revision>
  <dcterms:created xsi:type="dcterms:W3CDTF">2022-09-26T23:14:32Z</dcterms:created>
  <dcterms:modified xsi:type="dcterms:W3CDTF">2023-05-13T11:45:10Z</dcterms:modified>
</cp:coreProperties>
</file>