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4" r:id="rId6"/>
    <p:sldId id="270" r:id="rId7"/>
    <p:sldId id="263" r:id="rId8"/>
    <p:sldId id="269" r:id="rId9"/>
    <p:sldId id="271" r:id="rId10"/>
    <p:sldId id="272" r:id="rId11"/>
    <p:sldId id="265" r:id="rId12"/>
    <p:sldId id="266" r:id="rId13"/>
    <p:sldId id="268" r:id="rId14"/>
    <p:sldId id="267" r:id="rId15"/>
    <p:sldId id="273" r:id="rId16"/>
    <p:sldId id="274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60"/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29729-81FD-47E8-AFF1-12F453F96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52844-A071-44C5-BD81-786DFE53F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FA1B1-8463-486F-A75B-FD095ECE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ACC24-AE54-4577-AE51-BC15B16F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17F70-2825-42EA-BDE8-B3ABC12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5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44F8D-4103-4DCA-8C97-ED62AE67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41E920-99CC-447A-90EB-33ADF916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D7BBD-DD3D-4AA7-A169-531F1027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B1B99-C831-456B-95C2-436BCAA4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E4B02-210A-4E57-AC07-9B39DA81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8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B35AC7-D9A6-438C-B405-AA2D3382B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31BDA1-8763-4655-874B-AE6D9D30F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40040-CEAB-48F4-878B-A83B25D7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7FDC3-4B38-4727-B350-8031AEFC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FB70B-B3F4-45AA-B682-D4074F1B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7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8B492-2354-4C89-8602-ECF8B478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35C22-97B5-48F3-9F53-AB1D0AAB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F7250-0AB6-46D9-B023-2073FB33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ABDABA-39B8-4248-B974-72432CD0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39F1B-8AFD-4ADF-9A1F-4042ADCF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44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4060D-EC9A-4F68-8FA1-7D3241A1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24218-7807-483D-8D7E-17F25948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75C0C7-E18C-4554-9B89-6704F80D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92D0C-E820-483E-AACF-69D63343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286F9-1989-48B8-8451-5207E7CB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9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4EB-D143-4199-9A28-A5CDD8E7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BCB99-DA58-42FD-82F7-37FD55F3B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11F030-064D-4615-AEAD-B0E1DAD06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AE33DD-7593-41C2-978C-A6F09928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6F049-8BFC-42B0-8A24-38974965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354901-5C02-40A2-9E6D-C3F23D5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CBFD-F7BE-4195-B691-A210A712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21394E-7ED1-4F8D-97AE-E4C7CAA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C16BDE-444C-4B51-A771-A216B905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ACBB25-1DD4-4ED5-90C7-AC978911E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AF26A5-2D63-4561-8A36-10E338F4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B0C9E8-2E5F-4F5C-BFF8-4B924B5B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D8E745-FAB0-429E-975D-87B4A231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2D28C3-4E7D-40F6-9BFE-CE888F77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A27A9-566C-49B0-9D5D-850D062C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958793-0A32-48F1-85C8-2EB63E05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9A04EC-FA0F-4A27-9E3A-0669F635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97DE76-8338-4EC6-965F-EFF549C4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62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57BAB1-5815-4006-85CB-BED159ED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BD1381-7F3C-41C6-B01E-7211B9E7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3214B-23A3-41AE-A015-DFC59A4A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89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8F0FF-90A0-43AA-83BC-27D2E36D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45C9D-DB7C-46A8-AE73-ED9D9483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59FC9D-46C5-4514-8535-774C7A8C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2CADD-4332-411B-ABD8-B7BF7E8A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302F5-6C25-44DE-9FE2-DFFEDE0A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BE565-3F79-4ADB-912C-A8C1FEFB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964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DFECA-233E-40DE-A685-657BCF1E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9DAF5-F14E-467A-A164-D683FB87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65A61-3C08-41CA-BB09-1681A782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9A05CE-F979-439E-BE15-24DC971A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DE8CC-203C-4BE8-952C-00540D6D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4B1B2-C058-40DC-9908-1CEDC5B3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3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9AE0FD-A5FA-45AA-8FA3-97F07DE9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54E50F-03BB-4AAE-9880-90C5630D5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068AF-6B40-402B-8B29-A577F879A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366A6-64FD-40E9-970A-194E4FB28A6B}" type="datetimeFigureOut">
              <a:rPr lang="es-MX" smtClean="0"/>
              <a:t>26/08/2021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E4443-3E9C-4BAD-B68C-62F72EAEA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9E89E-0FDA-4116-BB43-6E5B75956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C250-8EEE-4EE5-966D-276A4FBD28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6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iego Ruzzarin DESTROZA A CARLOS MASTER MUÑOZ | Fuera de Contexto - YouTube">
            <a:extLst>
              <a:ext uri="{FF2B5EF4-FFF2-40B4-BE49-F238E27FC236}">
                <a16:creationId xmlns:a16="http://schemas.microsoft.com/office/drawing/2014/main" id="{7167D138-549A-4477-AC86-B7BF8FE2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22" y="3802811"/>
            <a:ext cx="3339180" cy="18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9981CD-8C4B-400D-80A0-3B84BD70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565" y="844458"/>
            <a:ext cx="9144000" cy="2387600"/>
          </a:xfrm>
        </p:spPr>
        <p:txBody>
          <a:bodyPr/>
          <a:lstStyle/>
          <a:p>
            <a:r>
              <a:rPr lang="en-GB" dirty="0">
                <a:latin typeface="Airbnb"/>
              </a:rPr>
              <a:t>This story begins with </a:t>
            </a:r>
          </a:p>
        </p:txBody>
      </p:sp>
      <p:pic>
        <p:nvPicPr>
          <p:cNvPr id="1026" name="Picture 2" descr="El Logo de TikTok Logo: El Significado Detrás De La Nota Colorida | Logaster">
            <a:extLst>
              <a:ext uri="{FF2B5EF4-FFF2-40B4-BE49-F238E27FC236}">
                <a16:creationId xmlns:a16="http://schemas.microsoft.com/office/drawing/2014/main" id="{A17FDA84-01EE-411D-983A-EF93DB85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54" y="187642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A9C0C5-2637-4732-A89C-D7FDCB5D4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11" y="3625943"/>
            <a:ext cx="2218765" cy="22187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8C21DE-416B-4471-B20E-5272B94C8FB7}"/>
              </a:ext>
            </a:extLst>
          </p:cNvPr>
          <p:cNvSpPr txBox="1"/>
          <p:nvPr/>
        </p:nvSpPr>
        <p:spPr>
          <a:xfrm rot="21141822">
            <a:off x="4053658" y="3664085"/>
            <a:ext cx="3898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Can you buy an apartment to rent 3 and live in the 3rd one?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561FED3-8B7B-4B94-B452-BACC3F93F10F}"/>
              </a:ext>
            </a:extLst>
          </p:cNvPr>
          <p:cNvSpPr/>
          <p:nvPr/>
        </p:nvSpPr>
        <p:spPr>
          <a:xfrm>
            <a:off x="2130329" y="1541652"/>
            <a:ext cx="7745506" cy="3415553"/>
          </a:xfrm>
          <a:prstGeom prst="roundRect">
            <a:avLst/>
          </a:prstGeom>
          <a:solidFill>
            <a:srgbClr val="FF5A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err="1"/>
              <a:t>Let’s</a:t>
            </a:r>
            <a:r>
              <a:rPr lang="es-MX" sz="5400" dirty="0"/>
              <a:t> </a:t>
            </a:r>
            <a:r>
              <a:rPr lang="es-MX" sz="5400" dirty="0" err="1"/>
              <a:t>see</a:t>
            </a:r>
            <a:r>
              <a:rPr lang="es-MX" sz="5400" dirty="0"/>
              <a:t> </a:t>
            </a:r>
            <a:r>
              <a:rPr lang="es-MX" sz="5400" dirty="0" err="1"/>
              <a:t>what</a:t>
            </a:r>
            <a:r>
              <a:rPr lang="es-MX" sz="5400" dirty="0"/>
              <a:t> data </a:t>
            </a:r>
            <a:r>
              <a:rPr lang="es-MX" sz="5400" dirty="0" err="1"/>
              <a:t>say</a:t>
            </a:r>
            <a:r>
              <a:rPr lang="es-MX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12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A818E4-6EF9-4248-B3CF-1D2C27975E4E}"/>
              </a:ext>
            </a:extLst>
          </p:cNvPr>
          <p:cNvSpPr txBox="1"/>
          <p:nvPr/>
        </p:nvSpPr>
        <p:spPr>
          <a:xfrm>
            <a:off x="2151529" y="1174536"/>
            <a:ext cx="788894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700" dirty="0">
                <a:solidFill>
                  <a:srgbClr val="FF5B60"/>
                </a:solidFill>
                <a:latin typeface="Airbnb"/>
              </a:rPr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18846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351804-27E4-420C-8B15-DA7CA852FC1C}"/>
              </a:ext>
            </a:extLst>
          </p:cNvPr>
          <p:cNvSpPr txBox="1"/>
          <p:nvPr/>
        </p:nvSpPr>
        <p:spPr>
          <a:xfrm>
            <a:off x="3083858" y="242047"/>
            <a:ext cx="657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60"/>
                </a:solidFill>
                <a:latin typeface="Airbnb"/>
              </a:rPr>
              <a:t>Location, Location, Location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FB6731-516D-425A-A1D2-44C83812EBD2}"/>
              </a:ext>
            </a:extLst>
          </p:cNvPr>
          <p:cNvSpPr txBox="1"/>
          <p:nvPr/>
        </p:nvSpPr>
        <p:spPr>
          <a:xfrm>
            <a:off x="1183340" y="4117503"/>
            <a:ext cx="447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Map</a:t>
            </a:r>
            <a:r>
              <a:rPr lang="es-MX" dirty="0"/>
              <a:t>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E11DDE1-2229-43B6-B5C2-3CF8D257E1D3}"/>
              </a:ext>
            </a:extLst>
          </p:cNvPr>
          <p:cNvSpPr txBox="1"/>
          <p:nvPr/>
        </p:nvSpPr>
        <p:spPr>
          <a:xfrm>
            <a:off x="7073152" y="3748171"/>
            <a:ext cx="447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Map</a:t>
            </a:r>
            <a:r>
              <a:rPr lang="es-MX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986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351804-27E4-420C-8B15-DA7CA852FC1C}"/>
              </a:ext>
            </a:extLst>
          </p:cNvPr>
          <p:cNvSpPr txBox="1"/>
          <p:nvPr/>
        </p:nvSpPr>
        <p:spPr>
          <a:xfrm>
            <a:off x="2021541" y="421341"/>
            <a:ext cx="814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>
                <a:solidFill>
                  <a:srgbClr val="FF5B60"/>
                </a:solidFill>
                <a:latin typeface="Airbnb"/>
              </a:rPr>
              <a:t>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19299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981CD-8C4B-400D-80A0-3B84BD70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27" y="2232356"/>
            <a:ext cx="9968917" cy="1783957"/>
          </a:xfrm>
        </p:spPr>
        <p:txBody>
          <a:bodyPr/>
          <a:lstStyle/>
          <a:p>
            <a:r>
              <a:rPr lang="en-GB" dirty="0">
                <a:solidFill>
                  <a:srgbClr val="FF5B60"/>
                </a:solidFill>
                <a:latin typeface="Airbnb"/>
              </a:rPr>
              <a:t>Is the right model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223BA8-E029-4600-B4D7-1B058B5A7F6D}"/>
              </a:ext>
            </a:extLst>
          </p:cNvPr>
          <p:cNvSpPr txBox="1"/>
          <p:nvPr/>
        </p:nvSpPr>
        <p:spPr>
          <a:xfrm>
            <a:off x="9245673" y="2393652"/>
            <a:ext cx="15016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EED03D-51BD-465C-B0D2-98A3E14B8573}"/>
              </a:ext>
            </a:extLst>
          </p:cNvPr>
          <p:cNvSpPr txBox="1"/>
          <p:nvPr/>
        </p:nvSpPr>
        <p:spPr>
          <a:xfrm rot="4778396">
            <a:off x="1962120" y="173917"/>
            <a:ext cx="1501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3EEA67-2385-4E64-97AE-B4C76C7D58E4}"/>
              </a:ext>
            </a:extLst>
          </p:cNvPr>
          <p:cNvSpPr txBox="1"/>
          <p:nvPr/>
        </p:nvSpPr>
        <p:spPr>
          <a:xfrm rot="758569">
            <a:off x="9875627" y="1347785"/>
            <a:ext cx="1501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4E9AF9-641E-4757-B9D2-A5F1157A670C}"/>
              </a:ext>
            </a:extLst>
          </p:cNvPr>
          <p:cNvSpPr txBox="1"/>
          <p:nvPr/>
        </p:nvSpPr>
        <p:spPr>
          <a:xfrm rot="1099148">
            <a:off x="1538844" y="3572392"/>
            <a:ext cx="150162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0C2F50-78D5-429B-B34D-32089AD60011}"/>
              </a:ext>
            </a:extLst>
          </p:cNvPr>
          <p:cNvSpPr txBox="1"/>
          <p:nvPr/>
        </p:nvSpPr>
        <p:spPr>
          <a:xfrm rot="20338083">
            <a:off x="5470890" y="-292685"/>
            <a:ext cx="262679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E77C9F-3E2E-4129-8AE0-674C81F4ED35}"/>
              </a:ext>
            </a:extLst>
          </p:cNvPr>
          <p:cNvSpPr txBox="1"/>
          <p:nvPr/>
        </p:nvSpPr>
        <p:spPr>
          <a:xfrm rot="14577154">
            <a:off x="9705991" y="3802081"/>
            <a:ext cx="1501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2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351804-27E4-420C-8B15-DA7CA852FC1C}"/>
              </a:ext>
            </a:extLst>
          </p:cNvPr>
          <p:cNvSpPr txBox="1"/>
          <p:nvPr/>
        </p:nvSpPr>
        <p:spPr>
          <a:xfrm>
            <a:off x="1102659" y="681316"/>
            <a:ext cx="447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5B60"/>
                </a:solidFill>
                <a:latin typeface="Airbnb"/>
              </a:rPr>
              <a:t>Conclusions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C513EF-7E98-4FC7-BFA8-BB7CF1F06A9B}"/>
              </a:ext>
            </a:extLst>
          </p:cNvPr>
          <p:cNvSpPr txBox="1"/>
          <p:nvPr/>
        </p:nvSpPr>
        <p:spPr>
          <a:xfrm>
            <a:off x="735105" y="2079812"/>
            <a:ext cx="10560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dirty="0">
                <a:solidFill>
                  <a:srgbClr val="FF5B60"/>
                </a:solidFill>
                <a:latin typeface="Airbnb"/>
              </a:rPr>
              <a:t>Hosts and Guests have to trust each other.</a:t>
            </a:r>
          </a:p>
          <a:p>
            <a:pPr marL="742950" indent="-742950">
              <a:buAutoNum type="arabicPeriod"/>
            </a:pPr>
            <a:endParaRPr lang="en-GB" sz="3600" dirty="0">
              <a:solidFill>
                <a:srgbClr val="FF5B60"/>
              </a:solidFill>
              <a:latin typeface="Airbnb"/>
            </a:endParaRPr>
          </a:p>
          <a:p>
            <a:r>
              <a:rPr lang="en-GB" sz="3600" dirty="0">
                <a:solidFill>
                  <a:srgbClr val="FF5B60"/>
                </a:solidFill>
                <a:latin typeface="Airbnb"/>
              </a:rPr>
              <a:t>2.    </a:t>
            </a:r>
            <a:r>
              <a:rPr lang="en-GB" sz="3600" b="1" dirty="0">
                <a:solidFill>
                  <a:srgbClr val="FF5B60"/>
                </a:solidFill>
                <a:latin typeface="Airbnb"/>
              </a:rPr>
              <a:t>Location</a:t>
            </a:r>
            <a:r>
              <a:rPr lang="en-GB" sz="3600" dirty="0">
                <a:solidFill>
                  <a:srgbClr val="FF5B60"/>
                </a:solidFill>
                <a:latin typeface="Airbnb"/>
              </a:rPr>
              <a:t> and </a:t>
            </a:r>
            <a:r>
              <a:rPr lang="en-GB" sz="3600" b="1" dirty="0">
                <a:solidFill>
                  <a:srgbClr val="FF5B60"/>
                </a:solidFill>
                <a:latin typeface="Airbnb"/>
              </a:rPr>
              <a:t>Features</a:t>
            </a:r>
            <a:r>
              <a:rPr lang="en-GB" sz="3600" dirty="0">
                <a:solidFill>
                  <a:srgbClr val="FF5B60"/>
                </a:solidFill>
                <a:latin typeface="Airbnb"/>
              </a:rPr>
              <a:t> are above </a:t>
            </a:r>
            <a:r>
              <a:rPr lang="en-GB" sz="3600" b="1" dirty="0">
                <a:solidFill>
                  <a:srgbClr val="FF5B60"/>
                </a:solidFill>
                <a:latin typeface="Airbnb"/>
              </a:rPr>
              <a:t>Price</a:t>
            </a:r>
            <a:r>
              <a:rPr lang="en-GB" sz="3600" dirty="0">
                <a:solidFill>
                  <a:srgbClr val="FF5B60"/>
                </a:solidFill>
                <a:latin typeface="Airbnb"/>
              </a:rPr>
              <a:t> conditions</a:t>
            </a:r>
          </a:p>
          <a:p>
            <a:endParaRPr lang="en-GB" sz="3600" dirty="0">
              <a:solidFill>
                <a:srgbClr val="FF5B60"/>
              </a:solidFill>
              <a:latin typeface="Airbnb"/>
            </a:endParaRPr>
          </a:p>
          <a:p>
            <a:r>
              <a:rPr lang="en-GB" sz="3600" dirty="0">
                <a:solidFill>
                  <a:srgbClr val="FF5B60"/>
                </a:solidFill>
                <a:latin typeface="Airbnb"/>
              </a:rPr>
              <a:t>3.   Some luxury features are not followed by guests.</a:t>
            </a:r>
          </a:p>
        </p:txBody>
      </p:sp>
    </p:spTree>
    <p:extLst>
      <p:ext uri="{BB962C8B-B14F-4D97-AF65-F5344CB8AC3E}">
        <p14:creationId xmlns:p14="http://schemas.microsoft.com/office/powerpoint/2010/main" val="334004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351804-27E4-420C-8B15-DA7CA852FC1C}"/>
              </a:ext>
            </a:extLst>
          </p:cNvPr>
          <p:cNvSpPr txBox="1"/>
          <p:nvPr/>
        </p:nvSpPr>
        <p:spPr>
          <a:xfrm>
            <a:off x="1102659" y="681316"/>
            <a:ext cx="6042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5B60"/>
                </a:solidFill>
                <a:latin typeface="Airbnb"/>
              </a:rPr>
              <a:t>Answering the question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211DF8-07D8-4467-9352-4E9EB43AD413}"/>
              </a:ext>
            </a:extLst>
          </p:cNvPr>
          <p:cNvSpPr txBox="1"/>
          <p:nvPr/>
        </p:nvSpPr>
        <p:spPr>
          <a:xfrm rot="21141822">
            <a:off x="4053658" y="3664085"/>
            <a:ext cx="3898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Can you buy an apartment to rent 3 and live in the 3rd one?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DBD469-BC01-4FEE-8E91-6F5875FB3E38}"/>
              </a:ext>
            </a:extLst>
          </p:cNvPr>
          <p:cNvSpPr txBox="1"/>
          <p:nvPr/>
        </p:nvSpPr>
        <p:spPr>
          <a:xfrm rot="702563">
            <a:off x="8456987" y="3935507"/>
            <a:ext cx="308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60"/>
                </a:solidFill>
                <a:latin typeface="Airbnb"/>
              </a:rPr>
              <a:t>Yes, if you have a high demanded place with the right features and the right price.</a:t>
            </a:r>
          </a:p>
        </p:txBody>
      </p:sp>
    </p:spTree>
    <p:extLst>
      <p:ext uri="{BB962C8B-B14F-4D97-AF65-F5344CB8AC3E}">
        <p14:creationId xmlns:p14="http://schemas.microsoft.com/office/powerpoint/2010/main" val="38681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CDBD469-BC01-4FEE-8E91-6F5875FB3E38}"/>
              </a:ext>
            </a:extLst>
          </p:cNvPr>
          <p:cNvSpPr txBox="1"/>
          <p:nvPr/>
        </p:nvSpPr>
        <p:spPr>
          <a:xfrm>
            <a:off x="2502787" y="2497976"/>
            <a:ext cx="718642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5B60"/>
                </a:solidFill>
                <a:latin typeface="Airbnb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140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981CD-8C4B-400D-80A0-3B84BD70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103" y="1600535"/>
            <a:ext cx="9968917" cy="2387600"/>
          </a:xfrm>
        </p:spPr>
        <p:txBody>
          <a:bodyPr/>
          <a:lstStyle/>
          <a:p>
            <a:r>
              <a:rPr lang="en-GB" dirty="0">
                <a:solidFill>
                  <a:srgbClr val="FF5B60"/>
                </a:solidFill>
                <a:latin typeface="Airbnb"/>
              </a:rPr>
              <a:t>It’s is </a:t>
            </a:r>
            <a:r>
              <a:rPr lang="en-GB" b="1" dirty="0">
                <a:solidFill>
                  <a:srgbClr val="FF5B60"/>
                </a:solidFill>
                <a:latin typeface="Airbnb"/>
              </a:rPr>
              <a:t>affordable</a:t>
            </a:r>
            <a:r>
              <a:rPr lang="en-GB" dirty="0">
                <a:solidFill>
                  <a:srgbClr val="FF5B60"/>
                </a:solidFill>
                <a:latin typeface="Airbnb"/>
              </a:rPr>
              <a:t> to be a host in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D56ADD-4D91-4AAC-9C45-B5E98CC18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94" y="3988135"/>
            <a:ext cx="1755434" cy="24004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223BA8-E029-4600-B4D7-1B058B5A7F6D}"/>
              </a:ext>
            </a:extLst>
          </p:cNvPr>
          <p:cNvSpPr txBox="1"/>
          <p:nvPr/>
        </p:nvSpPr>
        <p:spPr>
          <a:xfrm>
            <a:off x="7298423" y="4194495"/>
            <a:ext cx="15016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EED03D-51BD-465C-B0D2-98A3E14B8573}"/>
              </a:ext>
            </a:extLst>
          </p:cNvPr>
          <p:cNvSpPr txBox="1"/>
          <p:nvPr/>
        </p:nvSpPr>
        <p:spPr>
          <a:xfrm rot="4778396">
            <a:off x="1962120" y="173917"/>
            <a:ext cx="1501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3EEA67-2385-4E64-97AE-B4C76C7D58E4}"/>
              </a:ext>
            </a:extLst>
          </p:cNvPr>
          <p:cNvSpPr txBox="1"/>
          <p:nvPr/>
        </p:nvSpPr>
        <p:spPr>
          <a:xfrm>
            <a:off x="9875627" y="1347785"/>
            <a:ext cx="1501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4E9AF9-641E-4757-B9D2-A5F1157A670C}"/>
              </a:ext>
            </a:extLst>
          </p:cNvPr>
          <p:cNvSpPr txBox="1"/>
          <p:nvPr/>
        </p:nvSpPr>
        <p:spPr>
          <a:xfrm rot="1099148">
            <a:off x="1538844" y="3572392"/>
            <a:ext cx="150162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0C2F50-78D5-429B-B34D-32089AD60011}"/>
              </a:ext>
            </a:extLst>
          </p:cNvPr>
          <p:cNvSpPr txBox="1"/>
          <p:nvPr/>
        </p:nvSpPr>
        <p:spPr>
          <a:xfrm rot="20338083">
            <a:off x="5470890" y="-292685"/>
            <a:ext cx="262679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E77C9F-3E2E-4129-8AE0-674C81F4ED35}"/>
              </a:ext>
            </a:extLst>
          </p:cNvPr>
          <p:cNvSpPr txBox="1"/>
          <p:nvPr/>
        </p:nvSpPr>
        <p:spPr>
          <a:xfrm rot="14577154">
            <a:off x="9705991" y="3802081"/>
            <a:ext cx="1501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5909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9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9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9440C49-AEB4-413E-A666-FA9AC7550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30" y="1401763"/>
            <a:ext cx="2794517" cy="38212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398432-6AD5-4CD7-B8C9-E6828FCFE885}"/>
              </a:ext>
            </a:extLst>
          </p:cNvPr>
          <p:cNvSpPr txBox="1"/>
          <p:nvPr/>
        </p:nvSpPr>
        <p:spPr>
          <a:xfrm>
            <a:off x="4805082" y="1792940"/>
            <a:ext cx="7109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5B60"/>
                </a:solidFill>
                <a:latin typeface="Airbnb"/>
              </a:rPr>
              <a:t>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FF5B60"/>
              </a:solidFill>
              <a:latin typeface="Airbn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FF5B60"/>
                </a:solidFill>
                <a:latin typeface="Airbnb"/>
              </a:rPr>
              <a:t>You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can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upload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your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apartment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/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experience</a:t>
            </a:r>
            <a:endParaRPr lang="es-MX" dirty="0">
              <a:solidFill>
                <a:srgbClr val="FF5B60"/>
              </a:solidFill>
              <a:latin typeface="Airbn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FF5B60"/>
              </a:solidFill>
              <a:latin typeface="Airbn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FF5B60"/>
                </a:solidFill>
                <a:latin typeface="Airbnb"/>
              </a:rPr>
              <a:t>It’s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easy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many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places as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you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want</a:t>
            </a:r>
            <a:endParaRPr lang="es-MX" dirty="0">
              <a:solidFill>
                <a:srgbClr val="FF5B60"/>
              </a:solidFill>
              <a:latin typeface="Airbn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FF5B60"/>
              </a:solidFill>
              <a:latin typeface="Airbn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FF5B60"/>
                </a:solidFill>
                <a:latin typeface="Airbnb"/>
              </a:rPr>
              <a:t>Their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strategy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is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not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to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be a hotel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is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getting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a place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like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your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FF5B60"/>
              </a:solidFill>
              <a:latin typeface="Airbn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FF5B60"/>
                </a:solidFill>
                <a:latin typeface="Airbnb"/>
              </a:rPr>
              <a:t>You’ll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have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an</a:t>
            </a:r>
            <a:r>
              <a:rPr lang="es-MX" dirty="0">
                <a:solidFill>
                  <a:srgbClr val="FF5B60"/>
                </a:solidFill>
                <a:latin typeface="Airbnb"/>
              </a:rPr>
              <a:t> extra </a:t>
            </a:r>
            <a:r>
              <a:rPr lang="es-MX" dirty="0" err="1">
                <a:solidFill>
                  <a:srgbClr val="FF5B60"/>
                </a:solidFill>
                <a:latin typeface="Airbnb"/>
              </a:rPr>
              <a:t>income</a:t>
            </a:r>
            <a:endParaRPr lang="es-MX" dirty="0">
              <a:solidFill>
                <a:srgbClr val="FF5B60"/>
              </a:solidFill>
              <a:latin typeface="Airbnb"/>
            </a:endParaRPr>
          </a:p>
        </p:txBody>
      </p:sp>
      <p:sp>
        <p:nvSpPr>
          <p:cNvPr id="10" name="Rectángulo: esquinas diagonales cortadas 9">
            <a:extLst>
              <a:ext uri="{FF2B5EF4-FFF2-40B4-BE49-F238E27FC236}">
                <a16:creationId xmlns:a16="http://schemas.microsoft.com/office/drawing/2014/main" id="{8AF8C41B-8E4F-420B-918C-24C1EF4EB96E}"/>
              </a:ext>
            </a:extLst>
          </p:cNvPr>
          <p:cNvSpPr/>
          <p:nvPr/>
        </p:nvSpPr>
        <p:spPr>
          <a:xfrm rot="20717564">
            <a:off x="1030940" y="2477187"/>
            <a:ext cx="2794517" cy="1572095"/>
          </a:xfrm>
          <a:prstGeom prst="snip2DiagRect">
            <a:avLst/>
          </a:prstGeom>
          <a:solidFill>
            <a:schemeClr val="bg1"/>
          </a:solidFill>
          <a:ln>
            <a:solidFill>
              <a:srgbClr val="FF5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>
                <a:solidFill>
                  <a:srgbClr val="FF5B60"/>
                </a:solidFill>
              </a:rPr>
              <a:t>WTF </a:t>
            </a:r>
            <a:r>
              <a:rPr lang="es-MX" sz="6000" dirty="0" err="1">
                <a:solidFill>
                  <a:srgbClr val="FF5B60"/>
                </a:solidFill>
              </a:rPr>
              <a:t>is</a:t>
            </a:r>
            <a:endParaRPr lang="es-MX" sz="6000" dirty="0">
              <a:solidFill>
                <a:srgbClr val="FF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6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981CD-8C4B-400D-80A0-3B84BD70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27" y="2071060"/>
            <a:ext cx="9968917" cy="2387600"/>
          </a:xfrm>
        </p:spPr>
        <p:txBody>
          <a:bodyPr/>
          <a:lstStyle/>
          <a:p>
            <a:r>
              <a:rPr lang="en-GB" dirty="0">
                <a:solidFill>
                  <a:srgbClr val="FF5B60"/>
                </a:solidFill>
                <a:latin typeface="Airbnb"/>
              </a:rPr>
              <a:t>What would be the right data to take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223BA8-E029-4600-B4D7-1B058B5A7F6D}"/>
              </a:ext>
            </a:extLst>
          </p:cNvPr>
          <p:cNvSpPr txBox="1"/>
          <p:nvPr/>
        </p:nvSpPr>
        <p:spPr>
          <a:xfrm>
            <a:off x="6906253" y="3429000"/>
            <a:ext cx="15016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EED03D-51BD-465C-B0D2-98A3E14B8573}"/>
              </a:ext>
            </a:extLst>
          </p:cNvPr>
          <p:cNvSpPr txBox="1"/>
          <p:nvPr/>
        </p:nvSpPr>
        <p:spPr>
          <a:xfrm rot="4778396">
            <a:off x="1962120" y="173917"/>
            <a:ext cx="1501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3EEA67-2385-4E64-97AE-B4C76C7D58E4}"/>
              </a:ext>
            </a:extLst>
          </p:cNvPr>
          <p:cNvSpPr txBox="1"/>
          <p:nvPr/>
        </p:nvSpPr>
        <p:spPr>
          <a:xfrm>
            <a:off x="9875627" y="1347785"/>
            <a:ext cx="1501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4E9AF9-641E-4757-B9D2-A5F1157A670C}"/>
              </a:ext>
            </a:extLst>
          </p:cNvPr>
          <p:cNvSpPr txBox="1"/>
          <p:nvPr/>
        </p:nvSpPr>
        <p:spPr>
          <a:xfrm rot="1099148">
            <a:off x="1538844" y="3572392"/>
            <a:ext cx="150162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0C2F50-78D5-429B-B34D-32089AD60011}"/>
              </a:ext>
            </a:extLst>
          </p:cNvPr>
          <p:cNvSpPr txBox="1"/>
          <p:nvPr/>
        </p:nvSpPr>
        <p:spPr>
          <a:xfrm rot="20338083">
            <a:off x="5470890" y="-292685"/>
            <a:ext cx="262679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E77C9F-3E2E-4129-8AE0-674C81F4ED35}"/>
              </a:ext>
            </a:extLst>
          </p:cNvPr>
          <p:cNvSpPr txBox="1"/>
          <p:nvPr/>
        </p:nvSpPr>
        <p:spPr>
          <a:xfrm rot="14577154">
            <a:off x="9705991" y="3802081"/>
            <a:ext cx="1501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25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981CD-8C4B-400D-80A0-3B84BD70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703" y="1566952"/>
            <a:ext cx="10286547" cy="2387600"/>
          </a:xfrm>
        </p:spPr>
        <p:txBody>
          <a:bodyPr/>
          <a:lstStyle/>
          <a:p>
            <a:r>
              <a:rPr lang="en-GB" b="1" dirty="0">
                <a:latin typeface="Airbnb"/>
              </a:rPr>
              <a:t>E</a:t>
            </a:r>
            <a:r>
              <a:rPr lang="en-GB" dirty="0">
                <a:solidFill>
                  <a:srgbClr val="FF5B60"/>
                </a:solidFill>
                <a:latin typeface="Airbnb"/>
              </a:rPr>
              <a:t>xtract, </a:t>
            </a:r>
            <a:r>
              <a:rPr lang="en-GB" b="1" dirty="0">
                <a:latin typeface="Airbnb"/>
              </a:rPr>
              <a:t>T</a:t>
            </a:r>
            <a:r>
              <a:rPr lang="en-GB" dirty="0">
                <a:solidFill>
                  <a:srgbClr val="FF5B60"/>
                </a:solidFill>
                <a:latin typeface="Airbnb"/>
              </a:rPr>
              <a:t>ransform, </a:t>
            </a:r>
            <a:r>
              <a:rPr lang="en-GB" b="1" dirty="0">
                <a:latin typeface="Airbnb"/>
              </a:rPr>
              <a:t>L</a:t>
            </a:r>
            <a:r>
              <a:rPr lang="en-GB" dirty="0">
                <a:solidFill>
                  <a:srgbClr val="FF5B60"/>
                </a:solidFill>
                <a:latin typeface="Airbnb"/>
              </a:rPr>
              <a:t>oad, repeat</a:t>
            </a:r>
          </a:p>
        </p:txBody>
      </p:sp>
    </p:spTree>
    <p:extLst>
      <p:ext uri="{BB962C8B-B14F-4D97-AF65-F5344CB8AC3E}">
        <p14:creationId xmlns:p14="http://schemas.microsoft.com/office/powerpoint/2010/main" val="26462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B2C492-ED5B-4393-B0BB-8CAA81169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344"/>
            <a:ext cx="9144000" cy="1057835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5B60"/>
                </a:solidFill>
                <a:latin typeface="Airbnb"/>
              </a:rPr>
              <a:t>Listings (Host Info)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A40A3B-AF07-4C7E-8AA9-223069E5CD89}"/>
              </a:ext>
            </a:extLst>
          </p:cNvPr>
          <p:cNvSpPr txBox="1"/>
          <p:nvPr/>
        </p:nvSpPr>
        <p:spPr>
          <a:xfrm>
            <a:off x="1443317" y="3429000"/>
            <a:ext cx="8597153" cy="1308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857250" indent="-8572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6000">
                <a:solidFill>
                  <a:srgbClr val="FF5B60"/>
                </a:solidFill>
                <a:latin typeface="Airbnb"/>
                <a:ea typeface="+mj-ea"/>
                <a:cs typeface="+mj-cs"/>
              </a:defRPr>
            </a:lvl1pPr>
          </a:lstStyle>
          <a:p>
            <a:r>
              <a:rPr lang="en-GB"/>
              <a:t>Calendars (Guest Info)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7B4259-4BEE-44FD-8D71-93699488435A}"/>
              </a:ext>
            </a:extLst>
          </p:cNvPr>
          <p:cNvSpPr txBox="1"/>
          <p:nvPr/>
        </p:nvSpPr>
        <p:spPr>
          <a:xfrm>
            <a:off x="1443317" y="5005669"/>
            <a:ext cx="8157883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MX"/>
            </a:defPPr>
            <a:lvl1pPr marL="857250" indent="-8572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6000">
                <a:solidFill>
                  <a:srgbClr val="FF5B60"/>
                </a:solidFill>
                <a:latin typeface="Airbnb"/>
                <a:ea typeface="+mj-ea"/>
                <a:cs typeface="+mj-cs"/>
              </a:defRPr>
            </a:lvl1pPr>
          </a:lstStyle>
          <a:p>
            <a:r>
              <a:rPr lang="en-GB"/>
              <a:t>Reviews (Guest Info)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0190BC34-7495-4929-B0A0-3F2E30765C36}"/>
              </a:ext>
            </a:extLst>
          </p:cNvPr>
          <p:cNvSpPr txBox="1">
            <a:spLocks/>
          </p:cNvSpPr>
          <p:nvPr/>
        </p:nvSpPr>
        <p:spPr>
          <a:xfrm>
            <a:off x="950258" y="553010"/>
            <a:ext cx="9144000" cy="10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FF5B60"/>
                </a:solidFill>
                <a:latin typeface="Airbnb"/>
              </a:rPr>
              <a:t>Information Available</a:t>
            </a:r>
          </a:p>
        </p:txBody>
      </p:sp>
    </p:spTree>
    <p:extLst>
      <p:ext uri="{BB962C8B-B14F-4D97-AF65-F5344CB8AC3E}">
        <p14:creationId xmlns:p14="http://schemas.microsoft.com/office/powerpoint/2010/main" val="198650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19B0B366-146D-4C80-A73E-13911A06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49" y="943282"/>
            <a:ext cx="9369783" cy="4965553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A8EB6DF-BF86-4D5A-832B-25462B08A358}"/>
              </a:ext>
            </a:extLst>
          </p:cNvPr>
          <p:cNvSpPr/>
          <p:nvPr/>
        </p:nvSpPr>
        <p:spPr>
          <a:xfrm rot="579610">
            <a:off x="5585407" y="1356020"/>
            <a:ext cx="5091329" cy="951146"/>
          </a:xfrm>
          <a:prstGeom prst="roundRect">
            <a:avLst/>
          </a:prstGeom>
          <a:ln>
            <a:solidFill>
              <a:srgbClr val="FF5B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rgbClr val="FF5B60"/>
                </a:solidFill>
              </a:rPr>
              <a:t>24hr </a:t>
            </a:r>
            <a:r>
              <a:rPr lang="es-MX" sz="6600" dirty="0" err="1">
                <a:solidFill>
                  <a:srgbClr val="FF5B60"/>
                </a:solidFill>
              </a:rPr>
              <a:t>check</a:t>
            </a:r>
            <a:r>
              <a:rPr lang="es-MX" sz="6600" dirty="0">
                <a:solidFill>
                  <a:srgbClr val="FF5B60"/>
                </a:solidFill>
              </a:rPr>
              <a:t>-in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BFA96AB-A70C-4442-A138-5AFA071C5F0B}"/>
              </a:ext>
            </a:extLst>
          </p:cNvPr>
          <p:cNvSpPr/>
          <p:nvPr/>
        </p:nvSpPr>
        <p:spPr>
          <a:xfrm>
            <a:off x="6916752" y="2792082"/>
            <a:ext cx="3756802" cy="1158006"/>
          </a:xfrm>
          <a:prstGeom prst="roundRect">
            <a:avLst/>
          </a:prstGeom>
          <a:ln>
            <a:solidFill>
              <a:srgbClr val="FF5B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0" dirty="0">
                <a:solidFill>
                  <a:srgbClr val="FF5B60"/>
                </a:solidFill>
              </a:rPr>
              <a:t>Parking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922FDDB-E731-4749-B851-095D81010F50}"/>
              </a:ext>
            </a:extLst>
          </p:cNvPr>
          <p:cNvSpPr/>
          <p:nvPr/>
        </p:nvSpPr>
        <p:spPr>
          <a:xfrm>
            <a:off x="1979546" y="3790416"/>
            <a:ext cx="3496825" cy="1982974"/>
          </a:xfrm>
          <a:prstGeom prst="roundRect">
            <a:avLst/>
          </a:prstGeom>
          <a:ln>
            <a:solidFill>
              <a:srgbClr val="FF5B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600" dirty="0">
                <a:solidFill>
                  <a:srgbClr val="FF5B60"/>
                </a:solidFill>
              </a:rPr>
              <a:t>Smoking allowed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1314211-4983-497C-A4BB-67650204C84E}"/>
              </a:ext>
            </a:extLst>
          </p:cNvPr>
          <p:cNvSpPr/>
          <p:nvPr/>
        </p:nvSpPr>
        <p:spPr>
          <a:xfrm rot="1721852">
            <a:off x="2674474" y="1592782"/>
            <a:ext cx="4503931" cy="977368"/>
          </a:xfrm>
          <a:prstGeom prst="roundRect">
            <a:avLst/>
          </a:prstGeom>
          <a:ln>
            <a:solidFill>
              <a:srgbClr val="FF5B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600" dirty="0" err="1">
                <a:solidFill>
                  <a:srgbClr val="FF5B60"/>
                </a:solidFill>
              </a:rPr>
              <a:t>Dishwasher</a:t>
            </a:r>
            <a:endParaRPr lang="es-MX" sz="6600" dirty="0">
              <a:solidFill>
                <a:srgbClr val="FF5B60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3D3B87C-9B80-49A4-A840-5EBC0D8AE10F}"/>
              </a:ext>
            </a:extLst>
          </p:cNvPr>
          <p:cNvSpPr/>
          <p:nvPr/>
        </p:nvSpPr>
        <p:spPr>
          <a:xfrm rot="20072031">
            <a:off x="1588255" y="1773235"/>
            <a:ext cx="1801216" cy="1512161"/>
          </a:xfrm>
          <a:prstGeom prst="roundRect">
            <a:avLst/>
          </a:prstGeom>
          <a:ln>
            <a:solidFill>
              <a:srgbClr val="FF5B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FF5B60"/>
                </a:solidFill>
              </a:rPr>
              <a:t>Beach </a:t>
            </a:r>
            <a:r>
              <a:rPr lang="es-MX" sz="4000" dirty="0" err="1">
                <a:solidFill>
                  <a:srgbClr val="FF5B60"/>
                </a:solidFill>
              </a:rPr>
              <a:t>view</a:t>
            </a:r>
            <a:endParaRPr lang="es-MX" sz="4000" dirty="0">
              <a:solidFill>
                <a:srgbClr val="FF5B60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D6EAF91-43BB-4AB3-B446-23E1237E899A}"/>
              </a:ext>
            </a:extLst>
          </p:cNvPr>
          <p:cNvSpPr/>
          <p:nvPr/>
        </p:nvSpPr>
        <p:spPr>
          <a:xfrm rot="20760174">
            <a:off x="5428311" y="4404100"/>
            <a:ext cx="2881320" cy="692119"/>
          </a:xfrm>
          <a:prstGeom prst="roundRect">
            <a:avLst/>
          </a:prstGeom>
          <a:ln>
            <a:solidFill>
              <a:srgbClr val="FF5B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dirty="0" err="1">
                <a:solidFill>
                  <a:srgbClr val="FF5B60"/>
                </a:solidFill>
              </a:rPr>
              <a:t>Pets</a:t>
            </a:r>
            <a:r>
              <a:rPr lang="es-MX" sz="4000" dirty="0">
                <a:solidFill>
                  <a:srgbClr val="FF5B60"/>
                </a:solidFill>
              </a:rPr>
              <a:t> </a:t>
            </a:r>
            <a:r>
              <a:rPr lang="es-MX" sz="4000" dirty="0" err="1">
                <a:solidFill>
                  <a:srgbClr val="FF5B60"/>
                </a:solidFill>
              </a:rPr>
              <a:t>allowed</a:t>
            </a:r>
            <a:endParaRPr lang="es-MX" sz="4000" dirty="0">
              <a:solidFill>
                <a:srgbClr val="FF5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981CD-8C4B-400D-80A0-3B84BD70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27" y="2071060"/>
            <a:ext cx="9968917" cy="1783957"/>
          </a:xfrm>
        </p:spPr>
        <p:txBody>
          <a:bodyPr/>
          <a:lstStyle/>
          <a:p>
            <a:r>
              <a:rPr lang="en-GB" dirty="0">
                <a:solidFill>
                  <a:srgbClr val="FF5B60"/>
                </a:solidFill>
                <a:latin typeface="Airbnb"/>
              </a:rPr>
              <a:t>What have been found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223BA8-E029-4600-B4D7-1B058B5A7F6D}"/>
              </a:ext>
            </a:extLst>
          </p:cNvPr>
          <p:cNvSpPr txBox="1"/>
          <p:nvPr/>
        </p:nvSpPr>
        <p:spPr>
          <a:xfrm>
            <a:off x="9245673" y="2393652"/>
            <a:ext cx="15016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EED03D-51BD-465C-B0D2-98A3E14B8573}"/>
              </a:ext>
            </a:extLst>
          </p:cNvPr>
          <p:cNvSpPr txBox="1"/>
          <p:nvPr/>
        </p:nvSpPr>
        <p:spPr>
          <a:xfrm rot="4778396">
            <a:off x="1962120" y="173917"/>
            <a:ext cx="1501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3EEA67-2385-4E64-97AE-B4C76C7D58E4}"/>
              </a:ext>
            </a:extLst>
          </p:cNvPr>
          <p:cNvSpPr txBox="1"/>
          <p:nvPr/>
        </p:nvSpPr>
        <p:spPr>
          <a:xfrm rot="758569">
            <a:off x="9875627" y="1347785"/>
            <a:ext cx="1501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4E9AF9-641E-4757-B9D2-A5F1157A670C}"/>
              </a:ext>
            </a:extLst>
          </p:cNvPr>
          <p:cNvSpPr txBox="1"/>
          <p:nvPr/>
        </p:nvSpPr>
        <p:spPr>
          <a:xfrm rot="1099148">
            <a:off x="1538844" y="3572392"/>
            <a:ext cx="150162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0C2F50-78D5-429B-B34D-32089AD60011}"/>
              </a:ext>
            </a:extLst>
          </p:cNvPr>
          <p:cNvSpPr txBox="1"/>
          <p:nvPr/>
        </p:nvSpPr>
        <p:spPr>
          <a:xfrm rot="20338083">
            <a:off x="5470890" y="-292685"/>
            <a:ext cx="262679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E77C9F-3E2E-4129-8AE0-674C81F4ED35}"/>
              </a:ext>
            </a:extLst>
          </p:cNvPr>
          <p:cNvSpPr txBox="1"/>
          <p:nvPr/>
        </p:nvSpPr>
        <p:spPr>
          <a:xfrm rot="14577154">
            <a:off x="9705991" y="3802081"/>
            <a:ext cx="1501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rgbClr val="FF5B60"/>
                </a:solidFill>
                <a:latin typeface="Airbnb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5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1AD3251-82DF-4C42-94CC-6238D173C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8150"/>
            <a:ext cx="11430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28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230</Words>
  <Application>Microsoft Office PowerPoint</Application>
  <PresentationFormat>Panorámica</PresentationFormat>
  <Paragraphs>67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Arial</vt:lpstr>
      <vt:lpstr>Calibri Light</vt:lpstr>
      <vt:lpstr>Airbnb</vt:lpstr>
      <vt:lpstr>Tema de Office</vt:lpstr>
      <vt:lpstr>This story begins with </vt:lpstr>
      <vt:lpstr>It’s is affordable to be a host in </vt:lpstr>
      <vt:lpstr>Presentación de PowerPoint</vt:lpstr>
      <vt:lpstr>What would be the right data to take</vt:lpstr>
      <vt:lpstr>Extract, Transform, Load, repeat</vt:lpstr>
      <vt:lpstr>Listings (Host Info)</vt:lpstr>
      <vt:lpstr>Presentación de PowerPoint</vt:lpstr>
      <vt:lpstr>What have been found</vt:lpstr>
      <vt:lpstr>Presentación de PowerPoint</vt:lpstr>
      <vt:lpstr>Presentación de PowerPoint</vt:lpstr>
      <vt:lpstr>Presentación de PowerPoint</vt:lpstr>
      <vt:lpstr>Presentación de PowerPoint</vt:lpstr>
      <vt:lpstr>Is the right model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story begins with</dc:title>
  <dc:creator>Pablo villalpando alvarez</dc:creator>
  <cp:lastModifiedBy>Pablo villalpando alvarez</cp:lastModifiedBy>
  <cp:revision>8</cp:revision>
  <dcterms:created xsi:type="dcterms:W3CDTF">2021-08-26T23:30:56Z</dcterms:created>
  <dcterms:modified xsi:type="dcterms:W3CDTF">2021-08-28T01:11:58Z</dcterms:modified>
</cp:coreProperties>
</file>