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B7DCB4-FD41-46C2-9FD6-5E5D97AD5181}">
  <a:tblStyle styleId="{32B7DCB4-FD41-46C2-9FD6-5E5D97AD51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93f24996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c93f24996e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2827753"/>
            <a:ext cx="91440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7900">
                <a:solidFill>
                  <a:schemeClr val="lt1"/>
                </a:solidFill>
              </a:rPr>
              <a:t>Прогресс по поиску аномалий среди ДО</a:t>
            </a:r>
            <a:endParaRPr sz="7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20"/>
              </a:buClr>
              <a:buSzPts val="4800"/>
              <a:buFont typeface="Open Sans"/>
              <a:buNone/>
            </a:pPr>
            <a:r>
              <a:rPr lang="ru-RU" sz="4800">
                <a:solidFill>
                  <a:srgbClr val="010020"/>
                </a:solidFill>
                <a:latin typeface="Open Sans"/>
                <a:ea typeface="Open Sans"/>
                <a:cs typeface="Open Sans"/>
                <a:sym typeface="Open Sans"/>
              </a:rPr>
              <a:t>Схема проекта</a:t>
            </a:r>
            <a:endParaRPr sz="4800">
              <a:solidFill>
                <a:srgbClr val="010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175939" y="6481585"/>
            <a:ext cx="153035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4"/>
          <p:cNvCxnSpPr/>
          <p:nvPr/>
        </p:nvCxnSpPr>
        <p:spPr>
          <a:xfrm>
            <a:off x="914399" y="1328468"/>
            <a:ext cx="10187796" cy="0"/>
          </a:xfrm>
          <a:prstGeom prst="straightConnector1">
            <a:avLst/>
          </a:prstGeom>
          <a:noFill/>
          <a:ln cap="flat" cmpd="sng" w="9525">
            <a:solidFill>
              <a:srgbClr val="01002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24" y="1517338"/>
            <a:ext cx="113347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135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20"/>
              </a:buClr>
              <a:buSzPts val="4320"/>
              <a:buFont typeface="Open Sans"/>
              <a:buNone/>
            </a:pPr>
            <a:r>
              <a:rPr lang="ru-RU" sz="3420">
                <a:solidFill>
                  <a:srgbClr val="010020"/>
                </a:solidFill>
                <a:latin typeface="Open Sans"/>
                <a:ea typeface="Open Sans"/>
                <a:cs typeface="Open Sans"/>
                <a:sym typeface="Open Sans"/>
              </a:rPr>
              <a:t>От обучения без учителя к обучению с учителем</a:t>
            </a:r>
            <a:endParaRPr sz="3060"/>
          </a:p>
        </p:txBody>
      </p:sp>
      <p:sp>
        <p:nvSpPr>
          <p:cNvPr id="98" name="Google Shape;98;p15"/>
          <p:cNvSpPr txBox="1"/>
          <p:nvPr/>
        </p:nvSpPr>
        <p:spPr>
          <a:xfrm>
            <a:off x="175939" y="6481585"/>
            <a:ext cx="153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FFFFFF"/>
                </a:solidFill>
              </a:rPr>
              <a:t>3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99" name="Google Shape;99;p15"/>
          <p:cNvCxnSpPr/>
          <p:nvPr/>
        </p:nvCxnSpPr>
        <p:spPr>
          <a:xfrm>
            <a:off x="914399" y="1328468"/>
            <a:ext cx="10187796" cy="0"/>
          </a:xfrm>
          <a:prstGeom prst="straightConnector1">
            <a:avLst/>
          </a:prstGeom>
          <a:noFill/>
          <a:ln cap="flat" cmpd="sng" w="9525">
            <a:solidFill>
              <a:srgbClr val="01002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889" y="1690825"/>
            <a:ext cx="48577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1904" y="1420950"/>
            <a:ext cx="2646025" cy="45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800">
                <a:solidFill>
                  <a:srgbClr val="010020"/>
                </a:solidFill>
                <a:latin typeface="Open Sans"/>
                <a:ea typeface="Open Sans"/>
                <a:cs typeface="Open Sans"/>
                <a:sym typeface="Open Sans"/>
              </a:rPr>
              <a:t>Сравнение методов</a:t>
            </a:r>
            <a:endParaRPr sz="4800">
              <a:solidFill>
                <a:srgbClr val="010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75939" y="6481585"/>
            <a:ext cx="153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FFFFFF"/>
                </a:solidFill>
              </a:rPr>
              <a:t>4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>
            <a:off x="914399" y="1328468"/>
            <a:ext cx="10187796" cy="0"/>
          </a:xfrm>
          <a:prstGeom prst="straightConnector1">
            <a:avLst/>
          </a:prstGeom>
          <a:noFill/>
          <a:ln cap="flat" cmpd="sng" w="9525">
            <a:solidFill>
              <a:srgbClr val="010020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09" name="Google Shape;109;p16"/>
          <p:cNvGraphicFramePr/>
          <p:nvPr/>
        </p:nvGraphicFramePr>
        <p:xfrm>
          <a:off x="1890575" y="192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{32B7DCB4-FD41-46C2-9FD6-5E5D97AD5181}</a:tableStyleId>
              </a:tblPr>
              <a:tblGrid>
                <a:gridCol w="1740775"/>
                <a:gridCol w="2985825"/>
                <a:gridCol w="3971850"/>
              </a:tblGrid>
              <a:tr h="56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Метод</a:t>
                      </a:r>
                      <a:endParaRPr sz="23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00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Интерпретируемость</a:t>
                      </a:r>
                      <a:endParaRPr sz="19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00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Точность на тестовой выборке</a:t>
                      </a:r>
                      <a:endParaRPr sz="19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0020"/>
                    </a:solidFill>
                  </a:tcPr>
                </a:tc>
              </a:tr>
              <a:tr h="56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Neural network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9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❌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~0.73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Naive Bayes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9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✅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9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~0.92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SVC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9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❌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9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~0.82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Tree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9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✅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9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~0.85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12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20"/>
              </a:buClr>
              <a:buSzPts val="4800"/>
              <a:buFont typeface="Open Sans"/>
              <a:buNone/>
            </a:pPr>
            <a:r>
              <a:rPr lang="ru-RU" sz="4800">
                <a:solidFill>
                  <a:srgbClr val="010020"/>
                </a:solidFill>
                <a:latin typeface="Open Sans"/>
                <a:ea typeface="Open Sans"/>
                <a:cs typeface="Open Sans"/>
                <a:sym typeface="Open Sans"/>
              </a:rPr>
              <a:t>Ближайшие планы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175939" y="6481585"/>
            <a:ext cx="153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FFFFFF"/>
                </a:solidFill>
              </a:rPr>
              <a:t>5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>
            <a:off x="914399" y="1328468"/>
            <a:ext cx="10187700" cy="0"/>
          </a:xfrm>
          <a:prstGeom prst="straightConnector1">
            <a:avLst/>
          </a:prstGeom>
          <a:noFill/>
          <a:ln cap="flat" cmpd="sng" w="9525">
            <a:solidFill>
              <a:srgbClr val="01002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7"/>
          <p:cNvSpPr/>
          <p:nvPr/>
        </p:nvSpPr>
        <p:spPr>
          <a:xfrm>
            <a:off x="1175400" y="1869800"/>
            <a:ext cx="77715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ru-RU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объединение результатов в общий конвейер;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ru-RU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поиск подходящей терминальной среды;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ru-RU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тестирование системы;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ru-RU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разработка интерфейса для работы с системой;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●"/>
            </a:pPr>
            <a:r>
              <a:rPr lang="ru-RU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исправление возникших ошибок.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