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jpeg" ContentType="image/jpeg"/>
  <Override PartName="/ppt/media/image11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36.tif" ContentType="image/tiff"/>
  <Override PartName="/ppt/media/image15.png" ContentType="image/png"/>
  <Override PartName="/ppt/media/image37.tif" ContentType="image/tiff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A1AF4EF-5626-426A-9B61-B02CB4A7B47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C85A6F-06FE-4E4D-B92E-73CBB432B7F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36024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91120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91120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36024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964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115640" y="755280"/>
            <a:ext cx="7800480" cy="30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024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911200" y="175248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591120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024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9640" y="3662640"/>
            <a:ext cx="24289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115640" y="755280"/>
            <a:ext cx="7800480" cy="30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176040"/>
            <a:ext cx="9144000" cy="360"/>
          </a:xfrm>
          <a:prstGeom prst="line">
            <a:avLst/>
          </a:prstGeom>
          <a:ln w="9360">
            <a:solidFill>
              <a:srgbClr val="a326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79280"/>
            <a:ext cx="718920" cy="178920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896760" y="192240"/>
            <a:ext cx="603684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Cross-Organizational Distributed Systems and Clouds | Excercise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179280" y="192240"/>
            <a:ext cx="5648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Seite </a:t>
            </a:r>
            <a:fld id="{4A9B6E4F-BEBE-4387-AA09-C14B88A3057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Line 5"/>
          <p:cNvSpPr/>
          <p:nvPr/>
        </p:nvSpPr>
        <p:spPr>
          <a:xfrm>
            <a:off x="0" y="1750680"/>
            <a:ext cx="914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 flipV="1">
            <a:off x="900000" y="18720"/>
            <a:ext cx="360" cy="68374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Picture 17" descr=""/>
          <p:cNvPicPr/>
          <p:nvPr/>
        </p:nvPicPr>
        <p:blipFill>
          <a:blip r:embed="rId2"/>
          <a:srcRect l="0" t="20612" r="0" b="0"/>
          <a:stretch/>
        </p:blipFill>
        <p:spPr>
          <a:xfrm>
            <a:off x="0" y="1295280"/>
            <a:ext cx="9143640" cy="3958920"/>
          </a:xfrm>
          <a:prstGeom prst="rect">
            <a:avLst/>
          </a:prstGeom>
          <a:ln>
            <a:noFill/>
          </a:ln>
        </p:spPr>
      </p:pic>
      <p:pic>
        <p:nvPicPr>
          <p:cNvPr id="7" name="Picture 13" descr=""/>
          <p:cNvPicPr/>
          <p:nvPr/>
        </p:nvPicPr>
        <p:blipFill>
          <a:blip r:embed="rId3"/>
          <a:stretch/>
        </p:blipFill>
        <p:spPr>
          <a:xfrm>
            <a:off x="5189400" y="316080"/>
            <a:ext cx="3600000" cy="69660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0" y="176040"/>
            <a:ext cx="9144000" cy="360"/>
          </a:xfrm>
          <a:prstGeom prst="line">
            <a:avLst/>
          </a:prstGeom>
          <a:ln w="9360">
            <a:solidFill>
              <a:srgbClr val="a326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0" y="179280"/>
            <a:ext cx="718920" cy="178920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896760" y="192240"/>
            <a:ext cx="603684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Cross-Organizational Distributed Systems and Clouds | Excercise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79280" y="192240"/>
            <a:ext cx="5648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Seite </a:t>
            </a:r>
            <a:fld id="{22BE6576-9D64-4C30-A17D-5EF379D6713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5"/>
          <p:cNvSpPr/>
          <p:nvPr/>
        </p:nvSpPr>
        <p:spPr>
          <a:xfrm>
            <a:off x="0" y="1750680"/>
            <a:ext cx="914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6"/>
          <p:cNvSpPr/>
          <p:nvPr/>
        </p:nvSpPr>
        <p:spPr>
          <a:xfrm flipV="1">
            <a:off x="900000" y="18720"/>
            <a:ext cx="360" cy="68374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1115640" y="755280"/>
            <a:ext cx="7800480" cy="657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tarSymbol"/>
              <a:buChar char="»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Line 9"/>
          <p:cNvSpPr/>
          <p:nvPr/>
        </p:nvSpPr>
        <p:spPr>
          <a:xfrm>
            <a:off x="927720" y="1412640"/>
            <a:ext cx="7278480" cy="360"/>
          </a:xfrm>
          <a:prstGeom prst="line">
            <a:avLst/>
          </a:prstGeom>
          <a:ln w="38160">
            <a:solidFill>
              <a:srgbClr val="a3263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6.tif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7.tif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295280"/>
            <a:ext cx="9143640" cy="407736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3210840" y="5537160"/>
            <a:ext cx="557892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8e48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Cross-Organizational Distributed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8e48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 and Clouds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15" descr=""/>
          <p:cNvPicPr/>
          <p:nvPr/>
        </p:nvPicPr>
        <p:blipFill>
          <a:blip r:embed="rId1"/>
          <a:stretch/>
        </p:blipFill>
        <p:spPr>
          <a:xfrm>
            <a:off x="5189400" y="316080"/>
            <a:ext cx="3600000" cy="69660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228600" y="5629680"/>
            <a:ext cx="28951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423"/>
              </a:lnSpc>
            </a:pPr>
            <a:r>
              <a:rPr b="0" lang="en-US" sz="9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Daniel Baur, </a:t>
            </a:r>
            <a:r>
              <a:rPr b="1" lang="en-US" sz="9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Christopher Hauser</a:t>
            </a:r>
            <a:br/>
            <a:r>
              <a:rPr b="0" lang="en-US" sz="9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 für Organisation und Management von Informationssystemen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423"/>
              </a:lnSpc>
            </a:pPr>
            <a:r>
              <a:rPr b="0" lang="en-US" sz="9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Sommersemester 2017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 flipH="1">
            <a:off x="3347280" y="1989000"/>
            <a:ext cx="2202840" cy="1125360"/>
          </a:xfrm>
          <a:custGeom>
            <a:avLst/>
            <a:gdLst/>
            <a:ahLst/>
            <a:rect l="l" t="t" r="r" b="b"/>
            <a:pathLst>
              <a:path w="1630680" h="833120">
                <a:moveTo>
                  <a:pt x="817880" y="0"/>
                </a:moveTo>
                <a:cubicBezTo>
                  <a:pt x="972147" y="0"/>
                  <a:pt x="1106827" y="83857"/>
                  <a:pt x="1177259" y="209379"/>
                </a:cubicBezTo>
                <a:cubicBezTo>
                  <a:pt x="1216568" y="192264"/>
                  <a:pt x="1259968" y="182880"/>
                  <a:pt x="1305560" y="182880"/>
                </a:cubicBezTo>
                <a:cubicBezTo>
                  <a:pt x="1485119" y="182880"/>
                  <a:pt x="1630680" y="328441"/>
                  <a:pt x="1630680" y="508000"/>
                </a:cubicBezTo>
                <a:cubicBezTo>
                  <a:pt x="1630680" y="687559"/>
                  <a:pt x="1485119" y="833120"/>
                  <a:pt x="1305560" y="833120"/>
                </a:cubicBezTo>
                <a:lnTo>
                  <a:pt x="817880" y="833120"/>
                </a:lnTo>
                <a:lnTo>
                  <a:pt x="350520" y="833120"/>
                </a:lnTo>
                <a:lnTo>
                  <a:pt x="147320" y="833120"/>
                </a:lnTo>
                <a:cubicBezTo>
                  <a:pt x="65957" y="833120"/>
                  <a:pt x="0" y="767163"/>
                  <a:pt x="0" y="685800"/>
                </a:cubicBezTo>
                <a:cubicBezTo>
                  <a:pt x="0" y="604437"/>
                  <a:pt x="65957" y="538480"/>
                  <a:pt x="147320" y="538480"/>
                </a:cubicBezTo>
                <a:lnTo>
                  <a:pt x="168702" y="542797"/>
                </a:lnTo>
                <a:cubicBezTo>
                  <a:pt x="199994" y="473840"/>
                  <a:pt x="269754" y="426720"/>
                  <a:pt x="350520" y="426720"/>
                </a:cubicBezTo>
                <a:cubicBezTo>
                  <a:pt x="368791" y="426720"/>
                  <a:pt x="386499" y="429131"/>
                  <a:pt x="403125" y="434466"/>
                </a:cubicBezTo>
                <a:cubicBezTo>
                  <a:pt x="401448" y="428569"/>
                  <a:pt x="401320" y="422579"/>
                  <a:pt x="401320" y="416560"/>
                </a:cubicBezTo>
                <a:cubicBezTo>
                  <a:pt x="401320" y="186500"/>
                  <a:pt x="587820" y="0"/>
                  <a:pt x="817880" y="0"/>
                </a:cubicBezTo>
                <a:close/>
              </a:path>
            </a:pathLst>
          </a:custGeom>
          <a:solidFill>
            <a:schemeClr val="bg1"/>
          </a:solidFill>
          <a:ln w="76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5"/>
          <p:cNvSpPr/>
          <p:nvPr/>
        </p:nvSpPr>
        <p:spPr>
          <a:xfrm>
            <a:off x="3741480" y="3108600"/>
            <a:ext cx="141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1 0 1 1 0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0 0 0 1 1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1 1 0 1 0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0 0 1 0 0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2920320" y="4215960"/>
            <a:ext cx="593712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Companion #2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Seminars and Exercises</a:t>
            </a:r>
            <a:endParaRPr b="0" lang="en-US" sz="4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Launch instance (II):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Bild 4" descr=""/>
          <p:cNvPicPr/>
          <p:nvPr/>
        </p:nvPicPr>
        <p:blipFill>
          <a:blip r:embed="rId1"/>
          <a:stretch/>
        </p:blipFill>
        <p:spPr>
          <a:xfrm>
            <a:off x="107640" y="2277000"/>
            <a:ext cx="9143640" cy="405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Launch instance (III):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Bild 4" descr=""/>
          <p:cNvPicPr/>
          <p:nvPr/>
        </p:nvPicPr>
        <p:blipFill>
          <a:blip r:embed="rId1"/>
          <a:stretch/>
        </p:blipFill>
        <p:spPr>
          <a:xfrm>
            <a:off x="9360" y="2277000"/>
            <a:ext cx="9143640" cy="423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 Virtual Machine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 address is something like 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134.60.51.96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connect to the virtual machine, we require a secure shell connection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ssh-cli (Unix)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Putty (Windows)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 Access (Unix)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Bild 7" descr=""/>
          <p:cNvPicPr/>
          <p:nvPr/>
        </p:nvPicPr>
        <p:blipFill>
          <a:blip r:embed="rId1"/>
          <a:stretch/>
        </p:blipFill>
        <p:spPr>
          <a:xfrm>
            <a:off x="611640" y="2321280"/>
            <a:ext cx="6821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 Access (Windows)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3" descr=""/>
          <p:cNvPicPr/>
          <p:nvPr/>
        </p:nvPicPr>
        <p:blipFill>
          <a:blip r:embed="rId1"/>
          <a:stretch/>
        </p:blipFill>
        <p:spPr>
          <a:xfrm>
            <a:off x="809640" y="2317320"/>
            <a:ext cx="3562560" cy="3432600"/>
          </a:xfrm>
          <a:prstGeom prst="rect">
            <a:avLst/>
          </a:prstGeom>
          <a:ln>
            <a:noFill/>
          </a:ln>
        </p:spPr>
      </p:pic>
      <p:pic>
        <p:nvPicPr>
          <p:cNvPr id="138" name="Grafik 5" descr=""/>
          <p:cNvPicPr/>
          <p:nvPr/>
        </p:nvPicPr>
        <p:blipFill>
          <a:blip r:embed="rId2"/>
          <a:stretch/>
        </p:blipFill>
        <p:spPr>
          <a:xfrm>
            <a:off x="4788000" y="2317320"/>
            <a:ext cx="3562560" cy="343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09640" y="1752480"/>
            <a:ext cx="7543440" cy="451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(Prepare apt Packages)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Bild 2" descr=""/>
          <p:cNvPicPr/>
          <p:nvPr/>
        </p:nvPicPr>
        <p:blipFill>
          <a:blip r:embed="rId1"/>
          <a:stretch/>
        </p:blipFill>
        <p:spPr>
          <a:xfrm>
            <a:off x="467640" y="2205000"/>
            <a:ext cx="7276680" cy="2018880"/>
          </a:xfrm>
          <a:prstGeom prst="rect">
            <a:avLst/>
          </a:prstGeom>
          <a:ln>
            <a:noFill/>
          </a:ln>
        </p:spPr>
      </p:pic>
      <p:pic>
        <p:nvPicPr>
          <p:cNvPr id="142" name="Bild 3" descr=""/>
          <p:cNvPicPr/>
          <p:nvPr/>
        </p:nvPicPr>
        <p:blipFill>
          <a:blip r:embed="rId2"/>
          <a:stretch/>
        </p:blipFill>
        <p:spPr>
          <a:xfrm>
            <a:off x="467640" y="4305240"/>
            <a:ext cx="7022880" cy="332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09640" y="1752480"/>
            <a:ext cx="754344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(reboot)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Bild 2" descr=""/>
          <p:cNvPicPr/>
          <p:nvPr/>
        </p:nvPicPr>
        <p:blipFill>
          <a:blip r:embed="rId1"/>
          <a:stretch/>
        </p:blipFill>
        <p:spPr>
          <a:xfrm>
            <a:off x="1331640" y="2497320"/>
            <a:ext cx="4520880" cy="232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(dependencies)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Bild 2" descr=""/>
          <p:cNvPicPr/>
          <p:nvPr/>
        </p:nvPicPr>
        <p:blipFill>
          <a:blip r:embed="rId1"/>
          <a:stretch/>
        </p:blipFill>
        <p:spPr>
          <a:xfrm>
            <a:off x="809640" y="2205000"/>
            <a:ext cx="7035480" cy="440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(dependencies)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Bild 3" descr=""/>
          <p:cNvPicPr/>
          <p:nvPr/>
        </p:nvPicPr>
        <p:blipFill>
          <a:blip r:embed="rId1"/>
          <a:stretch/>
        </p:blipFill>
        <p:spPr>
          <a:xfrm>
            <a:off x="812160" y="2472840"/>
            <a:ext cx="6781320" cy="171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(restart apache)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Bild 3" descr=""/>
          <p:cNvPicPr/>
          <p:nvPr/>
        </p:nvPicPr>
        <p:blipFill>
          <a:blip r:embed="rId1"/>
          <a:stretch/>
        </p:blipFill>
        <p:spPr>
          <a:xfrm>
            <a:off x="0" y="2921040"/>
            <a:ext cx="9143640" cy="100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has happened since last time?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09640" y="178776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created accounts in bwcloud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walked through the first excercise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You have a mediawiki running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answered questions in moodle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Problems with your mediawiki installation?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(download &amp; extract)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Bild 2" descr=""/>
          <p:cNvPicPr/>
          <p:nvPr/>
        </p:nvPicPr>
        <p:blipFill>
          <a:blip r:embed="rId1"/>
          <a:stretch/>
        </p:blipFill>
        <p:spPr>
          <a:xfrm>
            <a:off x="0" y="2476440"/>
            <a:ext cx="9143640" cy="1881360"/>
          </a:xfrm>
          <a:prstGeom prst="rect">
            <a:avLst/>
          </a:prstGeom>
          <a:ln>
            <a:noFill/>
          </a:ln>
        </p:spPr>
      </p:pic>
      <p:pic>
        <p:nvPicPr>
          <p:cNvPr id="158" name="Bild 4" descr=""/>
          <p:cNvPicPr/>
          <p:nvPr/>
        </p:nvPicPr>
        <p:blipFill>
          <a:blip r:embed="rId2"/>
          <a:stretch/>
        </p:blipFill>
        <p:spPr>
          <a:xfrm>
            <a:off x="2123640" y="4437000"/>
            <a:ext cx="4470120" cy="214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(symbolic link)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Bild 7" descr=""/>
          <p:cNvPicPr/>
          <p:nvPr/>
        </p:nvPicPr>
        <p:blipFill>
          <a:blip r:embed="rId1"/>
          <a:stretch/>
        </p:blipFill>
        <p:spPr>
          <a:xfrm>
            <a:off x="899640" y="2502720"/>
            <a:ext cx="7314840" cy="20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(database)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Bild 3" descr=""/>
          <p:cNvPicPr/>
          <p:nvPr/>
        </p:nvPicPr>
        <p:blipFill>
          <a:blip r:embed="rId1"/>
          <a:stretch/>
        </p:blipFill>
        <p:spPr>
          <a:xfrm>
            <a:off x="51120" y="2133000"/>
            <a:ext cx="9067320" cy="440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(find out dns/hostname)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Bild 2" descr=""/>
          <p:cNvPicPr/>
          <p:nvPr/>
        </p:nvPicPr>
        <p:blipFill>
          <a:blip r:embed="rId1"/>
          <a:stretch/>
        </p:blipFill>
        <p:spPr>
          <a:xfrm>
            <a:off x="1562040" y="2616120"/>
            <a:ext cx="6006600" cy="161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(fix apache)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Bild 4" descr=""/>
          <p:cNvPicPr/>
          <p:nvPr/>
        </p:nvPicPr>
        <p:blipFill>
          <a:blip r:embed="rId1"/>
          <a:stretch/>
        </p:blipFill>
        <p:spPr>
          <a:xfrm>
            <a:off x="1412640" y="2133000"/>
            <a:ext cx="6006600" cy="2044440"/>
          </a:xfrm>
          <a:prstGeom prst="rect">
            <a:avLst/>
          </a:prstGeom>
          <a:ln>
            <a:noFill/>
          </a:ln>
        </p:spPr>
      </p:pic>
      <p:pic>
        <p:nvPicPr>
          <p:cNvPr id="171" name="Bild 7" descr=""/>
          <p:cNvPicPr/>
          <p:nvPr/>
        </p:nvPicPr>
        <p:blipFill>
          <a:blip r:embed="rId2"/>
          <a:stretch/>
        </p:blipFill>
        <p:spPr>
          <a:xfrm>
            <a:off x="799200" y="4437000"/>
            <a:ext cx="7543440" cy="16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(web installer II)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Bild 3" descr=""/>
          <p:cNvPicPr/>
          <p:nvPr/>
        </p:nvPicPr>
        <p:blipFill>
          <a:blip r:embed="rId1"/>
          <a:stretch/>
        </p:blipFill>
        <p:spPr>
          <a:xfrm>
            <a:off x="-1080" y="2277000"/>
            <a:ext cx="9143640" cy="41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(web installer III)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Bild 2" descr=""/>
          <p:cNvPicPr/>
          <p:nvPr/>
        </p:nvPicPr>
        <p:blipFill>
          <a:blip r:embed="rId1"/>
          <a:stretch/>
        </p:blipFill>
        <p:spPr>
          <a:xfrm>
            <a:off x="165240" y="2133000"/>
            <a:ext cx="8485200" cy="476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(web installer IV)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Bild 3" descr=""/>
          <p:cNvPicPr/>
          <p:nvPr/>
        </p:nvPicPr>
        <p:blipFill>
          <a:blip r:embed="rId1"/>
          <a:stretch/>
        </p:blipFill>
        <p:spPr>
          <a:xfrm>
            <a:off x="212040" y="2133000"/>
            <a:ext cx="8436600" cy="46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(web installer V)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Bild 2" descr=""/>
          <p:cNvPicPr/>
          <p:nvPr/>
        </p:nvPicPr>
        <p:blipFill>
          <a:blip r:embed="rId1"/>
          <a:stretch/>
        </p:blipFill>
        <p:spPr>
          <a:xfrm>
            <a:off x="0" y="2946240"/>
            <a:ext cx="9143640" cy="95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(web installer VI)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Bild 3" descr=""/>
          <p:cNvPicPr/>
          <p:nvPr/>
        </p:nvPicPr>
        <p:blipFill>
          <a:blip r:embed="rId1"/>
          <a:stretch/>
        </p:blipFill>
        <p:spPr>
          <a:xfrm>
            <a:off x="107640" y="2180880"/>
            <a:ext cx="9143640" cy="45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09640" y="1752480"/>
            <a:ext cx="7543440" cy="4484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Virtual Machines?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software-based emulation of a computer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efficient and isolated duplicate of a real machine“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platform that supports the execution of a whole operating system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our context: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computer that can be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configured (assembled)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managed and controlled over the Internet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“Cloud” we used 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management platform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Instant availability of (virtual) hardware resources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Yielding scalability for elastic applications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(LocalSettings.php)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Bild 4" descr=""/>
          <p:cNvPicPr/>
          <p:nvPr/>
        </p:nvPicPr>
        <p:blipFill>
          <a:blip r:embed="rId1"/>
          <a:stretch/>
        </p:blipFill>
        <p:spPr>
          <a:xfrm>
            <a:off x="0" y="2493000"/>
            <a:ext cx="9143640" cy="101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 installed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Bild 2" descr=""/>
          <p:cNvPicPr/>
          <p:nvPr/>
        </p:nvPicPr>
        <p:blipFill>
          <a:blip r:embed="rId1"/>
          <a:stretch/>
        </p:blipFill>
        <p:spPr>
          <a:xfrm>
            <a:off x="0" y="2472840"/>
            <a:ext cx="9143640" cy="335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420000" y="3213000"/>
            <a:ext cx="215640" cy="526680"/>
          </a:xfrm>
          <a:prstGeom prst="rect">
            <a:avLst/>
          </a:prstGeom>
          <a:solidFill>
            <a:schemeClr val="accent2"/>
          </a:solidFill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Shape 2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Architectural Result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636000" y="2133000"/>
            <a:ext cx="4494600" cy="248724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chemeClr val="bg1">
                <a:lumMod val="6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Machine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1259640" y="3842640"/>
            <a:ext cx="2880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b550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http://&lt;public ip&gt;:80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4140000" y="3357000"/>
            <a:ext cx="215640" cy="26856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"/>
          <p:cNvSpPr/>
          <p:nvPr/>
        </p:nvSpPr>
        <p:spPr>
          <a:xfrm>
            <a:off x="4356000" y="2781000"/>
            <a:ext cx="1279440" cy="1397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3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Apache2 + php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6300360" y="3337920"/>
            <a:ext cx="215640" cy="26856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8"/>
          <p:cNvSpPr/>
          <p:nvPr/>
        </p:nvSpPr>
        <p:spPr>
          <a:xfrm>
            <a:off x="6516360" y="2493000"/>
            <a:ext cx="1495440" cy="1872000"/>
          </a:xfrm>
          <a:prstGeom prst="rect">
            <a:avLst/>
          </a:prstGeom>
          <a:solidFill>
            <a:schemeClr val="bg2">
              <a:lumMod val="50000"/>
            </a:schemeClr>
          </a:solidFill>
          <a:ln w="93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mariaDB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4356000" y="3562920"/>
            <a:ext cx="13125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port: </a:t>
            </a:r>
            <a:br/>
            <a:r>
              <a:rPr b="0" lang="en-US" sz="2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6530400" y="3604680"/>
            <a:ext cx="14256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d9aa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port: </a:t>
            </a:r>
            <a:br/>
            <a:r>
              <a:rPr b="0" lang="en-US" sz="2000" spc="-1" strike="noStrike">
                <a:solidFill>
                  <a:srgbClr val="7d9aa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3306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5666760" y="4581000"/>
            <a:ext cx="1857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d9aa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127.0.0.1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2"/>
          <p:cNvSpPr/>
          <p:nvPr/>
        </p:nvSpPr>
        <p:spPr>
          <a:xfrm rot="5400000">
            <a:off x="6009120" y="4296600"/>
            <a:ext cx="101880" cy="5266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3"/>
          <p:cNvSpPr/>
          <p:nvPr/>
        </p:nvSpPr>
        <p:spPr>
          <a:xfrm>
            <a:off x="2051640" y="3501000"/>
            <a:ext cx="2118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50760">
            <a:solidFill>
              <a:schemeClr val="tx1"/>
            </a:solidFill>
            <a:custDash>
              <a:ds d="100000" sp="100000"/>
            </a:custDash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4"/>
          <p:cNvSpPr/>
          <p:nvPr/>
        </p:nvSpPr>
        <p:spPr>
          <a:xfrm>
            <a:off x="5526720" y="3479760"/>
            <a:ext cx="77292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50760">
            <a:solidFill>
              <a:schemeClr val="tx1"/>
            </a:solidFill>
            <a:custDash>
              <a:ds d="100000" sp="100000"/>
            </a:custDash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09640" y="1752480"/>
            <a:ext cx="7866360" cy="4196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Apache2 + MariaDB binding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connection via 127.0.0.1 is quick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Traffic does not leave the host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Bad: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only one 127.0.0.1</a:t>
            </a:r>
            <a:br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Scalability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Apache2 and mariaDB have to run on the same node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 and Web server have different resource demand (CPU vs Memory/Disk)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 database to different host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apache2 to 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(Bonus) PHP vs Java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Safety: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Java: Type Safe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PHP: Type Hinting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Bild 3" descr=""/>
          <p:cNvPicPr/>
          <p:nvPr/>
        </p:nvPicPr>
        <p:blipFill>
          <a:blip r:embed="rId1"/>
          <a:stretch/>
        </p:blipFill>
        <p:spPr>
          <a:xfrm>
            <a:off x="107640" y="2853000"/>
            <a:ext cx="4038120" cy="2713320"/>
          </a:xfrm>
          <a:prstGeom prst="rect">
            <a:avLst/>
          </a:prstGeom>
          <a:ln>
            <a:noFill/>
          </a:ln>
        </p:spPr>
      </p:pic>
      <p:pic>
        <p:nvPicPr>
          <p:cNvPr id="212" name="Bild 4" descr=""/>
          <p:cNvPicPr/>
          <p:nvPr/>
        </p:nvPicPr>
        <p:blipFill>
          <a:blip r:embed="rId2"/>
          <a:stretch/>
        </p:blipFill>
        <p:spPr>
          <a:xfrm>
            <a:off x="4335480" y="1830960"/>
            <a:ext cx="4580640" cy="443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(Bonus) PHP vs Java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Bild 3" descr=""/>
          <p:cNvPicPr/>
          <p:nvPr/>
        </p:nvPicPr>
        <p:blipFill>
          <a:blip r:embed="rId1"/>
          <a:stretch/>
        </p:blipFill>
        <p:spPr>
          <a:xfrm>
            <a:off x="1090800" y="2133000"/>
            <a:ext cx="6972120" cy="340308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2291040" y="570276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 http://althing.cs.dartmouth.edu/local/www.acm.uiuc.edu/sigmil/RevEng/ch02.html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(Bonus) PHP vs Java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291040" y="5702760"/>
            <a:ext cx="4571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 http://jpauli.github.io/2015/03/05/opcache.html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Bild 2" descr=""/>
          <p:cNvPicPr/>
          <p:nvPr/>
        </p:nvPicPr>
        <p:blipFill>
          <a:blip r:embed="rId1"/>
          <a:stretch/>
        </p:blipFill>
        <p:spPr>
          <a:xfrm>
            <a:off x="2051640" y="1564200"/>
            <a:ext cx="4649400" cy="40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420000" y="3213000"/>
            <a:ext cx="215640" cy="526680"/>
          </a:xfrm>
          <a:prstGeom prst="rect">
            <a:avLst/>
          </a:prstGeom>
          <a:solidFill>
            <a:schemeClr val="accent2"/>
          </a:solidFill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TextShape 2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problems we have here?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636000" y="2133000"/>
            <a:ext cx="4494600" cy="248724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chemeClr val="bg1">
                <a:lumMod val="6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Machine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1259640" y="3842640"/>
            <a:ext cx="2880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b550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http://&lt;public ip&gt;:80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4140000" y="3357000"/>
            <a:ext cx="215640" cy="26856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"/>
          <p:cNvSpPr/>
          <p:nvPr/>
        </p:nvSpPr>
        <p:spPr>
          <a:xfrm>
            <a:off x="4356000" y="2781000"/>
            <a:ext cx="1279440" cy="1397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3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Apache2 + php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6300360" y="3337920"/>
            <a:ext cx="215640" cy="26856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>
            <a:off x="6516360" y="2493000"/>
            <a:ext cx="1495440" cy="1872000"/>
          </a:xfrm>
          <a:prstGeom prst="rect">
            <a:avLst/>
          </a:prstGeom>
          <a:solidFill>
            <a:schemeClr val="bg2">
              <a:lumMod val="50000"/>
            </a:schemeClr>
          </a:solidFill>
          <a:ln w="93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mariaDB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4356000" y="3562920"/>
            <a:ext cx="13125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port: </a:t>
            </a:r>
            <a:br/>
            <a:r>
              <a:rPr b="0" lang="en-US" sz="2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0"/>
          <p:cNvSpPr/>
          <p:nvPr/>
        </p:nvSpPr>
        <p:spPr>
          <a:xfrm>
            <a:off x="6530400" y="3604680"/>
            <a:ext cx="14256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d9aa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port: </a:t>
            </a:r>
            <a:br/>
            <a:r>
              <a:rPr b="0" lang="en-US" sz="2000" spc="-1" strike="noStrike">
                <a:solidFill>
                  <a:srgbClr val="7d9aa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3306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1"/>
          <p:cNvSpPr/>
          <p:nvPr/>
        </p:nvSpPr>
        <p:spPr>
          <a:xfrm>
            <a:off x="5666760" y="4581000"/>
            <a:ext cx="1857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d9aa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127.0.0.1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2"/>
          <p:cNvSpPr/>
          <p:nvPr/>
        </p:nvSpPr>
        <p:spPr>
          <a:xfrm rot="5400000">
            <a:off x="6009120" y="4296600"/>
            <a:ext cx="101880" cy="5266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3"/>
          <p:cNvSpPr/>
          <p:nvPr/>
        </p:nvSpPr>
        <p:spPr>
          <a:xfrm>
            <a:off x="2051640" y="3501000"/>
            <a:ext cx="2118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50760">
            <a:solidFill>
              <a:schemeClr val="tx1"/>
            </a:solidFill>
            <a:custDash>
              <a:ds d="100000" sp="100000"/>
            </a:custDash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4"/>
          <p:cNvSpPr/>
          <p:nvPr/>
        </p:nvSpPr>
        <p:spPr>
          <a:xfrm>
            <a:off x="5526720" y="3479760"/>
            <a:ext cx="77292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50760">
            <a:solidFill>
              <a:schemeClr val="tx1"/>
            </a:solidFill>
            <a:custDash>
              <a:ds d="100000" sp="100000"/>
            </a:custDash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15"/>
          <p:cNvSpPr txBox="1"/>
          <p:nvPr/>
        </p:nvSpPr>
        <p:spPr>
          <a:xfrm>
            <a:off x="1115640" y="5161680"/>
            <a:ext cx="7543440" cy="82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Scaling: add more resources when needed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 could be a virtual machine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Reminder: IaaS Cloud Computing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809640" y="1752480"/>
            <a:ext cx="7543440" cy="390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Reasons for Infrastructure as a Service: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Instant access to resources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Usage based accounting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 applications should use the „elasticity“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Scale up and down according to its needs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creation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forget to save 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security group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launch instance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your key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Launch instance (IV):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Bild 3" descr=""/>
          <p:cNvPicPr/>
          <p:nvPr/>
        </p:nvPicPr>
        <p:blipFill>
          <a:blip r:embed="rId1"/>
          <a:stretch/>
        </p:blipFill>
        <p:spPr>
          <a:xfrm>
            <a:off x="0" y="2277000"/>
            <a:ext cx="9143640" cy="295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09640" y="1752480"/>
            <a:ext cx="7866360" cy="3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wiki application (web installer I)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Bild 2" descr=""/>
          <p:cNvPicPr/>
          <p:nvPr/>
        </p:nvPicPr>
        <p:blipFill>
          <a:blip r:embed="rId1"/>
          <a:stretch/>
        </p:blipFill>
        <p:spPr>
          <a:xfrm>
            <a:off x="0" y="2336760"/>
            <a:ext cx="9143640" cy="21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keypair: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Bild 4" descr=""/>
          <p:cNvPicPr/>
          <p:nvPr/>
        </p:nvPicPr>
        <p:blipFill>
          <a:blip r:embed="rId1"/>
          <a:stretch/>
        </p:blipFill>
        <p:spPr>
          <a:xfrm>
            <a:off x="-22680" y="2205000"/>
            <a:ext cx="9143640" cy="382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security group: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Bild 3" descr=""/>
          <p:cNvPicPr/>
          <p:nvPr/>
        </p:nvPicPr>
        <p:blipFill>
          <a:blip r:embed="rId1"/>
          <a:stretch/>
        </p:blipFill>
        <p:spPr>
          <a:xfrm>
            <a:off x="107640" y="2133000"/>
            <a:ext cx="9143640" cy="493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115640" y="755280"/>
            <a:ext cx="7800480" cy="6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Open Stack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Launch instance (I):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Bild 3" descr=""/>
          <p:cNvPicPr/>
          <p:nvPr/>
        </p:nvPicPr>
        <p:blipFill>
          <a:blip r:embed="rId1"/>
          <a:stretch/>
        </p:blipFill>
        <p:spPr>
          <a:xfrm>
            <a:off x="1835640" y="2054880"/>
            <a:ext cx="4890960" cy="480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LibreOffice/5.3.2.2$Linux_X86_64 LibreOffice_project/30m0$Build-2</Application>
  <Words>645</Words>
  <Paragraphs>156</Paragraphs>
  <Company>kiz Abt. Medien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LutzS</dc:creator>
  <dc:description/>
  <dc:language>en-US</dc:language>
  <cp:lastModifiedBy/>
  <dcterms:modified xsi:type="dcterms:W3CDTF">2017-05-16T14:18:07Z</dcterms:modified>
  <cp:revision>990</cp:revision>
  <dc:subject/>
  <dc:title>Titelmaster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kiz Abt. Medien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42</vt:i4>
  </property>
</Properties>
</file>