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754344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09640" y="3662640"/>
            <a:ext cx="754344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96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964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360240" y="175248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911200" y="175248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911200" y="366264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360240" y="366264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9640" y="366264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115640" y="755280"/>
            <a:ext cx="7800480" cy="30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0964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96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9640" y="3662640"/>
            <a:ext cx="754344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754344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809640" y="3662640"/>
            <a:ext cx="754344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96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80964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60240" y="175248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911200" y="175248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5911200" y="366264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360240" y="366264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9640" y="366264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1115640" y="755280"/>
            <a:ext cx="7800480" cy="30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80964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96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9640" y="3662640"/>
            <a:ext cx="754344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754344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809640" y="3662640"/>
            <a:ext cx="754344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96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80964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360240" y="175248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911200" y="175248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911200" y="366264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3360240" y="366264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809640" y="366264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1115640" y="755280"/>
            <a:ext cx="7800480" cy="30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80964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96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809640" y="3662640"/>
            <a:ext cx="754344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754344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809640" y="3662640"/>
            <a:ext cx="754344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96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80964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360240" y="175248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911200" y="175248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5911200" y="366264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360240" y="366264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809640" y="366264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115640" y="755280"/>
            <a:ext cx="7800480" cy="30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80964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96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09640" y="3662640"/>
            <a:ext cx="754344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176040"/>
            <a:ext cx="9144000" cy="360"/>
          </a:xfrm>
          <a:prstGeom prst="line">
            <a:avLst/>
          </a:prstGeom>
          <a:ln w="9360">
            <a:solidFill>
              <a:srgbClr val="a326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79280"/>
            <a:ext cx="718920" cy="178920"/>
          </a:xfrm>
          <a:prstGeom prst="rect">
            <a:avLst/>
          </a:prstGeom>
          <a:solidFill>
            <a:srgbClr val="a326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896760" y="192240"/>
            <a:ext cx="603684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Cross-Organizational Distributed Systems and Clouds | &lt;student talk: add title&gt;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179280" y="192240"/>
            <a:ext cx="5648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Seite </a:t>
            </a:r>
            <a:fld id="{DE441A87-B088-4CA0-BAA7-1541A8E5F2E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Line 5"/>
          <p:cNvSpPr/>
          <p:nvPr/>
        </p:nvSpPr>
        <p:spPr>
          <a:xfrm>
            <a:off x="0" y="1750680"/>
            <a:ext cx="914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6"/>
          <p:cNvSpPr/>
          <p:nvPr/>
        </p:nvSpPr>
        <p:spPr>
          <a:xfrm flipV="1">
            <a:off x="900000" y="18720"/>
            <a:ext cx="360" cy="683748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" name="Picture 17" descr=""/>
          <p:cNvPicPr/>
          <p:nvPr/>
        </p:nvPicPr>
        <p:blipFill>
          <a:blip r:embed="rId2"/>
          <a:srcRect l="0" t="20612" r="0" b="0"/>
          <a:stretch/>
        </p:blipFill>
        <p:spPr>
          <a:xfrm>
            <a:off x="0" y="1295280"/>
            <a:ext cx="9143640" cy="3958920"/>
          </a:xfrm>
          <a:prstGeom prst="rect">
            <a:avLst/>
          </a:prstGeom>
          <a:ln>
            <a:noFill/>
          </a:ln>
        </p:spPr>
      </p:pic>
      <p:pic>
        <p:nvPicPr>
          <p:cNvPr id="7" name="Picture 13" descr=""/>
          <p:cNvPicPr/>
          <p:nvPr/>
        </p:nvPicPr>
        <p:blipFill>
          <a:blip r:embed="rId3"/>
          <a:stretch/>
        </p:blipFill>
        <p:spPr>
          <a:xfrm>
            <a:off x="5189400" y="316080"/>
            <a:ext cx="3600000" cy="69660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>
            <a:off x="0" y="176040"/>
            <a:ext cx="9144000" cy="360"/>
          </a:xfrm>
          <a:prstGeom prst="line">
            <a:avLst/>
          </a:prstGeom>
          <a:ln w="9360">
            <a:solidFill>
              <a:srgbClr val="a326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0" y="179280"/>
            <a:ext cx="718920" cy="178920"/>
          </a:xfrm>
          <a:prstGeom prst="rect">
            <a:avLst/>
          </a:prstGeom>
          <a:solidFill>
            <a:srgbClr val="a326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896760" y="192240"/>
            <a:ext cx="603684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Cross-Organizational Distributed Systems and Clouds | &lt;student talk: add title&gt;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179280" y="192240"/>
            <a:ext cx="5648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Seite </a:t>
            </a:r>
            <a:fld id="{F5926EA6-3D59-4D84-8190-50FEB5F0B47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Line 5"/>
          <p:cNvSpPr/>
          <p:nvPr/>
        </p:nvSpPr>
        <p:spPr>
          <a:xfrm>
            <a:off x="0" y="1750680"/>
            <a:ext cx="914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6"/>
          <p:cNvSpPr/>
          <p:nvPr/>
        </p:nvSpPr>
        <p:spPr>
          <a:xfrm flipV="1">
            <a:off x="900000" y="18720"/>
            <a:ext cx="360" cy="683748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7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body"/>
          </p:nvPr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tarSymbol"/>
              <a:buChar char="»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Line 9"/>
          <p:cNvSpPr/>
          <p:nvPr/>
        </p:nvSpPr>
        <p:spPr>
          <a:xfrm>
            <a:off x="927720" y="1412640"/>
            <a:ext cx="7278480" cy="360"/>
          </a:xfrm>
          <a:prstGeom prst="line">
            <a:avLst/>
          </a:prstGeom>
          <a:ln w="38160">
            <a:solidFill>
              <a:srgbClr val="a3263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 1"/>
          <p:cNvSpPr/>
          <p:nvPr/>
        </p:nvSpPr>
        <p:spPr>
          <a:xfrm>
            <a:off x="0" y="176040"/>
            <a:ext cx="9144000" cy="360"/>
          </a:xfrm>
          <a:prstGeom prst="line">
            <a:avLst/>
          </a:prstGeom>
          <a:ln w="9360">
            <a:solidFill>
              <a:srgbClr val="a326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0" y="179280"/>
            <a:ext cx="718920" cy="178920"/>
          </a:xfrm>
          <a:prstGeom prst="rect">
            <a:avLst/>
          </a:prstGeom>
          <a:solidFill>
            <a:srgbClr val="a326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896760" y="192240"/>
            <a:ext cx="603684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Cross-Organizational Distributed Systems and Clouds | &lt;student talk: add title&gt;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79280" y="192240"/>
            <a:ext cx="5648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Seite </a:t>
            </a:r>
            <a:fld id="{98C06506-BB26-4CB6-9E60-1FD9AB9AC88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Line 5"/>
          <p:cNvSpPr/>
          <p:nvPr/>
        </p:nvSpPr>
        <p:spPr>
          <a:xfrm>
            <a:off x="0" y="1750680"/>
            <a:ext cx="914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6"/>
          <p:cNvSpPr/>
          <p:nvPr/>
        </p:nvSpPr>
        <p:spPr>
          <a:xfrm flipV="1">
            <a:off x="900000" y="18720"/>
            <a:ext cx="360" cy="683748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tarSymbol"/>
              <a:buChar char="»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10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11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tarSymbol"/>
              <a:buChar char="»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12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PlaceHolder 13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PlaceHolder 14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2AF55F1C-5397-4E91-B741-92D7E03B8F53}" type="slidenum"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 1"/>
          <p:cNvSpPr/>
          <p:nvPr/>
        </p:nvSpPr>
        <p:spPr>
          <a:xfrm>
            <a:off x="0" y="176040"/>
            <a:ext cx="9144000" cy="360"/>
          </a:xfrm>
          <a:prstGeom prst="line">
            <a:avLst/>
          </a:prstGeom>
          <a:ln w="9360">
            <a:solidFill>
              <a:srgbClr val="a326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0" y="179280"/>
            <a:ext cx="718920" cy="178920"/>
          </a:xfrm>
          <a:prstGeom prst="rect">
            <a:avLst/>
          </a:prstGeom>
          <a:solidFill>
            <a:srgbClr val="a326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"/>
          <p:cNvSpPr/>
          <p:nvPr/>
        </p:nvSpPr>
        <p:spPr>
          <a:xfrm>
            <a:off x="896760" y="192240"/>
            <a:ext cx="603684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Cross-Organizational Distributed Systems and Clouds | Excercise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179280" y="192240"/>
            <a:ext cx="5648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Seite </a:t>
            </a:r>
            <a:fld id="{83A6D978-F467-4917-BC92-B70052B61A8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Line 5"/>
          <p:cNvSpPr/>
          <p:nvPr/>
        </p:nvSpPr>
        <p:spPr>
          <a:xfrm>
            <a:off x="0" y="1750680"/>
            <a:ext cx="914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6"/>
          <p:cNvSpPr/>
          <p:nvPr/>
        </p:nvSpPr>
        <p:spPr>
          <a:xfrm flipV="1">
            <a:off x="900000" y="18720"/>
            <a:ext cx="360" cy="683748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PlaceHolder 7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8"/>
          <p:cNvSpPr>
            <a:spLocks noGrp="1"/>
          </p:cNvSpPr>
          <p:nvPr>
            <p:ph type="body"/>
          </p:nvPr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tarSymbol"/>
              <a:buChar char="»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Line 9"/>
          <p:cNvSpPr/>
          <p:nvPr/>
        </p:nvSpPr>
        <p:spPr>
          <a:xfrm>
            <a:off x="927720" y="1412640"/>
            <a:ext cx="7278480" cy="360"/>
          </a:xfrm>
          <a:prstGeom prst="line">
            <a:avLst/>
          </a:prstGeom>
          <a:ln w="38160">
            <a:solidFill>
              <a:srgbClr val="a3263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II: Monitoring and Stressing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should have two VMs now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Grafik 3" descr=""/>
          <p:cNvPicPr/>
          <p:nvPr/>
        </p:nvPicPr>
        <p:blipFill>
          <a:blip r:embed="rId1"/>
          <a:stretch/>
        </p:blipFill>
        <p:spPr>
          <a:xfrm>
            <a:off x="809640" y="2205000"/>
            <a:ext cx="7668000" cy="336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Stressing the Wiki – Part 1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0" name="Inhaltsplatzhalter 3" descr=""/>
          <p:cNvPicPr/>
          <p:nvPr/>
        </p:nvPicPr>
        <p:blipFill>
          <a:blip r:embed="rId1"/>
          <a:stretch/>
        </p:blipFill>
        <p:spPr>
          <a:xfrm>
            <a:off x="0" y="878040"/>
            <a:ext cx="9161640" cy="567720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480960" y="334440"/>
            <a:ext cx="2314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concurrency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Stressing the Wiki – Part 1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Inhaltsplatzhalter 3" descr=""/>
          <p:cNvPicPr/>
          <p:nvPr/>
        </p:nvPicPr>
        <p:blipFill>
          <a:blip r:embed="rId1"/>
          <a:stretch/>
        </p:blipFill>
        <p:spPr>
          <a:xfrm>
            <a:off x="85680" y="892800"/>
            <a:ext cx="8990640" cy="564768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481320" y="334440"/>
            <a:ext cx="2416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10x concurrency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Vertical Scaling ?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809640" y="1752480"/>
            <a:ext cx="3978000" cy="365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is CPU bound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concurrent requests more </a:t>
            </a:r>
            <a:br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vCPUs are improving a lot!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 scaling is limited to the larges available flavor. </a:t>
            </a:r>
            <a:br/>
            <a:br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=&gt; unlimited scalability is not vertical.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7" name="Table 3"/>
          <p:cNvGraphicFramePr/>
          <p:nvPr/>
        </p:nvGraphicFramePr>
        <p:xfrm>
          <a:off x="4788000" y="1752480"/>
          <a:ext cx="3762000" cy="1482840"/>
        </p:xfrm>
        <a:graphic>
          <a:graphicData uri="http://schemas.openxmlformats.org/drawingml/2006/table">
            <a:tbl>
              <a:tblPr/>
              <a:tblGrid>
                <a:gridCol w="1213920"/>
                <a:gridCol w="1671840"/>
                <a:gridCol w="87624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 vCPUs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de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concurrent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de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 R/s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de1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 concurrent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30 R/2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ff1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 vCPUs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de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concurrent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de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 R/s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de1"/>
                    </a:solidFill>
                  </a:tcPr>
                </a:tc>
              </a:tr>
              <a:tr h="37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 concurrent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60 R/2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(Bonus) Improve performance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Caching of PHP compilation (instead of recompiling)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Caching of application data (instead of requerying)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Caching of HTML files (instead of reparsing)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Optimize PHP Thread handling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 Optimisations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II: Monitoring and Stressing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Chronograf Dashboard has monitoring data of main_server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Grafik 3" descr=""/>
          <p:cNvPicPr/>
          <p:nvPr/>
        </p:nvPicPr>
        <p:blipFill>
          <a:blip r:embed="rId1"/>
          <a:stretch/>
        </p:blipFill>
        <p:spPr>
          <a:xfrm>
            <a:off x="807480" y="2349000"/>
            <a:ext cx="7884000" cy="382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II: Monitoring and Stressing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Inhaltsplatzhalter 3" descr=""/>
          <p:cNvPicPr/>
          <p:nvPr/>
        </p:nvPicPr>
        <p:blipFill>
          <a:blip r:embed="rId1"/>
          <a:stretch/>
        </p:blipFill>
        <p:spPr>
          <a:xfrm>
            <a:off x="827640" y="1917000"/>
            <a:ext cx="7687080" cy="3672000"/>
          </a:xfrm>
          <a:prstGeom prst="rect">
            <a:avLst/>
          </a:prstGeom>
          <a:ln>
            <a:noFill/>
          </a:ln>
        </p:spPr>
      </p:pic>
      <p:sp>
        <p:nvSpPr>
          <p:cNvPr id="194" name="CustomShape 2"/>
          <p:cNvSpPr/>
          <p:nvPr/>
        </p:nvSpPr>
        <p:spPr>
          <a:xfrm>
            <a:off x="251640" y="5620320"/>
            <a:ext cx="1872000" cy="904680"/>
          </a:xfrm>
          <a:prstGeom prst="wedgeRectCallout">
            <a:avLst>
              <a:gd name="adj1" fmla="val -2632"/>
              <a:gd name="adj2" fmla="val -94116"/>
            </a:avLst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Monitoring agent / data collector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2555640" y="5406480"/>
            <a:ext cx="1872000" cy="398520"/>
          </a:xfrm>
          <a:prstGeom prst="wedgeRectCallout">
            <a:avLst>
              <a:gd name="adj1" fmla="val -11912"/>
              <a:gd name="adj2" fmla="val -455144"/>
            </a:avLst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dashboard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3348000" y="5985000"/>
            <a:ext cx="2808000" cy="616320"/>
          </a:xfrm>
          <a:prstGeom prst="wedgeRectCallout">
            <a:avLst>
              <a:gd name="adj1" fmla="val 16904"/>
              <a:gd name="adj2" fmla="val -172703"/>
            </a:avLst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Time-series database, 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monitoring data store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6948360" y="5805360"/>
            <a:ext cx="1968120" cy="616320"/>
          </a:xfrm>
          <a:prstGeom prst="wedgeRectCallout">
            <a:avLst>
              <a:gd name="adj1" fmla="val 16904"/>
              <a:gd name="adj2" fmla="val -172703"/>
            </a:avLst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processor and alerting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1043640" y="2781000"/>
            <a:ext cx="1166040" cy="647640"/>
          </a:xfrm>
          <a:prstGeom prst="horizontalScroll">
            <a:avLst>
              <a:gd name="adj" fmla="val 12500"/>
            </a:avLst>
          </a:prstGeom>
          <a:ln>
            <a:solidFill>
              <a:srgbClr val="a2223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Min. TICK stack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4766760" y="4149000"/>
            <a:ext cx="1166040" cy="647640"/>
          </a:xfrm>
          <a:prstGeom prst="horizontalScroll">
            <a:avLst>
              <a:gd name="adj" fmla="val 12500"/>
            </a:avLst>
          </a:prstGeom>
          <a:ln>
            <a:solidFill>
              <a:srgbClr val="a2223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Min. TICK stack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II: Monitoring and Stressing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09640" y="3193200"/>
            <a:ext cx="7543440" cy="13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ubuntu@monitoring:~$ sudo netstat -tulpen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sudo: unable to resolve host monitoring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Active Internet connections (only servers)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Proto Recv-Q Send-Q Local Address           Foreign Address         State       User       Inode       PID/Program name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tcp        0      0 0.0.0.0:22              0.0.0.0:*               LISTEN      0          13017       1043/sshd      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tcp6       0      0 :::8086                 :::*                    LISTEN      999        18068       2411/influxd   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tcp6       0      0 :::22                   :::*                    LISTEN      0          13025       1043/sshd      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tcp6       0      0 :::8888                 :::*                    LISTEN      998        18308       2505/chronograf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tcp6       0      0 :::8088                 :::*                    LISTEN      999        18066       2411/influxd   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udp        0      0 0.0.0.0:68              0.0.0.0:*                           0          13398       880/dhclient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809640" y="1752480"/>
            <a:ext cx="7543440" cy="109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default, InfluxDB uses the following network ports: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TCP port 8086 is used for client-server communication over InfluxDB’s HTTP API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TCP port 8088 is used for the RPC service for backup and restore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Stressing the Wiki – Part 1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785120" y="1700640"/>
            <a:ext cx="4250880" cy="47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Concurrency Level:      10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 taken for tests:   165.952 seconds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Complete requests:      5000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Failed requests:        4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(Connect: 0, Receive: 0, Length: 4, Exceptions: 0)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Non-2xx responses:      5000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Total transferred:      58654996 bytes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HTML transferred:       56689996 bytes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Requests per second:    30.13 [#/sec] (mean)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 per request:       331.903 [ms] (mean)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 per request:       33.190 [ms] (mean, across all concurrent requests)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Transfer rate:          345.16 [Kbytes/sec] received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Connection Times (ms)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min  mean[+/-sd] median   max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Connect:        0    0   0.5      0      11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Processing:    89  332  57.8    333     501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Waiting:       76  284  50.9    285     442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Total:         90  332  57.8    333     501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Percentage of the requests served within a certain time (ms)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50%    333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66%    357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75%    372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80%    380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90%    406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95%    425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98%    447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99%    459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100%    501 (longest request)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573120" y="1700640"/>
            <a:ext cx="421164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Concurrency Level:      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 taken for tests:   618.219 seconds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Complete requests:      5000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Failed requests:        4958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(Connect: 0, Receive: 0, Length: 4958, Exceptions: 0)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Non-2xx responses:      5000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Total transferred:      58650042 bytes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HTML transferred:       56685042 bytes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Requests per second:    8.09 [#/sec] (mean)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 per request:       123.644 [ms] (mean)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 per request:       123.644 [ms] (mean, across all concurrent requests)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Transfer rate:          92.65 [Kbytes/sec] received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Connection Times (ms)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min  mean[+/-sd] median   max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Connect:        0    0   0.8      0      12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Processing:   101  123  21.5    121    1124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Waiting:       55   71  14.2     68     813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Total:        101  124  21.5    121    1124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Percentage of the requests served within a certain time (ms)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50%    121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66%    125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75%    127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80%    129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90%    135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95%    142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98%    152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99%    162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100%   1124 (longest request)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Stressing the Wiki – Part 1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Inhaltsplatzhalter 3" descr=""/>
          <p:cNvPicPr/>
          <p:nvPr/>
        </p:nvPicPr>
        <p:blipFill>
          <a:blip r:embed="rId1"/>
          <a:stretch/>
        </p:blipFill>
        <p:spPr>
          <a:xfrm>
            <a:off x="0" y="836640"/>
            <a:ext cx="9161640" cy="576036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480960" y="334440"/>
            <a:ext cx="2314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concurrency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Stressing the Wiki – Part 1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Inhaltsplatzhalter 3" descr=""/>
          <p:cNvPicPr/>
          <p:nvPr/>
        </p:nvPicPr>
        <p:blipFill>
          <a:blip r:embed="rId1"/>
          <a:stretch/>
        </p:blipFill>
        <p:spPr>
          <a:xfrm>
            <a:off x="0" y="892800"/>
            <a:ext cx="9161640" cy="564768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481320" y="334440"/>
            <a:ext cx="2416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10x concurrency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Vertical Scaling!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m1.small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2GB Ram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vCores CPU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10GB Disk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457200" y="153504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=&gt; enlarge the machine you have by adding more resources.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4"/>
          <p:cNvSpPr txBox="1"/>
          <p:nvPr/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m1.large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8GB Ram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vCores CPU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10GB Disk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Stressing the Wiki – Part 2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833720" y="1700640"/>
            <a:ext cx="4082400" cy="47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Concurrency Level:      10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 taken for tests:   79.773 seconds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Complete requests:      5000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Failed requests:        1324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(Connect: 0, Receive: 0, Length: 1324, Exceptions: 0)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Non-2xx responses:      5000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Total transferred:      58653676 bytes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HTML transferred:       56688676 bytes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Requests per second:    62.68 [#/sec] (mean)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 per request:       159.547 [ms] (mean)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 per request:       15.955 [ms] (mean, across all concurrent requests)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Transfer rate:          718.02 [Kbytes/sec] received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Connection Times (ms)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min  mean[+/-sd] median   max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Connect:        0    0   0.1      0       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Processing:    61  159  36.8    156     313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Waiting:       53  134  28.8    132     272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Total:         61  159  36.8    156     314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Percentage of the requests served within a certain time (ms)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50%    156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66%    171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75%    182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80%    190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90%    209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95%    225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98%    243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99%    258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100%    314 (longest request)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611640" y="1700640"/>
            <a:ext cx="402912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Concurrency Level:      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 taken for tests:   604.299 seconds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Complete requests:      5000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Failed requests:        4904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(Connect: 0, Receive: 0, Length: 4904, Exceptions: 0)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Non-2xx responses:      5000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Total transferred:      58650096 bytes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HTML transferred:       56685096 bytes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Requests per second:    8.27 [#/sec] (mean)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 per request:       120.860 [ms] (mean)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 per request:       120.860 [ms] (mean, across all concurrent requests)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Transfer rate:          94.78 [Kbytes/sec] received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Connection Times (ms)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min  mean[+/-sd] median   max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Connect:        0    0   0.1      0       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Processing:   101  121  20.6    117     915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Waiting:       53   69  19.6     65     801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Total:        101  121  20.6    117     916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Percentage of the requests served within a certain time (ms)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50%    117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66%    121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75%    124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80%    126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90%    132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95%    140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98%    159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99%    177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100%    916 (longest request)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LibreOffice/5.3.2.2$Linux_X86_64 LibreOffice_project/30m0$Build-2</Application>
  <Words>1156</Words>
  <Paragraphs>208</Paragraphs>
  <Company>kiz Abt. Medien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LutzS</dc:creator>
  <dc:description/>
  <dc:language>en-US</dc:language>
  <cp:lastModifiedBy/>
  <dcterms:modified xsi:type="dcterms:W3CDTF">2017-05-16T14:29:29Z</dcterms:modified>
  <cp:revision>1052</cp:revision>
  <dc:subject/>
  <dc:title>Titelmaster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kiz Abt. Medien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